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9" r:id="rId2"/>
  </p:sldMasterIdLst>
  <p:notesMasterIdLst>
    <p:notesMasterId r:id="rId34"/>
  </p:notesMasterIdLst>
  <p:sldIdLst>
    <p:sldId id="256" r:id="rId3"/>
    <p:sldId id="282" r:id="rId4"/>
    <p:sldId id="257" r:id="rId5"/>
    <p:sldId id="258" r:id="rId6"/>
    <p:sldId id="271" r:id="rId7"/>
    <p:sldId id="259" r:id="rId8"/>
    <p:sldId id="283" r:id="rId9"/>
    <p:sldId id="260" r:id="rId10"/>
    <p:sldId id="317" r:id="rId11"/>
    <p:sldId id="276" r:id="rId12"/>
    <p:sldId id="316" r:id="rId13"/>
    <p:sldId id="272" r:id="rId14"/>
    <p:sldId id="277" r:id="rId15"/>
    <p:sldId id="319" r:id="rId16"/>
    <p:sldId id="262" r:id="rId17"/>
    <p:sldId id="263" r:id="rId18"/>
    <p:sldId id="273" r:id="rId19"/>
    <p:sldId id="264" r:id="rId20"/>
    <p:sldId id="318" r:id="rId21"/>
    <p:sldId id="266" r:id="rId22"/>
    <p:sldId id="268" r:id="rId23"/>
    <p:sldId id="284" r:id="rId24"/>
    <p:sldId id="280" r:id="rId25"/>
    <p:sldId id="285" r:id="rId26"/>
    <p:sldId id="278" r:id="rId27"/>
    <p:sldId id="302" r:id="rId28"/>
    <p:sldId id="310" r:id="rId29"/>
    <p:sldId id="322" r:id="rId30"/>
    <p:sldId id="321" r:id="rId31"/>
    <p:sldId id="325" r:id="rId32"/>
    <p:sldId id="269"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a:srgbClr val="660066"/>
    <a:srgbClr val="000066"/>
    <a:srgbClr val="0033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40" autoAdjust="0"/>
    <p:restoredTop sz="86412" autoAdjust="0"/>
  </p:normalViewPr>
  <p:slideViewPr>
    <p:cSldViewPr>
      <p:cViewPr>
        <p:scale>
          <a:sx n="50" d="100"/>
          <a:sy n="50" d="100"/>
        </p:scale>
        <p:origin x="-2136" y="-246"/>
      </p:cViewPr>
      <p:guideLst>
        <p:guide orient="horz" pos="2160"/>
        <p:guide pos="2880"/>
      </p:guideLst>
    </p:cSldViewPr>
  </p:slideViewPr>
  <p:outlineViewPr>
    <p:cViewPr>
      <p:scale>
        <a:sx n="33" d="100"/>
        <a:sy n="33" d="100"/>
      </p:scale>
      <p:origin x="0" y="-150778"/>
    </p:cViewPr>
  </p:outlineViewPr>
  <p:notesTextViewPr>
    <p:cViewPr>
      <p:scale>
        <a:sx n="100" d="100"/>
        <a:sy n="100" d="100"/>
      </p:scale>
      <p:origin x="0" y="0"/>
    </p:cViewPr>
  </p:notesTextViewPr>
  <p:sorterViewPr>
    <p:cViewPr>
      <p:scale>
        <a:sx n="66" d="100"/>
        <a:sy n="66" d="100"/>
      </p:scale>
      <p:origin x="0" y="-39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defRPr>
            </a:lvl1pPr>
          </a:lstStyle>
          <a:p>
            <a:pPr>
              <a:defRPr/>
            </a:pPr>
            <a:endParaRPr lang="zh-CN" alt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D50D7651-4567-4BD3-AEB0-369DBE10C1F8}" type="datetimeFigureOut">
              <a:rPr lang="zh-CN" altLang="en-US"/>
              <a:pPr>
                <a:defRPr/>
              </a:pPr>
              <a:t>2016/10/10</a:t>
            </a:fld>
            <a:endParaRPr lang="en-US" altLang="zh-CN"/>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defRPr>
            </a:lvl1pPr>
          </a:lstStyle>
          <a:p>
            <a:pPr>
              <a:defRPr/>
            </a:pPr>
            <a:endParaRPr lang="en-US" altLang="zh-CN"/>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BF2769EE-76B4-4EE2-8085-3A27A82B63A2}" type="slidenum">
              <a:rPr lang="zh-CN" altLang="en-US"/>
              <a:pPr>
                <a:defRPr/>
              </a:pPr>
              <a:t>‹#›</a:t>
            </a:fld>
            <a:endParaRPr lang="en-US" altLang="zh-CN"/>
          </a:p>
        </p:txBody>
      </p:sp>
    </p:spTree>
    <p:extLst>
      <p:ext uri="{BB962C8B-B14F-4D97-AF65-F5344CB8AC3E}">
        <p14:creationId xmlns:p14="http://schemas.microsoft.com/office/powerpoint/2010/main" val="37902537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034624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3862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617970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987364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zh-CN" altLang="en-US" dirty="0" smtClean="0"/>
          </a:p>
        </p:txBody>
      </p:sp>
    </p:spTree>
    <p:extLst>
      <p:ext uri="{BB962C8B-B14F-4D97-AF65-F5344CB8AC3E}">
        <p14:creationId xmlns:p14="http://schemas.microsoft.com/office/powerpoint/2010/main" val="3221388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3212334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450384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8767689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101155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5643899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77245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026463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37349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8304918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00635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26</a:t>
            </a:fld>
            <a:endParaRPr lang="en-US" altLang="zh-CN"/>
          </a:p>
        </p:txBody>
      </p:sp>
    </p:spTree>
    <p:extLst>
      <p:ext uri="{BB962C8B-B14F-4D97-AF65-F5344CB8AC3E}">
        <p14:creationId xmlns:p14="http://schemas.microsoft.com/office/powerpoint/2010/main" val="4989506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88536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969696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2225481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224037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3757007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120354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zh-CN" altLang="en-US" smtClean="0"/>
          </a:p>
        </p:txBody>
      </p:sp>
    </p:spTree>
    <p:extLst>
      <p:ext uri="{BB962C8B-B14F-4D97-AF65-F5344CB8AC3E}">
        <p14:creationId xmlns:p14="http://schemas.microsoft.com/office/powerpoint/2010/main" val="740532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BF2769EE-76B4-4EE2-8085-3A27A82B63A2}" type="slidenum">
              <a:rPr lang="zh-CN" altLang="en-US" smtClean="0"/>
              <a:pPr>
                <a:defRPr/>
              </a:pPr>
              <a:t>9</a:t>
            </a:fld>
            <a:endParaRPr lang="en-US" altLang="zh-CN"/>
          </a:p>
        </p:txBody>
      </p:sp>
    </p:spTree>
    <p:extLst>
      <p:ext uri="{BB962C8B-B14F-4D97-AF65-F5344CB8AC3E}">
        <p14:creationId xmlns:p14="http://schemas.microsoft.com/office/powerpoint/2010/main" val="3631266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4"/>
          <p:cNvSpPr>
            <a:spLocks noGrp="1"/>
          </p:cNvSpPr>
          <p:nvPr>
            <p:ph type="dt" sz="half" idx="10"/>
          </p:nvPr>
        </p:nvSpPr>
        <p:spPr/>
        <p:txBody>
          <a:bodyPr/>
          <a:lstStyle>
            <a:lvl1pPr>
              <a:defRPr/>
            </a:lvl1pPr>
          </a:lstStyle>
          <a:p>
            <a:pPr>
              <a:defRPr/>
            </a:pPr>
            <a:fld id="{87126D7F-57EF-410C-9ED2-81095835BCF5}" type="datetimeFigureOut">
              <a:rPr lang="zh-CN" altLang="en-US"/>
              <a:pPr>
                <a:defRPr/>
              </a:pPr>
              <a:t>2016/10/10</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D5558EE6-B181-46D4-9563-F36C1C8B15E8}"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BEC62D6-1375-40BD-B4E4-4C2A3EC6524D}" type="datetimeFigureOut">
              <a:rPr lang="zh-CN" altLang="en-US"/>
              <a:pPr>
                <a:defRPr/>
              </a:pPr>
              <a:t>2016/10/10</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58D5DF2-53A7-4546-8813-9A71D06868C8}"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04850"/>
            <a:ext cx="2057400" cy="56197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704850"/>
            <a:ext cx="6019800" cy="56197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3AD65BB-A8AE-40E7-8E7D-A018DAFD6658}" type="datetimeFigureOut">
              <a:rPr lang="zh-CN" altLang="en-US"/>
              <a:pPr>
                <a:defRPr/>
              </a:pPr>
              <a:t>2016/10/10</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9FEB4E7-CFB5-4B80-B108-479990AA2305}"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04850"/>
            <a:ext cx="8229600" cy="56197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4"/>
          <p:cNvSpPr>
            <a:spLocks noGrp="1"/>
          </p:cNvSpPr>
          <p:nvPr>
            <p:ph type="dt" sz="half" idx="10"/>
          </p:nvPr>
        </p:nvSpPr>
        <p:spPr/>
        <p:txBody>
          <a:bodyPr/>
          <a:lstStyle>
            <a:lvl1pPr>
              <a:defRPr/>
            </a:lvl1pPr>
          </a:lstStyle>
          <a:p>
            <a:pPr>
              <a:defRPr/>
            </a:pPr>
            <a:fld id="{F705239E-B7CE-4DDC-9DF9-E9644ED4996C}" type="datetimeFigureOut">
              <a:rPr lang="zh-CN" altLang="en-US"/>
              <a:pPr>
                <a:defRPr/>
              </a:pPr>
              <a:t>2016/10/10</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A11C9ADC-8F19-4D18-8333-6A1110F12A8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8"/>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10" name="日期占位符 29"/>
          <p:cNvSpPr>
            <a:spLocks noGrp="1"/>
          </p:cNvSpPr>
          <p:nvPr>
            <p:ph type="dt" sz="half" idx="10"/>
          </p:nvPr>
        </p:nvSpPr>
        <p:spPr/>
        <p:txBody>
          <a:bodyPr/>
          <a:lstStyle>
            <a:lvl1pPr>
              <a:defRPr/>
            </a:lvl1pPr>
          </a:lstStyle>
          <a:p>
            <a:pPr>
              <a:defRPr/>
            </a:pPr>
            <a:fld id="{89AA22AB-976C-47AB-8955-09C052868480}" type="datetimeFigureOut">
              <a:rPr lang="zh-CN" altLang="en-US"/>
              <a:pPr>
                <a:defRPr/>
              </a:pPr>
              <a:t>2016/10/10</a:t>
            </a:fld>
            <a:endParaRPr lang="zh-CN" altLang="en-US"/>
          </a:p>
        </p:txBody>
      </p:sp>
      <p:sp>
        <p:nvSpPr>
          <p:cNvPr id="11" name="页脚占位符 18"/>
          <p:cNvSpPr>
            <a:spLocks noGrp="1"/>
          </p:cNvSpPr>
          <p:nvPr>
            <p:ph type="ftr" sz="quarter" idx="11"/>
          </p:nvPr>
        </p:nvSpPr>
        <p:spPr/>
        <p:txBody>
          <a:bodyPr/>
          <a:lstStyle>
            <a:lvl1pPr>
              <a:defRPr/>
            </a:lvl1pPr>
          </a:lstStyle>
          <a:p>
            <a:pPr>
              <a:defRPr/>
            </a:pPr>
            <a:endParaRPr lang="zh-CN" altLang="en-US"/>
          </a:p>
        </p:txBody>
      </p:sp>
      <p:sp>
        <p:nvSpPr>
          <p:cNvPr id="12" name="灯片编号占位符 26"/>
          <p:cNvSpPr>
            <a:spLocks noGrp="1"/>
          </p:cNvSpPr>
          <p:nvPr>
            <p:ph type="sldNum" sz="quarter" idx="12"/>
          </p:nvPr>
        </p:nvSpPr>
        <p:spPr/>
        <p:txBody>
          <a:bodyPr/>
          <a:lstStyle>
            <a:lvl1pPr>
              <a:defRPr/>
            </a:lvl1pPr>
          </a:lstStyle>
          <a:p>
            <a:pPr>
              <a:defRPr/>
            </a:pPr>
            <a:fld id="{2EA0A6BB-7C22-4319-BF2C-B851BB58427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1"/>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9" name="日期占位符 3"/>
          <p:cNvSpPr>
            <a:spLocks noGrp="1"/>
          </p:cNvSpPr>
          <p:nvPr>
            <p:ph type="dt" sz="half" idx="10"/>
          </p:nvPr>
        </p:nvSpPr>
        <p:spPr/>
        <p:txBody>
          <a:bodyPr/>
          <a:lstStyle>
            <a:lvl1pPr>
              <a:defRPr/>
            </a:lvl1pPr>
          </a:lstStyle>
          <a:p>
            <a:pPr>
              <a:defRPr/>
            </a:pPr>
            <a:fld id="{5C398F0D-8EFD-4470-B13A-BAC5F85EE526}" type="datetimeFigureOut">
              <a:rPr lang="zh-CN" altLang="en-US"/>
              <a:pPr>
                <a:defRPr/>
              </a:pPr>
              <a:t>2016/10/10</a:t>
            </a:fld>
            <a:endParaRPr lang="zh-CN" altLang="en-US"/>
          </a:p>
        </p:txBody>
      </p:sp>
      <p:sp>
        <p:nvSpPr>
          <p:cNvPr id="10" name="页脚占位符 4"/>
          <p:cNvSpPr>
            <a:spLocks noGrp="1"/>
          </p:cNvSpPr>
          <p:nvPr>
            <p:ph type="ftr" sz="quarter" idx="11"/>
          </p:nvPr>
        </p:nvSpPr>
        <p:spPr/>
        <p:txBody>
          <a:bodyPr/>
          <a:lstStyle>
            <a:lvl1pPr>
              <a:defRPr/>
            </a:lvl1pPr>
          </a:lstStyle>
          <a:p>
            <a:pPr>
              <a:defRPr/>
            </a:pPr>
            <a:endParaRPr lang="zh-CN" altLang="en-US"/>
          </a:p>
        </p:txBody>
      </p:sp>
      <p:sp>
        <p:nvSpPr>
          <p:cNvPr id="11" name="灯片编号占位符 5"/>
          <p:cNvSpPr>
            <a:spLocks noGrp="1"/>
          </p:cNvSpPr>
          <p:nvPr>
            <p:ph type="sldNum" sz="quarter" idx="12"/>
          </p:nvPr>
        </p:nvSpPr>
        <p:spPr/>
        <p:txBody>
          <a:bodyPr/>
          <a:lstStyle>
            <a:lvl1pPr>
              <a:defRPr/>
            </a:lvl1pPr>
          </a:lstStyle>
          <a:p>
            <a:pPr>
              <a:defRPr/>
            </a:pPr>
            <a:fld id="{A69F4184-5F2F-424A-9770-A4A1142A6CB4}"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675785A7-3AF2-4BC4-9093-E82BDBCFFB01}" type="datetimeFigureOut">
              <a:rPr lang="zh-CN" altLang="en-US"/>
              <a:pPr>
                <a:defRPr/>
              </a:pPr>
              <a:t>2016/10/10</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5B9FCBD4-B866-4E19-93FA-FC872B53BEDF}"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4"/>
          <p:cNvSpPr>
            <a:spLocks noGrp="1"/>
          </p:cNvSpPr>
          <p:nvPr>
            <p:ph type="dt" sz="half" idx="10"/>
          </p:nvPr>
        </p:nvSpPr>
        <p:spPr/>
        <p:txBody>
          <a:bodyPr/>
          <a:lstStyle>
            <a:lvl1pPr>
              <a:defRPr/>
            </a:lvl1pPr>
          </a:lstStyle>
          <a:p>
            <a:pPr>
              <a:defRPr/>
            </a:pPr>
            <a:fld id="{93A6FC49-B869-4658-9D00-6D121358CD2D}" type="datetimeFigureOut">
              <a:rPr lang="zh-CN" altLang="en-US"/>
              <a:pPr>
                <a:defRPr/>
              </a:pPr>
              <a:t>2016/10/10</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084035EE-FC28-43C6-8887-BD37A8D86BA9}"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B5834BB1-BA89-4C43-8B11-522710C4C24A}" type="datetimeFigureOut">
              <a:rPr lang="zh-CN" altLang="en-US"/>
              <a:pPr>
                <a:defRPr/>
              </a:pPr>
              <a:t>2016/10/10</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01FB35D2-43E2-4684-9AE9-3EB9449A3A26}"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4"/>
          <p:cNvSpPr>
            <a:spLocks noGrp="1"/>
          </p:cNvSpPr>
          <p:nvPr>
            <p:ph type="dt" sz="half" idx="10"/>
          </p:nvPr>
        </p:nvSpPr>
        <p:spPr/>
        <p:txBody>
          <a:bodyPr/>
          <a:lstStyle>
            <a:lvl1pPr>
              <a:defRPr/>
            </a:lvl1pPr>
          </a:lstStyle>
          <a:p>
            <a:pPr>
              <a:defRPr/>
            </a:pPr>
            <a:fld id="{877EFBD4-9B50-4FC9-A7D5-F6523EBDABE5}" type="datetimeFigureOut">
              <a:rPr lang="zh-CN" altLang="en-US"/>
              <a:pPr>
                <a:defRPr/>
              </a:pPr>
              <a:t>2016/10/10</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1BE7AC2A-B1F8-4B26-AB9F-FAD241F8631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4"/>
          <p:cNvSpPr>
            <a:spLocks noGrp="1"/>
          </p:cNvSpPr>
          <p:nvPr>
            <p:ph type="dt" sz="half" idx="10"/>
          </p:nvPr>
        </p:nvSpPr>
        <p:spPr/>
        <p:txBody>
          <a:bodyPr/>
          <a:lstStyle>
            <a:lvl1pPr>
              <a:defRPr/>
            </a:lvl1pPr>
          </a:lstStyle>
          <a:p>
            <a:pPr>
              <a:defRPr/>
            </a:pPr>
            <a:fld id="{D90797EC-AABF-4E28-9B4A-E76FBF5D4F9A}" type="datetimeFigureOut">
              <a:rPr lang="zh-CN" altLang="en-US"/>
              <a:pPr>
                <a:defRPr/>
              </a:pPr>
              <a:t>2016/10/10</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8157F0E7-9FDC-4772-B928-663BC22C18B1}"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4"/>
          <p:cNvSpPr>
            <a:spLocks noGrp="1"/>
          </p:cNvSpPr>
          <p:nvPr>
            <p:ph type="dt" sz="half" idx="10"/>
          </p:nvPr>
        </p:nvSpPr>
        <p:spPr/>
        <p:txBody>
          <a:bodyPr/>
          <a:lstStyle>
            <a:lvl1pPr>
              <a:defRPr/>
            </a:lvl1pPr>
          </a:lstStyle>
          <a:p>
            <a:pPr>
              <a:defRPr/>
            </a:pPr>
            <a:fld id="{B14B48D4-6815-4EE9-A460-FBA51566A10C}" type="datetimeFigureOut">
              <a:rPr lang="zh-CN" altLang="en-US"/>
              <a:pPr>
                <a:defRPr/>
              </a:pPr>
              <a:t>2016/10/10</a:t>
            </a:fld>
            <a:endParaRPr lang="zh-CN" altLang="en-US"/>
          </a:p>
        </p:txBody>
      </p:sp>
      <p:sp>
        <p:nvSpPr>
          <p:cNvPr id="3" name="页脚占位符 5"/>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B2741C99-2BBB-4CBB-B8B4-04979BDA11D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24A2289A-A7F9-4FAC-9B95-7DFDF2F53681}" type="datetimeFigureOut">
              <a:rPr lang="zh-CN" altLang="en-US"/>
              <a:pPr>
                <a:defRPr/>
              </a:pPr>
              <a:t>2016/10/10</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A08E0DC4-1F25-4C0A-A8F7-3271EE618AB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7EE0BE75-90E7-4EC5-815B-CB751DE9A01D}" type="datetimeFigureOut">
              <a:rPr lang="zh-CN" altLang="en-US"/>
              <a:pPr>
                <a:defRPr/>
              </a:pPr>
              <a:t>2016/10/10</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22A8104E-463A-46EF-A379-C57834CA335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4" name="单圆角矩形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直角三角形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任意多边形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任意多边形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3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9" name="日期占位符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6E9FBA2E-D1C5-4989-AB45-2B3EB2EDCE02}" type="datetimeFigureOut">
              <a:rPr lang="zh-CN" altLang="en-US"/>
              <a:pPr>
                <a:defRPr/>
              </a:pPr>
              <a:t>2016/10/10</a:t>
            </a:fld>
            <a:endParaRPr lang="zh-CN" altLang="en-US"/>
          </a:p>
        </p:txBody>
      </p:sp>
      <p:sp>
        <p:nvSpPr>
          <p:cNvPr id="20" name="页脚占位符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21" name="灯片编号占位符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3EE6E0BC-80E5-43FE-8FAA-8A183491F4F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5pPr>
      <a:lvl6pPr marL="4572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6pPr>
      <a:lvl7pPr marL="9144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7pPr>
      <a:lvl8pPr marL="13716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8pPr>
      <a:lvl9pPr marL="18288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5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205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4" name="日期占位符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2B48570D-2F11-4C4E-9DF9-7B4095C81CD3}" type="datetimeFigureOut">
              <a:rPr lang="zh-CN" altLang="en-US"/>
              <a:pPr>
                <a:defRPr/>
              </a:pPr>
              <a:t>2016/10/10</a:t>
            </a:fld>
            <a:endParaRPr lang="zh-CN" altLang="en-US"/>
          </a:p>
        </p:txBody>
      </p:sp>
      <p:sp>
        <p:nvSpPr>
          <p:cNvPr id="15" name="页脚占位符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16" name="灯片编号占位符 5"/>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A1C9D14D-63D4-4807-A358-0F6861285FA3}" type="slidenum">
              <a:rPr lang="zh-CN" altLang="en-US"/>
              <a:pPr>
                <a:defRPr/>
              </a:pPr>
              <a:t>‹#›</a:t>
            </a:fld>
            <a:endParaRPr lang="zh-CN" altLang="en-US"/>
          </a:p>
        </p:txBody>
      </p:sp>
    </p:spTree>
  </p:cSld>
  <p:clrMap bg1="dk1" tx1="lt1" bg2="dk2" tx2="lt2" accent1="accent1" accent2="accent2" accent3="accent3" accent4="accent4" accent5="accent5" accent6="accent6" hlink="hlink" folHlink="folHlink"/>
  <p:sldLayoutIdLst>
    <p:sldLayoutId id="2147484118" r:id="rId1"/>
    <p:sldLayoutId id="2147484119" r:id="rId2"/>
  </p:sldLayoutIdLst>
  <p:txStyles>
    <p:titleStyle>
      <a:lvl1pPr algn="l" rtl="0" eaLnBrk="0" fontAlgn="base" hangingPunct="0">
        <a:spcBef>
          <a:spcPct val="0"/>
        </a:spcBef>
        <a:spcAft>
          <a:spcPct val="0"/>
        </a:spcAft>
        <a:defRPr sz="5000" kern="1200">
          <a:solidFill>
            <a:schemeClr val="tx2"/>
          </a:solidFill>
          <a:latin typeface="Arial" pitchFamily="34" charset="0"/>
          <a:ea typeface="+mj-ea"/>
          <a:cs typeface="+mj-cs"/>
        </a:defRPr>
      </a:lvl1pPr>
      <a:lvl2pPr algn="l" rtl="0" eaLnBrk="0" fontAlgn="base" hangingPunct="0">
        <a:spcBef>
          <a:spcPct val="0"/>
        </a:spcBef>
        <a:spcAft>
          <a:spcPct val="0"/>
        </a:spcAft>
        <a:defRPr sz="5000">
          <a:solidFill>
            <a:schemeClr val="tx2"/>
          </a:solidFill>
          <a:latin typeface="Arial" pitchFamily="34" charset="0"/>
          <a:ea typeface="华文楷体" pitchFamily="2" charset="-122"/>
        </a:defRPr>
      </a:lvl2pPr>
      <a:lvl3pPr algn="l" rtl="0" eaLnBrk="0" fontAlgn="base" hangingPunct="0">
        <a:spcBef>
          <a:spcPct val="0"/>
        </a:spcBef>
        <a:spcAft>
          <a:spcPct val="0"/>
        </a:spcAft>
        <a:defRPr sz="5000">
          <a:solidFill>
            <a:schemeClr val="tx2"/>
          </a:solidFill>
          <a:latin typeface="Arial" pitchFamily="34" charset="0"/>
          <a:ea typeface="华文楷体" pitchFamily="2" charset="-122"/>
        </a:defRPr>
      </a:lvl3pPr>
      <a:lvl4pPr algn="l" rtl="0" eaLnBrk="0" fontAlgn="base" hangingPunct="0">
        <a:spcBef>
          <a:spcPct val="0"/>
        </a:spcBef>
        <a:spcAft>
          <a:spcPct val="0"/>
        </a:spcAft>
        <a:defRPr sz="5000">
          <a:solidFill>
            <a:schemeClr val="tx2"/>
          </a:solidFill>
          <a:latin typeface="Arial" pitchFamily="34" charset="0"/>
          <a:ea typeface="华文楷体" pitchFamily="2" charset="-122"/>
        </a:defRPr>
      </a:lvl4pPr>
      <a:lvl5pPr algn="l" rtl="0" eaLnBrk="0" fontAlgn="base" hangingPunct="0">
        <a:spcBef>
          <a:spcPct val="0"/>
        </a:spcBef>
        <a:spcAft>
          <a:spcPct val="0"/>
        </a:spcAft>
        <a:defRPr sz="5000">
          <a:solidFill>
            <a:schemeClr val="tx2"/>
          </a:solidFill>
          <a:latin typeface="Arial" pitchFamily="34" charset="0"/>
          <a:ea typeface="华文楷体" pitchFamily="2" charset="-122"/>
        </a:defRPr>
      </a:lvl5pPr>
      <a:lvl6pPr marL="457200" algn="l" rtl="0" fontAlgn="base">
        <a:spcBef>
          <a:spcPct val="0"/>
        </a:spcBef>
        <a:spcAft>
          <a:spcPct val="0"/>
        </a:spcAft>
        <a:defRPr sz="5000">
          <a:solidFill>
            <a:schemeClr val="tx2"/>
          </a:solidFill>
          <a:latin typeface="Century Schoolbook" pitchFamily="18" charset="0"/>
          <a:ea typeface="华文楷体" pitchFamily="2" charset="-122"/>
        </a:defRPr>
      </a:lvl6pPr>
      <a:lvl7pPr marL="914400" algn="l" rtl="0" fontAlgn="base">
        <a:spcBef>
          <a:spcPct val="0"/>
        </a:spcBef>
        <a:spcAft>
          <a:spcPct val="0"/>
        </a:spcAft>
        <a:defRPr sz="5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5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Arial" pitchFamily="34" charset="0"/>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pitchFamily="34" charset="0"/>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pitchFamily="34" charset="0"/>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Arial" pitchFamily="34" charset="0"/>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Arial" pitchFamily="34"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5"/>
          <p:cNvSpPr txBox="1">
            <a:spLocks/>
          </p:cNvSpPr>
          <p:nvPr/>
        </p:nvSpPr>
        <p:spPr>
          <a:xfrm>
            <a:off x="285750" y="4929188"/>
            <a:ext cx="8229600" cy="1109662"/>
          </a:xfrm>
          <a:prstGeom prst="rect">
            <a:avLst/>
          </a:prstGeom>
        </p:spPr>
        <p:txBody>
          <a:bodyPr/>
          <a:lstStyle/>
          <a:p>
            <a:pPr marL="273050" indent="-273050" algn="r">
              <a:spcBef>
                <a:spcPct val="20000"/>
              </a:spcBef>
              <a:buClr>
                <a:srgbClr val="0BD0D9"/>
              </a:buClr>
              <a:buSzPct val="95000"/>
              <a:buFont typeface="Wingdings 2" pitchFamily="18" charset="2"/>
              <a:buNone/>
              <a:defRPr/>
            </a:pPr>
            <a:r>
              <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地质与地球物物理研究所教育</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处</a:t>
            </a:r>
            <a:endPar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a:p>
            <a:pPr marL="273050" indent="-273050" algn="r">
              <a:spcBef>
                <a:spcPct val="20000"/>
              </a:spcBef>
              <a:buClr>
                <a:srgbClr val="0BD0D9"/>
              </a:buClr>
              <a:buSzPct val="95000"/>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2016</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10</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pic>
        <p:nvPicPr>
          <p:cNvPr id="5123" name="Picture 13"/>
          <p:cNvPicPr>
            <a:picLocks noChangeAspect="1" noChangeArrowheads="1"/>
          </p:cNvPicPr>
          <p:nvPr/>
        </p:nvPicPr>
        <p:blipFill>
          <a:blip r:embed="rId3" cstate="print"/>
          <a:srcRect/>
          <a:stretch>
            <a:fillRect/>
          </a:stretch>
        </p:blipFill>
        <p:spPr bwMode="auto">
          <a:xfrm>
            <a:off x="8056563" y="0"/>
            <a:ext cx="1087437" cy="1125538"/>
          </a:xfrm>
          <a:prstGeom prst="rect">
            <a:avLst/>
          </a:prstGeom>
          <a:noFill/>
          <a:ln w="9525">
            <a:noFill/>
            <a:miter lim="800000"/>
            <a:headEnd/>
            <a:tailEnd/>
          </a:ln>
        </p:spPr>
      </p:pic>
      <p:sp>
        <p:nvSpPr>
          <p:cNvPr id="5134" name="Text Box 14"/>
          <p:cNvSpPr txBox="1">
            <a:spLocks noChangeArrowheads="1"/>
          </p:cNvSpPr>
          <p:nvPr/>
        </p:nvSpPr>
        <p:spPr bwMode="auto">
          <a:xfrm>
            <a:off x="468313" y="2276475"/>
            <a:ext cx="8281987" cy="1555750"/>
          </a:xfrm>
          <a:prstGeom prst="rect">
            <a:avLst/>
          </a:prstGeom>
          <a:noFill/>
          <a:ln w="9525">
            <a:noFill/>
            <a:miter lim="800000"/>
            <a:headEnd/>
            <a:tailEnd/>
          </a:ln>
          <a:effectLst/>
        </p:spPr>
        <p:txBody>
          <a:bodyPr>
            <a:spAutoFit/>
          </a:bodyPr>
          <a:lstStyle/>
          <a:p>
            <a:pPr algn="ctr">
              <a:defRPr/>
            </a:pPr>
            <a:r>
              <a:rPr lang="en-US" altLang="zh-CN"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2017</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冬</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季</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研究生毕业申请及学位论文答辩说明</a:t>
            </a:r>
            <a:endParaRPr lang="en-US" altLang="zh-CN" sz="48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p:cNvSpPr>
          <p:nvPr/>
        </p:nvSpPr>
        <p:spPr bwMode="auto">
          <a:xfrm>
            <a:off x="395288" y="548680"/>
            <a:ext cx="8353425" cy="5760640"/>
          </a:xfrm>
          <a:prstGeom prst="rect">
            <a:avLst/>
          </a:prstGeom>
          <a:noFill/>
          <a:ln w="9525">
            <a:noFill/>
            <a:miter lim="800000"/>
            <a:headEnd/>
            <a:tailEnd/>
          </a:ln>
        </p:spPr>
        <p:txBody>
          <a:bodyPr/>
          <a:lstStyle/>
          <a:p>
            <a:pPr>
              <a:lnSpc>
                <a:spcPct val="110000"/>
              </a:lnSpc>
              <a:spcBef>
                <a:spcPct val="20000"/>
              </a:spcBef>
              <a:spcAft>
                <a:spcPct val="20000"/>
              </a:spcAft>
              <a:buSzPct val="95000"/>
              <a:buFont typeface="Century Schoolbook" pitchFamily="18" charset="0"/>
              <a:buNone/>
              <a:defRPr/>
            </a:pPr>
            <a:r>
              <a:rPr lang="en-US" altLang="zh-CN" sz="3200" b="1" dirty="0" smtClean="0">
                <a:effectLst>
                  <a:outerShdw blurRad="38100" dist="38100" dir="2700000" algn="tl">
                    <a:srgbClr val="C0C0C0"/>
                  </a:outerShdw>
                </a:effectLst>
                <a:latin typeface="黑体" pitchFamily="49" charset="-122"/>
                <a:ea typeface="黑体" pitchFamily="49" charset="-122"/>
              </a:rPr>
              <a:t>4.</a:t>
            </a:r>
            <a:r>
              <a:rPr lang="zh-CN" altLang="en-US" sz="3200" b="1" dirty="0" smtClean="0">
                <a:effectLst>
                  <a:outerShdw blurRad="38100" dist="38100" dir="2700000" algn="tl">
                    <a:srgbClr val="C0C0C0"/>
                  </a:outerShdw>
                </a:effectLst>
                <a:latin typeface="黑体" pitchFamily="49" charset="-122"/>
                <a:ea typeface="黑体" pitchFamily="49" charset="-122"/>
              </a:rPr>
              <a:t>关于</a:t>
            </a:r>
            <a:r>
              <a:rPr lang="zh-CN" altLang="en-US" sz="3200" b="1" dirty="0">
                <a:effectLst>
                  <a:outerShdw blurRad="38100" dist="38100" dir="2700000" algn="tl">
                    <a:srgbClr val="C0C0C0"/>
                  </a:outerShdw>
                </a:effectLst>
                <a:latin typeface="黑体" pitchFamily="49" charset="-122"/>
                <a:ea typeface="黑体" pitchFamily="49" charset="-122"/>
              </a:rPr>
              <a:t>学位论文</a:t>
            </a:r>
            <a:r>
              <a:rPr lang="zh-CN" altLang="en-US" sz="3200" b="1" dirty="0" smtClean="0">
                <a:effectLst>
                  <a:outerShdw blurRad="38100" dist="38100" dir="2700000" algn="tl">
                    <a:srgbClr val="C0C0C0"/>
                  </a:outerShdw>
                </a:effectLst>
                <a:latin typeface="黑体" pitchFamily="49" charset="-122"/>
                <a:ea typeface="黑体" pitchFamily="49" charset="-122"/>
              </a:rPr>
              <a:t>评阅</a:t>
            </a:r>
            <a:endParaRPr lang="zh-CN" altLang="en-US" sz="3200" b="1" dirty="0">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硕士学位论文应至少聘请</a:t>
            </a:r>
            <a:r>
              <a:rPr lang="en-US" altLang="zh-CN" sz="2400" b="1" dirty="0">
                <a:effectLst>
                  <a:outerShdw blurRad="38100" dist="38100" dir="2700000" algn="tl">
                    <a:srgbClr val="C0C0C0"/>
                  </a:outerShdw>
                </a:effectLst>
                <a:latin typeface="Century Schoolbook" pitchFamily="18" charset="0"/>
              </a:rPr>
              <a:t>3</a:t>
            </a:r>
            <a:r>
              <a:rPr lang="zh-CN" altLang="en-US" sz="2400" b="1" dirty="0">
                <a:effectLst>
                  <a:outerShdw blurRad="38100" dist="38100" dir="2700000" algn="tl">
                    <a:srgbClr val="C0C0C0"/>
                  </a:outerShdw>
                </a:effectLst>
                <a:latin typeface="Century Schoolbook" pitchFamily="18" charset="0"/>
              </a:rPr>
              <a:t>位同行专家（</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副研究员以上专业技术职称</a:t>
            </a:r>
            <a:r>
              <a:rPr lang="zh-CN" altLang="en-US" sz="2400" b="1" dirty="0">
                <a:effectLst>
                  <a:outerShdw blurRad="38100" dist="38100" dir="2700000" algn="tl">
                    <a:srgbClr val="C0C0C0"/>
                  </a:outerShdw>
                </a:effectLst>
                <a:latin typeface="Century Schoolbook" pitchFamily="18" charset="0"/>
              </a:rPr>
              <a:t>）为论文评阅人，其中，所内论文评阅人不少于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人，论文评阅时间一般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8</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a:effectLst>
                  <a:outerShdw blurRad="38100" dist="38100" dir="2700000" algn="tl">
                    <a:srgbClr val="C0C0C0"/>
                  </a:outerShdw>
                </a:effectLst>
                <a:latin typeface="Century Schoolbook" pitchFamily="18" charset="0"/>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博士学位论文应至少聘请</a:t>
            </a:r>
            <a:r>
              <a:rPr lang="en-US" altLang="zh-CN" sz="2400" b="1" dirty="0">
                <a:effectLst>
                  <a:outerShdw blurRad="38100" dist="38100" dir="2700000" algn="tl">
                    <a:srgbClr val="C0C0C0"/>
                  </a:outerShdw>
                </a:effectLst>
                <a:latin typeface="Century Schoolbook" pitchFamily="18" charset="0"/>
              </a:rPr>
              <a:t>5</a:t>
            </a:r>
            <a:r>
              <a:rPr lang="zh-CN" altLang="en-US" sz="2400" b="1" dirty="0">
                <a:effectLst>
                  <a:outerShdw blurRad="38100" dist="38100" dir="2700000" algn="tl">
                    <a:srgbClr val="C0C0C0"/>
                  </a:outerShdw>
                </a:effectLst>
                <a:latin typeface="Century Schoolbook" pitchFamily="18" charset="0"/>
              </a:rPr>
              <a:t>位本学科、专业或相关学科、专业的同行专家为论文评阅人（</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必须为博士生导师</a:t>
            </a:r>
            <a:r>
              <a:rPr lang="zh-CN" altLang="en-US" sz="2400" b="1" dirty="0">
                <a:effectLst>
                  <a:outerShdw blurRad="38100" dist="38100" dir="2700000" algn="tl">
                    <a:srgbClr val="C0C0C0"/>
                  </a:outerShdw>
                </a:effectLst>
                <a:latin typeface="Century Schoolbook" pitchFamily="18" charset="0"/>
              </a:rPr>
              <a:t>），其中，所内论文评阅人不少于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人，所外评阅人不少于</a:t>
            </a:r>
            <a:r>
              <a:rPr lang="en-US" altLang="zh-CN" sz="2400" b="1" dirty="0">
                <a:effectLst>
                  <a:outerShdw blurRad="38100" dist="38100" dir="2700000" algn="tl">
                    <a:srgbClr val="C0C0C0"/>
                  </a:outerShdw>
                </a:effectLst>
                <a:latin typeface="Century Schoolbook" pitchFamily="18" charset="0"/>
              </a:rPr>
              <a:t>2</a:t>
            </a:r>
            <a:r>
              <a:rPr lang="zh-CN" altLang="en-US" sz="2400" b="1" dirty="0">
                <a:effectLst>
                  <a:outerShdw blurRad="38100" dist="38100" dir="2700000" algn="tl">
                    <a:srgbClr val="C0C0C0"/>
                  </a:outerShdw>
                </a:effectLst>
                <a:latin typeface="Century Schoolbook" pitchFamily="18" charset="0"/>
              </a:rPr>
              <a:t>人，评阅时间一般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15</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smtClean="0">
                <a:effectLst>
                  <a:outerShdw blurRad="38100" dist="38100" dir="2700000" algn="tl">
                    <a:srgbClr val="C0C0C0"/>
                  </a:outerShdw>
                </a:effectLst>
                <a:latin typeface="Century Schoolbook" pitchFamily="18" charset="0"/>
              </a:rPr>
              <a:t>。</a:t>
            </a:r>
            <a:endParaRPr lang="en-US" altLang="zh-CN" sz="2400" b="1" dirty="0" smtClean="0">
              <a:effectLst>
                <a:outerShdw blurRad="38100" dist="38100" dir="2700000" algn="tl">
                  <a:srgbClr val="C0C0C0"/>
                </a:outerShdw>
              </a:effectLst>
              <a:latin typeface="Century Schoolbook" pitchFamily="18" charset="0"/>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en-US" sz="2400" b="1" dirty="0" smtClean="0">
                <a:solidFill>
                  <a:srgbClr val="0000FF"/>
                </a:solidFill>
                <a:effectLst>
                  <a:outerShdw blurRad="38100" dist="38100" dir="2700000" algn="tl">
                    <a:srgbClr val="C0C0C0"/>
                  </a:outerShdw>
                </a:effectLst>
                <a:latin typeface="Century Schoolbook" pitchFamily="18" charset="0"/>
              </a:rPr>
              <a:t>导师</a:t>
            </a:r>
            <a:r>
              <a:rPr lang="zh-CN" altLang="en-US" sz="2400" b="1" dirty="0" smtClean="0">
                <a:effectLst>
                  <a:outerShdw blurRad="38100" dist="38100" dir="2700000" algn="tl">
                    <a:srgbClr val="C0C0C0"/>
                  </a:outerShdw>
                </a:effectLst>
                <a:latin typeface="Century Schoolbook" pitchFamily="18" charset="0"/>
              </a:rPr>
              <a:t>不能作为论文评阅人。</a:t>
            </a:r>
            <a:endParaRPr lang="zh-CN" altLang="en-US" sz="2400" b="1" dirty="0">
              <a:effectLst>
                <a:outerShdw blurRad="38100" dist="38100" dir="2700000" algn="tl">
                  <a:srgbClr val="C0C0C0"/>
                </a:outerShdw>
              </a:effectLst>
              <a:latin typeface="Century Schoolbook" pitchFamily="18" charset="0"/>
            </a:endParaRPr>
          </a:p>
          <a:p>
            <a:pPr algn="ctr" eaLnBrk="0" hangingPunct="0">
              <a:lnSpc>
                <a:spcPct val="120000"/>
              </a:lnSpc>
              <a:spcBef>
                <a:spcPct val="20000"/>
              </a:spcBef>
              <a:spcAft>
                <a:spcPct val="20000"/>
              </a:spcAft>
              <a:buClr>
                <a:srgbClr val="0BD0D9"/>
              </a:buClr>
              <a:buSzPct val="95000"/>
              <a:defRPr/>
            </a:pPr>
            <a:r>
              <a:rPr lang="zh-CN" altLang="en-US" sz="2400" b="1" u="sng" dirty="0" smtClean="0">
                <a:solidFill>
                  <a:srgbClr val="FF0000"/>
                </a:solidFill>
                <a:effectLst>
                  <a:outerShdw blurRad="38100" dist="38100" dir="2700000" algn="tl">
                    <a:srgbClr val="C0C0C0"/>
                  </a:outerShdw>
                </a:effectLst>
                <a:latin typeface="微软雅黑" pitchFamily="34" charset="-122"/>
                <a:ea typeface="微软雅黑" pitchFamily="34" charset="-122"/>
              </a:rPr>
              <a:t>答辩</a:t>
            </a:r>
            <a:r>
              <a:rPr lang="zh-CN" altLang="en-US" sz="2400" b="1" u="sng" dirty="0">
                <a:solidFill>
                  <a:srgbClr val="FF0000"/>
                </a:solidFill>
                <a:effectLst>
                  <a:outerShdw blurRad="38100" dist="38100" dir="2700000" algn="tl">
                    <a:srgbClr val="C0C0C0"/>
                  </a:outerShdw>
                </a:effectLst>
                <a:latin typeface="微软雅黑" pitchFamily="34" charset="-122"/>
                <a:ea typeface="微软雅黑" pitchFamily="34" charset="-122"/>
              </a:rPr>
              <a:t>申请人务必遵守上述规定进行学位论文评阅！</a:t>
            </a:r>
          </a:p>
        </p:txBody>
      </p:sp>
      <p:grpSp>
        <p:nvGrpSpPr>
          <p:cNvPr id="13315" name="Group 5"/>
          <p:cNvGrpSpPr>
            <a:grpSpLocks/>
          </p:cNvGrpSpPr>
          <p:nvPr/>
        </p:nvGrpSpPr>
        <p:grpSpPr bwMode="auto">
          <a:xfrm>
            <a:off x="201613" y="0"/>
            <a:ext cx="8942387" cy="6864350"/>
            <a:chOff x="127" y="0"/>
            <a:chExt cx="5633" cy="4324"/>
          </a:xfrm>
        </p:grpSpPr>
        <p:grpSp>
          <p:nvGrpSpPr>
            <p:cNvPr id="13316" name="Group 6"/>
            <p:cNvGrpSpPr>
              <a:grpSpLocks/>
            </p:cNvGrpSpPr>
            <p:nvPr/>
          </p:nvGrpSpPr>
          <p:grpSpPr bwMode="auto">
            <a:xfrm>
              <a:off x="127" y="4065"/>
              <a:ext cx="5633" cy="259"/>
              <a:chOff x="127" y="4065"/>
              <a:chExt cx="5633" cy="259"/>
            </a:xfrm>
          </p:grpSpPr>
          <p:sp>
            <p:nvSpPr>
              <p:cNvPr id="13318"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3319"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3317"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67544" y="332656"/>
            <a:ext cx="7992888" cy="6167842"/>
          </a:xfrm>
          <a:prstGeom prst="rect">
            <a:avLst/>
          </a:prstGeom>
        </p:spPr>
        <p:txBody>
          <a:bodyPr wrap="square">
            <a:spAutoFit/>
          </a:bodyPr>
          <a:lstStyle/>
          <a:p>
            <a:pPr>
              <a:lnSpc>
                <a:spcPct val="110000"/>
              </a:lnSpc>
              <a:spcBef>
                <a:spcPct val="20000"/>
              </a:spcBef>
              <a:spcAft>
                <a:spcPct val="20000"/>
              </a:spcAft>
              <a:buSzPct val="95000"/>
              <a:defRPr/>
            </a:pPr>
            <a:r>
              <a:rPr lang="en-US" altLang="zh-CN" sz="2400" b="1" dirty="0" smtClean="0">
                <a:effectLst>
                  <a:outerShdw blurRad="38100" dist="38100" dir="2700000" algn="tl">
                    <a:srgbClr val="C0C0C0"/>
                  </a:outerShdw>
                </a:effectLst>
                <a:latin typeface="黑体" pitchFamily="49" charset="-122"/>
                <a:ea typeface="黑体" pitchFamily="49" charset="-122"/>
              </a:rPr>
              <a:t>5.</a:t>
            </a:r>
            <a:r>
              <a:rPr lang="zh-CN" altLang="en-US" sz="2400" b="1" dirty="0" smtClean="0">
                <a:effectLst>
                  <a:outerShdw blurRad="38100" dist="38100" dir="2700000" algn="tl">
                    <a:srgbClr val="C0C0C0"/>
                  </a:outerShdw>
                </a:effectLst>
                <a:latin typeface="黑体" pitchFamily="49" charset="-122"/>
                <a:ea typeface="黑体" pitchFamily="49" charset="-122"/>
              </a:rPr>
              <a:t>关于学位论文答辩</a:t>
            </a:r>
            <a:endParaRPr lang="en-US" altLang="zh-CN" sz="2400" b="1" dirty="0" smtClean="0">
              <a:effectLst>
                <a:outerShdw blurRad="38100" dist="38100" dir="2700000" algn="tl">
                  <a:srgbClr val="C0C0C0"/>
                </a:outerShdw>
              </a:effectLst>
              <a:latin typeface="黑体" pitchFamily="49" charset="-122"/>
              <a:ea typeface="黑体" pitchFamily="49" charset="-122"/>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硕士学位论文答辩委员会应由</a:t>
            </a:r>
            <a:r>
              <a:rPr lang="en-US" altLang="zh-CN" b="1" u="sng" dirty="0">
                <a:solidFill>
                  <a:srgbClr val="FF0000"/>
                </a:solidFill>
                <a:effectLst>
                  <a:outerShdw blurRad="38100" dist="38100" dir="2700000" algn="tl">
                    <a:srgbClr val="C0C0C0"/>
                  </a:outerShdw>
                </a:effectLst>
                <a:latin typeface="+mn-ea"/>
              </a:rPr>
              <a:t>3</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本学科专业和相关学科专业的正、副研究员（或具有相当专业技术职务者）组成，其中，</a:t>
            </a:r>
            <a:r>
              <a:rPr lang="zh-CN" altLang="en-US" b="1" dirty="0">
                <a:effectLst>
                  <a:outerShdw blurRad="38100" dist="38100" dir="2700000" algn="tl">
                    <a:srgbClr val="C0C0C0"/>
                  </a:outerShdw>
                </a:effectLst>
                <a:latin typeface="+mn-ea"/>
              </a:rPr>
              <a:t>至少包括所内同行专家、所</a:t>
            </a:r>
            <a:r>
              <a:rPr lang="zh-CN" altLang="zh-CN" b="1" dirty="0">
                <a:effectLst>
                  <a:outerShdw blurRad="38100" dist="38100" dir="2700000" algn="tl">
                    <a:srgbClr val="C0C0C0"/>
                  </a:outerShdw>
                </a:effectLst>
                <a:latin typeface="+mn-ea"/>
              </a:rPr>
              <a:t>外同行专家</a:t>
            </a:r>
            <a:r>
              <a:rPr lang="zh-CN" altLang="en-US" b="1" dirty="0">
                <a:effectLst>
                  <a:outerShdw blurRad="38100" dist="38100" dir="2700000" algn="tl">
                    <a:srgbClr val="C0C0C0"/>
                  </a:outerShdw>
                </a:effectLst>
                <a:latin typeface="+mn-ea"/>
              </a:rPr>
              <a:t>各一位</a:t>
            </a:r>
            <a:r>
              <a:rPr lang="zh-CN" altLang="zh-CN" b="1" dirty="0">
                <a:effectLst>
                  <a:outerShdw blurRad="38100" dist="38100" dir="2700000" algn="tl">
                    <a:srgbClr val="C0C0C0"/>
                  </a:outerShdw>
                </a:effectLst>
                <a:latin typeface="+mn-ea"/>
              </a:rPr>
              <a:t>。</a:t>
            </a: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effectLst>
                  <a:outerShdw blurRad="38100" dist="38100" dir="2700000" algn="tl">
                    <a:srgbClr val="C0C0C0"/>
                  </a:outerShdw>
                </a:effectLst>
                <a:latin typeface="+mn-ea"/>
              </a:rPr>
              <a:t>博士学位论文答辩委员会应由</a:t>
            </a:r>
            <a:r>
              <a:rPr lang="en-US" altLang="zh-CN" b="1" u="sng" dirty="0">
                <a:solidFill>
                  <a:srgbClr val="FF0000"/>
                </a:solidFill>
                <a:effectLst>
                  <a:outerShdw blurRad="38100" dist="38100" dir="2700000" algn="tl">
                    <a:srgbClr val="C0C0C0"/>
                  </a:outerShdw>
                </a:effectLst>
                <a:latin typeface="+mn-ea"/>
              </a:rPr>
              <a:t>5</a:t>
            </a:r>
            <a:r>
              <a:rPr lang="zh-CN" altLang="zh-CN" b="1" u="sng" dirty="0">
                <a:solidFill>
                  <a:srgbClr val="FF0000"/>
                </a:solidFill>
                <a:effectLst>
                  <a:outerShdw blurRad="38100" dist="38100" dir="2700000" algn="tl">
                    <a:srgbClr val="C0C0C0"/>
                  </a:outerShdw>
                </a:effectLst>
                <a:latin typeface="+mn-ea"/>
              </a:rPr>
              <a:t>－</a:t>
            </a:r>
            <a:r>
              <a:rPr lang="en-US" altLang="zh-CN" b="1" u="sng" dirty="0">
                <a:solidFill>
                  <a:srgbClr val="FF0000"/>
                </a:solidFill>
                <a:effectLst>
                  <a:outerShdw blurRad="38100" dist="38100" dir="2700000" algn="tl">
                    <a:srgbClr val="C0C0C0"/>
                  </a:outerShdw>
                </a:effectLst>
                <a:latin typeface="+mn-ea"/>
              </a:rPr>
              <a:t>7</a:t>
            </a:r>
            <a:r>
              <a:rPr lang="zh-CN" altLang="zh-CN" b="1" u="sng" dirty="0">
                <a:solidFill>
                  <a:srgbClr val="FF0000"/>
                </a:solidFill>
                <a:effectLst>
                  <a:outerShdw blurRad="38100" dist="38100" dir="2700000" algn="tl">
                    <a:srgbClr val="C0C0C0"/>
                  </a:outerShdw>
                </a:effectLst>
                <a:latin typeface="+mn-ea"/>
              </a:rPr>
              <a:t>位</a:t>
            </a:r>
            <a:r>
              <a:rPr lang="zh-CN" altLang="zh-CN" b="1" dirty="0">
                <a:effectLst>
                  <a:outerShdw blurRad="38100" dist="38100" dir="2700000" algn="tl">
                    <a:srgbClr val="C0C0C0"/>
                  </a:outerShdw>
                </a:effectLst>
                <a:latin typeface="+mn-ea"/>
              </a:rPr>
              <a:t>本学科专业和相关学科专业的研究员（或具有相当专业技术职务者）组成，其中至</a:t>
            </a:r>
            <a:r>
              <a:rPr lang="zh-CN" altLang="en-US" b="1" dirty="0">
                <a:effectLst>
                  <a:outerShdw blurRad="38100" dist="38100" dir="2700000" algn="tl">
                    <a:srgbClr val="C0C0C0"/>
                  </a:outerShdw>
                </a:effectLst>
                <a:latin typeface="+mn-ea"/>
              </a:rPr>
              <a:t>少包括所内同行专家</a:t>
            </a:r>
            <a:r>
              <a:rPr lang="en-US" altLang="zh-CN" b="1" dirty="0">
                <a:effectLst>
                  <a:outerShdw blurRad="38100" dist="38100" dir="2700000" algn="tl">
                    <a:srgbClr val="C0C0C0"/>
                  </a:outerShdw>
                </a:effectLst>
                <a:latin typeface="+mn-ea"/>
              </a:rPr>
              <a:t>1</a:t>
            </a:r>
            <a:r>
              <a:rPr lang="zh-CN" altLang="en-US" b="1" dirty="0">
                <a:effectLst>
                  <a:outerShdw blurRad="38100" dist="38100" dir="2700000" algn="tl">
                    <a:srgbClr val="C0C0C0"/>
                  </a:outerShdw>
                </a:effectLst>
                <a:latin typeface="+mn-ea"/>
              </a:rPr>
              <a:t>位、所</a:t>
            </a:r>
            <a:r>
              <a:rPr lang="zh-CN" altLang="zh-CN" b="1" dirty="0">
                <a:effectLst>
                  <a:outerShdw blurRad="38100" dist="38100" dir="2700000" algn="tl">
                    <a:srgbClr val="C0C0C0"/>
                  </a:outerShdw>
                </a:effectLst>
                <a:latin typeface="+mn-ea"/>
              </a:rPr>
              <a:t>外同行专家</a:t>
            </a:r>
            <a:r>
              <a:rPr lang="en-US" altLang="zh-CN" b="1" dirty="0">
                <a:effectLst>
                  <a:outerShdw blurRad="38100" dist="38100" dir="2700000" algn="tl">
                    <a:srgbClr val="C0C0C0"/>
                  </a:outerShdw>
                </a:effectLst>
                <a:latin typeface="+mn-ea"/>
              </a:rPr>
              <a:t>2</a:t>
            </a:r>
            <a:r>
              <a:rPr lang="zh-CN" altLang="en-US" b="1" dirty="0">
                <a:effectLst>
                  <a:outerShdw blurRad="38100" dist="38100" dir="2700000" algn="tl">
                    <a:srgbClr val="C0C0C0"/>
                  </a:outerShdw>
                </a:effectLst>
                <a:latin typeface="+mn-ea"/>
              </a:rPr>
              <a:t>位</a:t>
            </a:r>
            <a:r>
              <a:rPr lang="zh-CN" altLang="zh-CN" b="1" dirty="0" smtClean="0">
                <a:effectLst>
                  <a:outerShdw blurRad="38100" dist="38100" dir="2700000" algn="tl">
                    <a:srgbClr val="C0C0C0"/>
                  </a:outerShdw>
                </a:effectLst>
                <a:latin typeface="+mn-ea"/>
              </a:rPr>
              <a:t>。</a:t>
            </a:r>
            <a:r>
              <a:rPr lang="zh-CN" altLang="en-US" b="1" u="sng" dirty="0">
                <a:solidFill>
                  <a:srgbClr val="FF0000"/>
                </a:solidFill>
                <a:effectLst>
                  <a:outerShdw blurRad="38100" dist="38100" dir="2700000" algn="tl">
                    <a:srgbClr val="C0C0C0"/>
                  </a:outerShdw>
                </a:effectLst>
                <a:latin typeface="+mn-ea"/>
              </a:rPr>
              <a:t>导师不能作为答辩委员会成员</a:t>
            </a:r>
            <a:r>
              <a:rPr lang="zh-CN" altLang="en-US"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smtClean="0">
                <a:effectLst>
                  <a:outerShdw blurRad="38100" dist="38100" dir="2700000" algn="tl">
                    <a:srgbClr val="C0C0C0"/>
                  </a:outerShdw>
                </a:effectLst>
                <a:latin typeface="+mn-ea"/>
              </a:rPr>
              <a:t>答辩</a:t>
            </a:r>
            <a:r>
              <a:rPr lang="zh-CN" altLang="zh-CN" b="1" dirty="0">
                <a:effectLst>
                  <a:outerShdw blurRad="38100" dist="38100" dir="2700000" algn="tl">
                    <a:srgbClr val="C0C0C0"/>
                  </a:outerShdw>
                </a:effectLst>
                <a:latin typeface="+mn-ea"/>
              </a:rPr>
              <a:t>委员会成员中</a:t>
            </a:r>
            <a:r>
              <a:rPr lang="zh-CN" altLang="zh-CN" b="1" u="sng" dirty="0">
                <a:solidFill>
                  <a:srgbClr val="FF0000"/>
                </a:solidFill>
                <a:effectLst>
                  <a:outerShdw blurRad="38100" dist="38100" dir="2700000" algn="tl">
                    <a:srgbClr val="C0C0C0"/>
                  </a:outerShdw>
                </a:effectLst>
                <a:latin typeface="+mn-ea"/>
              </a:rPr>
              <a:t>博士生</a:t>
            </a:r>
            <a:r>
              <a:rPr lang="zh-CN" altLang="en-US" b="1" u="sng" dirty="0">
                <a:solidFill>
                  <a:srgbClr val="FF0000"/>
                </a:solidFill>
                <a:effectLst>
                  <a:outerShdw blurRad="38100" dist="38100" dir="2700000" algn="tl">
                    <a:srgbClr val="C0C0C0"/>
                  </a:outerShdw>
                </a:effectLst>
                <a:latin typeface="+mn-ea"/>
              </a:rPr>
              <a:t>导师</a:t>
            </a:r>
            <a:r>
              <a:rPr lang="zh-CN" altLang="zh-CN" b="1" u="sng" dirty="0">
                <a:solidFill>
                  <a:srgbClr val="FF0000"/>
                </a:solidFill>
                <a:effectLst>
                  <a:outerShdw blurRad="38100" dist="38100" dir="2700000" algn="tl">
                    <a:srgbClr val="C0C0C0"/>
                  </a:outerShdw>
                </a:effectLst>
                <a:latin typeface="+mn-ea"/>
              </a:rPr>
              <a:t>不少于</a:t>
            </a:r>
            <a:r>
              <a:rPr lang="zh-CN" altLang="zh-CN" b="1" u="sng" dirty="0" smtClean="0">
                <a:solidFill>
                  <a:srgbClr val="FF0000"/>
                </a:solidFill>
                <a:effectLst>
                  <a:outerShdw blurRad="38100" dist="38100" dir="2700000" algn="tl">
                    <a:srgbClr val="C0C0C0"/>
                  </a:outerShdw>
                </a:effectLst>
                <a:latin typeface="+mn-ea"/>
              </a:rPr>
              <a:t>三分之二</a:t>
            </a:r>
            <a:r>
              <a:rPr lang="zh-CN" altLang="en-US" b="1" dirty="0" smtClean="0">
                <a:effectLst>
                  <a:outerShdw blurRad="38100" dist="38100" dir="2700000" algn="tl">
                    <a:srgbClr val="C0C0C0"/>
                  </a:outerShdw>
                </a:effectLst>
                <a:latin typeface="+mn-ea"/>
              </a:rPr>
              <a:t>。</a:t>
            </a:r>
            <a:endParaRPr lang="en-US" altLang="zh-CN" b="1" dirty="0" smtClean="0">
              <a:effectLst>
                <a:outerShdw blurRad="38100" dist="38100" dir="2700000" algn="tl">
                  <a:srgbClr val="C0C0C0"/>
                </a:outerShdw>
              </a:effectLst>
              <a:latin typeface="+mn-ea"/>
            </a:endParaRPr>
          </a:p>
          <a:p>
            <a:pPr eaLnBrk="0" hangingPunct="0">
              <a:lnSpc>
                <a:spcPct val="120000"/>
              </a:lnSpc>
              <a:spcBef>
                <a:spcPct val="20000"/>
              </a:spcBef>
              <a:spcAft>
                <a:spcPct val="20000"/>
              </a:spcAft>
              <a:buClr>
                <a:srgbClr val="0000FF"/>
              </a:buClr>
              <a:buSzPct val="100000"/>
              <a:defRPr/>
            </a:pPr>
            <a:r>
              <a:rPr lang="zh-CN" altLang="en-US" b="1" dirty="0" smtClean="0">
                <a:effectLst>
                  <a:outerShdw blurRad="38100" dist="38100" dir="2700000" algn="tl">
                    <a:srgbClr val="C0C0C0"/>
                  </a:outerShdw>
                </a:effectLst>
                <a:latin typeface="+mn-ea"/>
              </a:rPr>
              <a:t> 注：</a:t>
            </a:r>
            <a:r>
              <a:rPr lang="zh-CN" altLang="zh-CN" b="1" dirty="0" smtClean="0">
                <a:solidFill>
                  <a:srgbClr val="FF0000"/>
                </a:solidFill>
                <a:latin typeface="+mn-ea"/>
              </a:rPr>
              <a:t>学位</a:t>
            </a:r>
            <a:r>
              <a:rPr lang="zh-CN" altLang="zh-CN" b="1" dirty="0">
                <a:solidFill>
                  <a:srgbClr val="FF0000"/>
                </a:solidFill>
                <a:latin typeface="+mn-ea"/>
              </a:rPr>
              <a:t>论文的评阅人一般应参加该论文答辩</a:t>
            </a:r>
            <a:r>
              <a:rPr lang="zh-CN" altLang="zh-CN" b="1" dirty="0" smtClean="0">
                <a:solidFill>
                  <a:srgbClr val="FF0000"/>
                </a:solidFill>
                <a:latin typeface="+mn-ea"/>
              </a:rPr>
              <a:t>委员会</a:t>
            </a:r>
            <a:r>
              <a:rPr lang="zh-CN" altLang="en-US" b="1" dirty="0" smtClean="0">
                <a:solidFill>
                  <a:srgbClr val="FF0000"/>
                </a:solidFill>
                <a:latin typeface="+mn-ea"/>
              </a:rPr>
              <a:t>。</a:t>
            </a:r>
            <a:endParaRPr lang="en-US" altLang="zh-CN" b="1" dirty="0">
              <a:solidFill>
                <a:srgbClr val="FF0000"/>
              </a:solidFill>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a:t>
            </a:r>
            <a:r>
              <a:rPr lang="zh-CN" altLang="zh-CN" b="1" dirty="0" smtClean="0">
                <a:latin typeface="+mn-ea"/>
              </a:rPr>
              <a:t>委员会成员</a:t>
            </a:r>
            <a:r>
              <a:rPr lang="zh-CN" altLang="zh-CN" b="1" dirty="0">
                <a:latin typeface="+mn-ea"/>
              </a:rPr>
              <a:t>应出席论文答辩会和答辩委员会会议，在答辩前必须审阅论文，答辩时进行提问和参加投票表决，未出席的委员不得委托他人或以通讯方式投票。</a:t>
            </a:r>
            <a:endParaRPr lang="en-US" altLang="zh-CN" b="1" dirty="0">
              <a:latin typeface="+mn-ea"/>
            </a:endParaRPr>
          </a:p>
          <a:p>
            <a:pPr marL="449263" indent="-449263" eaLnBrk="0" hangingPunct="0">
              <a:lnSpc>
                <a:spcPct val="120000"/>
              </a:lnSpc>
              <a:spcBef>
                <a:spcPct val="20000"/>
              </a:spcBef>
              <a:spcAft>
                <a:spcPct val="20000"/>
              </a:spcAft>
              <a:buClr>
                <a:srgbClr val="0000FF"/>
              </a:buClr>
              <a:buSzPct val="100000"/>
              <a:buFont typeface="Wingdings" pitchFamily="2" charset="2"/>
              <a:buChar char="Ø"/>
              <a:defRPr/>
            </a:pPr>
            <a:r>
              <a:rPr lang="zh-CN" altLang="zh-CN" b="1" dirty="0">
                <a:latin typeface="+mn-ea"/>
              </a:rPr>
              <a:t>答辩委员会设</a:t>
            </a:r>
            <a:r>
              <a:rPr lang="zh-CN" altLang="zh-CN" b="1" dirty="0">
                <a:solidFill>
                  <a:srgbClr val="FF0000"/>
                </a:solidFill>
                <a:latin typeface="+mn-ea"/>
              </a:rPr>
              <a:t>答辩秘书</a:t>
            </a:r>
            <a:r>
              <a:rPr lang="en-US" altLang="zh-CN" b="1" dirty="0">
                <a:solidFill>
                  <a:srgbClr val="FF0000"/>
                </a:solidFill>
                <a:latin typeface="+mn-ea"/>
              </a:rPr>
              <a:t>1</a:t>
            </a:r>
            <a:r>
              <a:rPr lang="zh-CN" altLang="zh-CN" b="1" dirty="0">
                <a:solidFill>
                  <a:srgbClr val="FF0000"/>
                </a:solidFill>
                <a:latin typeface="+mn-ea"/>
              </a:rPr>
              <a:t>名</a:t>
            </a:r>
            <a:r>
              <a:rPr lang="zh-CN" altLang="zh-CN" b="1" dirty="0">
                <a:latin typeface="+mn-ea"/>
              </a:rPr>
              <a:t>，答辩委员会秘书应由具有</a:t>
            </a:r>
            <a:r>
              <a:rPr lang="zh-CN" altLang="zh-CN" b="1" dirty="0">
                <a:solidFill>
                  <a:srgbClr val="FF0000"/>
                </a:solidFill>
                <a:latin typeface="+mn-ea"/>
              </a:rPr>
              <a:t>中级以上职称人员或在学高年级研究生</a:t>
            </a:r>
            <a:r>
              <a:rPr lang="zh-CN" altLang="zh-CN" b="1" dirty="0">
                <a:latin typeface="+mn-ea"/>
              </a:rPr>
              <a:t>担任。答辩秘书参加答辩工作全过程并客观、详细地记录答辩委员的提问、答辩人的回答及答辩委员会决议等</a:t>
            </a:r>
            <a:r>
              <a:rPr lang="zh-CN" altLang="zh-CN" b="1" dirty="0" smtClean="0">
                <a:latin typeface="+mn-ea"/>
              </a:rPr>
              <a:t>情况</a:t>
            </a:r>
            <a:r>
              <a:rPr lang="zh-CN" altLang="en-US" b="1" dirty="0" smtClean="0">
                <a:latin typeface="+mn-ea"/>
              </a:rPr>
              <a:t>。</a:t>
            </a:r>
            <a:r>
              <a:rPr lang="zh-CN" altLang="zh-CN" b="1" dirty="0" smtClean="0">
                <a:latin typeface="+mn-ea"/>
              </a:rPr>
              <a:t>答辩</a:t>
            </a:r>
            <a:r>
              <a:rPr lang="zh-CN" altLang="zh-CN" b="1" dirty="0">
                <a:latin typeface="+mn-ea"/>
              </a:rPr>
              <a:t>秘书没有投票表决权。</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323850" y="1341438"/>
            <a:ext cx="8496300" cy="5156200"/>
          </a:xfrm>
        </p:spPr>
        <p:txBody>
          <a:bodyPr/>
          <a:lstStyle/>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需要照片的地方</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帖免冠照片</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zh-CN" altLang="en-US" b="1" dirty="0" smtClean="0">
                <a:latin typeface="华文仿宋" pitchFamily="2" charset="-122"/>
                <a:ea typeface="华文仿宋" pitchFamily="2" charset="-122"/>
              </a:rPr>
              <a:t>申请人、研究室意见签字的地方要求</a:t>
            </a:r>
            <a:r>
              <a:rPr lang="zh-CN" altLang="en-US" b="1" kern="1200"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亲笔</a:t>
            </a:r>
            <a:r>
              <a:rPr lang="zh-CN" altLang="en-US" b="1" kern="1200"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cs typeface="+mn-cs"/>
              </a:rPr>
              <a:t>签名</a:t>
            </a:r>
            <a:r>
              <a:rPr lang="zh-CN" altLang="en-US" b="1" dirty="0" smtClean="0">
                <a:latin typeface="华文仿宋" pitchFamily="2" charset="-122"/>
                <a:ea typeface="华文仿宋" pitchFamily="2" charset="-122"/>
              </a:rPr>
              <a:t>；</a:t>
            </a:r>
          </a:p>
          <a:p>
            <a:pPr lvl="1" eaLnBrk="1" hangingPunct="1">
              <a:lnSpc>
                <a:spcPct val="115000"/>
              </a:lnSpc>
              <a:spcAft>
                <a:spcPct val="20000"/>
              </a:spcAft>
              <a:buClrTx/>
              <a:buFont typeface="Wingdings" pitchFamily="2" charset="2"/>
              <a:buChar char="Ø"/>
            </a:pP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研究生学位论文答辩申请书</a:t>
            </a:r>
            <a:r>
              <a:rPr lang="en-US" altLang="zh-CN" b="1" dirty="0" smtClean="0">
                <a:latin typeface="华文仿宋" pitchFamily="2" charset="-122"/>
                <a:ea typeface="华文仿宋" pitchFamily="2" charset="-122"/>
              </a:rPr>
              <a:t>》</a:t>
            </a:r>
            <a:r>
              <a:rPr lang="zh-CN" altLang="en-US" b="1" dirty="0" smtClean="0">
                <a:latin typeface="华文仿宋" pitchFamily="2" charset="-122"/>
                <a:ea typeface="华文仿宋" pitchFamily="2" charset="-122"/>
              </a:rPr>
              <a:t>中的</a:t>
            </a:r>
            <a:r>
              <a:rPr lang="zh-CN" altLang="en-US" b="1" dirty="0" smtClean="0">
                <a:solidFill>
                  <a:srgbClr val="FF0000"/>
                </a:solidFill>
                <a:latin typeface="华文仿宋" pitchFamily="2" charset="-122"/>
                <a:ea typeface="华文仿宋" pitchFamily="2" charset="-122"/>
              </a:rPr>
              <a:t>学位论文评阅人及答辩委员会成员名单由导师确定</a:t>
            </a:r>
            <a:r>
              <a:rPr lang="zh-CN" altLang="en-US" b="1" dirty="0" smtClean="0">
                <a:latin typeface="华文仿宋" pitchFamily="2" charset="-122"/>
                <a:ea typeface="华文仿宋" pitchFamily="2" charset="-122"/>
              </a:rPr>
              <a:t>，人员名单中尽可能选择相关专业的我所学位评定委员会委员；</a:t>
            </a:r>
            <a:r>
              <a:rPr lang="zh-CN" altLang="en-US" b="1" dirty="0">
                <a:solidFill>
                  <a:srgbClr val="FF0000"/>
                </a:solidFill>
                <a:latin typeface="华文仿宋" pitchFamily="2" charset="-122"/>
                <a:ea typeface="华文仿宋" pitchFamily="2" charset="-122"/>
              </a:rPr>
              <a:t>已发表的论文附文章首页，已录用的待发论文附正式录用函及待发表文章全文（录用函需导师签字方有效），专利附专利授权书或专利受理通知书；</a:t>
            </a:r>
            <a:endParaRPr lang="en-US" altLang="zh-CN" b="1" dirty="0">
              <a:solidFill>
                <a:srgbClr val="FF0000"/>
              </a:solidFill>
              <a:latin typeface="华文仿宋" pitchFamily="2" charset="-122"/>
              <a:ea typeface="华文仿宋" pitchFamily="2" charset="-122"/>
            </a:endParaRPr>
          </a:p>
          <a:p>
            <a:pPr lvl="1" eaLnBrk="1" hangingPunct="1">
              <a:lnSpc>
                <a:spcPct val="115000"/>
              </a:lnSpc>
              <a:spcAft>
                <a:spcPct val="20000"/>
              </a:spcAft>
              <a:buClrTx/>
              <a:buFont typeface="Wingdings" pitchFamily="2" charset="2"/>
              <a:buChar char="Ø"/>
            </a:pPr>
            <a:r>
              <a:rPr lang="zh-CN" altLang="en-US" b="1" dirty="0">
                <a:latin typeface="华文仿宋" pitchFamily="2" charset="-122"/>
                <a:ea typeface="华文仿宋" pitchFamily="2" charset="-122"/>
              </a:rPr>
              <a:t>请提醒</a:t>
            </a:r>
            <a:r>
              <a:rPr lang="zh-CN" altLang="en-US" b="1" dirty="0" smtClean="0">
                <a:latin typeface="华文仿宋" pitchFamily="2" charset="-122"/>
                <a:ea typeface="华文仿宋" pitchFamily="2" charset="-122"/>
              </a:rPr>
              <a:t>导师按</a:t>
            </a:r>
            <a:r>
              <a:rPr lang="zh-CN" altLang="en-US" b="1" dirty="0">
                <a:latin typeface="华文仿宋" pitchFamily="2" charset="-122"/>
                <a:ea typeface="华文仿宋" pitchFamily="2" charset="-122"/>
              </a:rPr>
              <a:t>答辩申请书中要求</a:t>
            </a:r>
            <a:r>
              <a:rPr lang="zh-CN" altLang="en-US" b="1" dirty="0">
                <a:solidFill>
                  <a:srgbClr val="FF0000"/>
                </a:solidFill>
                <a:latin typeface="华文仿宋" pitchFamily="2" charset="-122"/>
                <a:ea typeface="华文仿宋" pitchFamily="2" charset="-122"/>
              </a:rPr>
              <a:t>逐条撰写</a:t>
            </a:r>
            <a:r>
              <a:rPr lang="zh-CN" altLang="en-US" b="1" dirty="0">
                <a:latin typeface="华文仿宋" pitchFamily="2" charset="-122"/>
                <a:ea typeface="华文仿宋" pitchFamily="2" charset="-122"/>
              </a:rPr>
              <a:t>“指导教师对学位论文的学术评语及对申请人的综合评价” </a:t>
            </a:r>
            <a:r>
              <a:rPr lang="zh-CN" altLang="en-US" b="1" dirty="0" smtClean="0">
                <a:latin typeface="华文仿宋" pitchFamily="2" charset="-122"/>
                <a:ea typeface="华文仿宋" pitchFamily="2" charset="-122"/>
              </a:rPr>
              <a:t>，并签字同意答辩（</a:t>
            </a:r>
            <a:r>
              <a:rPr lang="zh-CN" altLang="en-US" b="1" dirty="0" smtClean="0">
                <a:solidFill>
                  <a:srgbClr val="FF0000"/>
                </a:solidFill>
                <a:latin typeface="华文仿宋" pitchFamily="2" charset="-122"/>
                <a:ea typeface="华文仿宋" pitchFamily="2" charset="-122"/>
              </a:rPr>
              <a:t>注：第一</a:t>
            </a:r>
            <a:r>
              <a:rPr lang="zh-CN" altLang="en-US" b="1" dirty="0">
                <a:solidFill>
                  <a:srgbClr val="FF0000"/>
                </a:solidFill>
                <a:latin typeface="华文仿宋" pitchFamily="2" charset="-122"/>
                <a:ea typeface="华文仿宋" pitchFamily="2" charset="-122"/>
              </a:rPr>
              <a:t>导师、第二导师</a:t>
            </a:r>
            <a:r>
              <a:rPr lang="zh-CN" altLang="en-US" b="1" dirty="0" smtClean="0">
                <a:solidFill>
                  <a:srgbClr val="FF0000"/>
                </a:solidFill>
                <a:latin typeface="华文仿宋" pitchFamily="2" charset="-122"/>
                <a:ea typeface="华文仿宋" pitchFamily="2" charset="-122"/>
              </a:rPr>
              <a:t>均需填写</a:t>
            </a:r>
            <a:r>
              <a:rPr lang="zh-CN" altLang="en-US" b="1" dirty="0">
                <a:latin typeface="华文仿宋" pitchFamily="2" charset="-122"/>
                <a:ea typeface="华文仿宋" pitchFamily="2" charset="-122"/>
              </a:rPr>
              <a:t>）</a:t>
            </a:r>
            <a:r>
              <a:rPr lang="zh-CN" altLang="en-US" b="1" dirty="0" smtClean="0">
                <a:latin typeface="华文仿宋" pitchFamily="2" charset="-122"/>
                <a:ea typeface="华文仿宋" pitchFamily="2" charset="-122"/>
              </a:rPr>
              <a:t>。</a:t>
            </a:r>
            <a:endParaRPr lang="zh-CN" altLang="en-US" b="1" dirty="0">
              <a:latin typeface="华文仿宋" pitchFamily="2" charset="-122"/>
              <a:ea typeface="华文仿宋" pitchFamily="2" charset="-122"/>
            </a:endParaRPr>
          </a:p>
          <a:p>
            <a:pPr lvl="1" eaLnBrk="1" hangingPunct="1">
              <a:lnSpc>
                <a:spcPct val="115000"/>
              </a:lnSpc>
              <a:spcAft>
                <a:spcPct val="20000"/>
              </a:spcAft>
              <a:buClrTx/>
              <a:buFont typeface="Wingdings 2" pitchFamily="18" charset="2"/>
              <a:buNone/>
            </a:pPr>
            <a:endParaRPr lang="zh-CN" altLang="en-US" dirty="0" smtClean="0"/>
          </a:p>
        </p:txBody>
      </p:sp>
      <p:sp>
        <p:nvSpPr>
          <p:cNvPr id="93188" name="Text Box 4"/>
          <p:cNvSpPr txBox="1">
            <a:spLocks noChangeArrowheads="1"/>
          </p:cNvSpPr>
          <p:nvPr/>
        </p:nvSpPr>
        <p:spPr bwMode="auto">
          <a:xfrm>
            <a:off x="539750" y="620713"/>
            <a:ext cx="6553200" cy="579437"/>
          </a:xfrm>
          <a:prstGeom prst="rect">
            <a:avLst/>
          </a:prstGeom>
          <a:noFill/>
          <a:ln w="9525">
            <a:noFill/>
            <a:miter lim="800000"/>
            <a:headEnd/>
            <a:tailEnd/>
          </a:ln>
          <a:effectLst/>
        </p:spPr>
        <p:txBody>
          <a:bodyPr>
            <a:spAutoFit/>
          </a:bodyPr>
          <a:lstStyle/>
          <a:p>
            <a:pPr>
              <a:defRPr/>
            </a:pPr>
            <a:r>
              <a:rPr lang="en-US" altLang="zh-CN" sz="3200" b="1" dirty="0">
                <a:effectLst>
                  <a:outerShdw blurRad="38100" dist="38100" dir="2700000" algn="tl">
                    <a:srgbClr val="C0C0C0"/>
                  </a:outerShdw>
                </a:effectLst>
                <a:latin typeface="黑体" pitchFamily="49" charset="-122"/>
                <a:ea typeface="黑体" pitchFamily="49" charset="-122"/>
              </a:rPr>
              <a:t>6</a:t>
            </a:r>
            <a:r>
              <a:rPr lang="en-US" altLang="zh-CN" sz="3200" b="1" dirty="0" smtClean="0">
                <a:effectLst>
                  <a:outerShdw blurRad="38100" dist="38100" dir="2700000" algn="tl">
                    <a:srgbClr val="C0C0C0"/>
                  </a:outerShdw>
                </a:effectLst>
                <a:latin typeface="黑体" pitchFamily="49" charset="-122"/>
                <a:ea typeface="黑体" pitchFamily="49" charset="-122"/>
              </a:rPr>
              <a:t>.</a:t>
            </a:r>
            <a:r>
              <a:rPr lang="zh-CN" altLang="en-US" sz="3200" b="1" dirty="0">
                <a:effectLst>
                  <a:outerShdw blurRad="38100" dist="38100" dir="2700000" algn="tl">
                    <a:srgbClr val="C0C0C0"/>
                  </a:outerShdw>
                </a:effectLst>
                <a:latin typeface="黑体" pitchFamily="49" charset="-122"/>
                <a:ea typeface="黑体" pitchFamily="49" charset="-122"/>
              </a:rPr>
              <a:t>关于各种提交表格的填写说明：</a:t>
            </a:r>
          </a:p>
        </p:txBody>
      </p:sp>
      <p:grpSp>
        <p:nvGrpSpPr>
          <p:cNvPr id="14340" name="Group 5"/>
          <p:cNvGrpSpPr>
            <a:grpSpLocks/>
          </p:cNvGrpSpPr>
          <p:nvPr/>
        </p:nvGrpSpPr>
        <p:grpSpPr bwMode="auto">
          <a:xfrm>
            <a:off x="201613" y="0"/>
            <a:ext cx="8942387" cy="6864350"/>
            <a:chOff x="127" y="0"/>
            <a:chExt cx="5633" cy="4324"/>
          </a:xfrm>
        </p:grpSpPr>
        <p:grpSp>
          <p:nvGrpSpPr>
            <p:cNvPr id="14341" name="Group 6"/>
            <p:cNvGrpSpPr>
              <a:grpSpLocks/>
            </p:cNvGrpSpPr>
            <p:nvPr/>
          </p:nvGrpSpPr>
          <p:grpSpPr bwMode="auto">
            <a:xfrm>
              <a:off x="127" y="4065"/>
              <a:ext cx="5633" cy="259"/>
              <a:chOff x="127" y="4065"/>
              <a:chExt cx="5633" cy="259"/>
            </a:xfrm>
          </p:grpSpPr>
          <p:sp>
            <p:nvSpPr>
              <p:cNvPr id="14343"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4344"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4342"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468313" y="1628775"/>
            <a:ext cx="7991475" cy="4789003"/>
          </a:xfrm>
          <a:prstGeom prst="rect">
            <a:avLst/>
          </a:prstGeom>
          <a:noFill/>
          <a:ln w="9525">
            <a:noFill/>
            <a:miter lim="800000"/>
            <a:headEnd/>
            <a:tailEnd/>
          </a:ln>
        </p:spPr>
        <p:txBody>
          <a:bodyPr>
            <a:spAutoFit/>
          </a:bodyPr>
          <a:lstStyle/>
          <a:p>
            <a:pPr indent="711200">
              <a:lnSpc>
                <a:spcPct val="140000"/>
              </a:lnSpc>
            </a:pPr>
            <a:r>
              <a:rPr lang="zh-CN" altLang="en-US" sz="2400" b="1" dirty="0">
                <a:solidFill>
                  <a:srgbClr val="003300"/>
                </a:solidFill>
                <a:latin typeface="宋体" pitchFamily="2" charset="-122"/>
              </a:rPr>
              <a:t>（</a:t>
            </a:r>
            <a:r>
              <a:rPr lang="en-US" altLang="zh-CN" sz="2400" b="1" dirty="0">
                <a:solidFill>
                  <a:srgbClr val="003300"/>
                </a:solidFill>
                <a:latin typeface="宋体" pitchFamily="2" charset="-122"/>
              </a:rPr>
              <a:t>1</a:t>
            </a:r>
            <a:r>
              <a:rPr lang="zh-CN" altLang="en-US" sz="2400" b="1" dirty="0">
                <a:solidFill>
                  <a:srgbClr val="003300"/>
                </a:solidFill>
                <a:latin typeface="宋体" pitchFamily="2" charset="-122"/>
              </a:rPr>
              <a:t>）学位论文扉页要附“学位论文独创性声明和学位论文版权使用授权书”，具体格式和内容可在所</a:t>
            </a:r>
            <a:r>
              <a:rPr lang="zh-CN" altLang="en-US" sz="2400" b="1" dirty="0" smtClean="0">
                <a:solidFill>
                  <a:srgbClr val="003300"/>
                </a:solidFill>
                <a:latin typeface="宋体" pitchFamily="2" charset="-122"/>
              </a:rPr>
              <a:t>网站研究生教育栏</a:t>
            </a:r>
            <a:r>
              <a:rPr lang="zh-CN" altLang="en-US" sz="2400" b="1" dirty="0">
                <a:solidFill>
                  <a:srgbClr val="003300"/>
                </a:solidFill>
                <a:latin typeface="宋体" pitchFamily="2" charset="-122"/>
              </a:rPr>
              <a:t>中</a:t>
            </a:r>
            <a:r>
              <a:rPr lang="zh-CN" altLang="en-US" sz="2400" b="1" dirty="0" smtClean="0">
                <a:solidFill>
                  <a:srgbClr val="003300"/>
                </a:solidFill>
                <a:latin typeface="宋体" pitchFamily="2" charset="-122"/>
              </a:rPr>
              <a:t>下载并在论文扉页中使用</a:t>
            </a:r>
            <a:r>
              <a:rPr lang="zh-CN" altLang="en-US" sz="2400" b="1" dirty="0">
                <a:solidFill>
                  <a:srgbClr val="003300"/>
                </a:solidFill>
                <a:latin typeface="宋体" pitchFamily="2" charset="-122"/>
              </a:rPr>
              <a:t>。 </a:t>
            </a:r>
          </a:p>
          <a:p>
            <a:pPr indent="711200">
              <a:lnSpc>
                <a:spcPct val="140000"/>
              </a:lnSpc>
            </a:pPr>
            <a:r>
              <a:rPr lang="zh-CN" altLang="en-US" sz="2400" b="1" dirty="0">
                <a:solidFill>
                  <a:srgbClr val="003300"/>
                </a:solidFill>
                <a:latin typeface="宋体" pitchFamily="2" charset="-122"/>
              </a:rPr>
              <a:t>（</a:t>
            </a:r>
            <a:r>
              <a:rPr lang="en-US" altLang="zh-CN" sz="2400" b="1" dirty="0">
                <a:solidFill>
                  <a:srgbClr val="003300"/>
                </a:solidFill>
                <a:latin typeface="宋体" pitchFamily="2" charset="-122"/>
              </a:rPr>
              <a:t>2</a:t>
            </a:r>
            <a:r>
              <a:rPr lang="zh-CN" altLang="en-US" sz="2400" b="1" dirty="0">
                <a:solidFill>
                  <a:srgbClr val="003300"/>
                </a:solidFill>
                <a:latin typeface="宋体" pitchFamily="2" charset="-122"/>
              </a:rPr>
              <a:t>）答辩结束后，</a:t>
            </a:r>
            <a:r>
              <a:rPr lang="zh-CN" altLang="en-US" sz="2400" b="1" dirty="0" smtClean="0">
                <a:solidFill>
                  <a:srgbClr val="003300"/>
                </a:solidFill>
                <a:latin typeface="宋体" pitchFamily="2" charset="-122"/>
              </a:rPr>
              <a:t>于</a:t>
            </a:r>
            <a:r>
              <a:rPr lang="en-US" altLang="zh-CN" sz="26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12</a:t>
            </a:r>
            <a:r>
              <a:rPr lang="zh-CN" altLang="en-US" sz="26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月</a:t>
            </a:r>
            <a:r>
              <a:rPr lang="en-US" altLang="zh-CN" sz="26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9</a:t>
            </a:r>
            <a:r>
              <a:rPr lang="zh-CN" altLang="en-US" sz="26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日前</a:t>
            </a:r>
            <a:r>
              <a:rPr lang="zh-CN" altLang="en-US" sz="2400" b="1" dirty="0">
                <a:solidFill>
                  <a:srgbClr val="003300"/>
                </a:solidFill>
                <a:latin typeface="宋体" pitchFamily="2" charset="-122"/>
              </a:rPr>
              <a:t>提交纸制版和电子版学位论文。</a:t>
            </a:r>
            <a:endParaRPr lang="en-US" altLang="zh-CN" sz="2400" b="1" dirty="0">
              <a:solidFill>
                <a:srgbClr val="003300"/>
              </a:solidFill>
              <a:latin typeface="宋体" pitchFamily="2" charset="-122"/>
            </a:endParaRPr>
          </a:p>
          <a:p>
            <a:pPr indent="711200">
              <a:lnSpc>
                <a:spcPct val="140000"/>
              </a:lnSpc>
            </a:pPr>
            <a:r>
              <a:rPr lang="zh-CN" altLang="en-US" sz="2400" b="1" u="sng" dirty="0">
                <a:solidFill>
                  <a:srgbClr val="003300"/>
                </a:solidFill>
                <a:latin typeface="宋体" pitchFamily="2" charset="-122"/>
              </a:rPr>
              <a:t>电子版</a:t>
            </a:r>
            <a:r>
              <a:rPr lang="zh-CN" altLang="en-US" sz="2400" b="1" u="sng" dirty="0" smtClean="0">
                <a:solidFill>
                  <a:srgbClr val="003300"/>
                </a:solidFill>
                <a:latin typeface="宋体" pitchFamily="2" charset="-122"/>
              </a:rPr>
              <a:t>论文要求在学位管理系统上传，并</a:t>
            </a:r>
            <a:r>
              <a:rPr lang="zh-CN" altLang="en-US" sz="2400" b="1" u="sng" dirty="0">
                <a:solidFill>
                  <a:srgbClr val="003300"/>
                </a:solidFill>
                <a:latin typeface="宋体" pitchFamily="2" charset="-122"/>
              </a:rPr>
              <a:t>发送至邮箱：</a:t>
            </a:r>
            <a:r>
              <a:rPr lang="en-US" altLang="zh-CN" sz="2400" b="1" u="sng" dirty="0" smtClean="0">
                <a:solidFill>
                  <a:srgbClr val="003300"/>
                </a:solidFill>
                <a:latin typeface="宋体" pitchFamily="2" charset="-122"/>
              </a:rPr>
              <a:t>tsli@mail.iggcas.ac.cn</a:t>
            </a:r>
          </a:p>
          <a:p>
            <a:pPr indent="711200">
              <a:lnSpc>
                <a:spcPct val="140000"/>
              </a:lnSpc>
            </a:pPr>
            <a:r>
              <a:rPr lang="zh-CN" altLang="en-US" sz="2400" b="1" dirty="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最终提交至学位管理系统中的电子版论文务必与提交的纸制版论文</a:t>
            </a:r>
            <a:r>
              <a:rPr lang="zh-CN" altLang="en-US" sz="2400" b="1" dirty="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内容完全</a:t>
            </a:r>
            <a:r>
              <a:rPr lang="zh-CN" altLang="en-US" sz="2400" b="1" dirty="0" smtClean="0">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一致</a:t>
            </a:r>
            <a:r>
              <a:rPr lang="zh-CN" altLang="en-US" sz="2400" b="1" dirty="0" smtClean="0">
                <a:solidFill>
                  <a:srgbClr val="000066"/>
                </a:solidFill>
                <a:effectLst>
                  <a:outerShdw blurRad="38100" dist="38100" dir="2700000" algn="tl">
                    <a:srgbClr val="C0C0C0"/>
                  </a:outerShdw>
                </a:effectLst>
                <a:latin typeface="黑体" panose="02010609060101010101" pitchFamily="49" charset="-122"/>
                <a:ea typeface="黑体" panose="02010609060101010101" pitchFamily="49" charset="-122"/>
              </a:rPr>
              <a:t>。</a:t>
            </a:r>
            <a:endParaRPr lang="en-US" altLang="zh-CN" sz="2400" b="1" u="sng" dirty="0">
              <a:solidFill>
                <a:srgbClr val="003300"/>
              </a:solidFill>
              <a:latin typeface="宋体" pitchFamily="2" charset="-122"/>
            </a:endParaRPr>
          </a:p>
        </p:txBody>
      </p:sp>
      <p:grpSp>
        <p:nvGrpSpPr>
          <p:cNvPr id="15363" name="Group 5"/>
          <p:cNvGrpSpPr>
            <a:grpSpLocks/>
          </p:cNvGrpSpPr>
          <p:nvPr/>
        </p:nvGrpSpPr>
        <p:grpSpPr bwMode="auto">
          <a:xfrm>
            <a:off x="201613" y="0"/>
            <a:ext cx="8942387" cy="6864350"/>
            <a:chOff x="127" y="0"/>
            <a:chExt cx="5633" cy="4324"/>
          </a:xfrm>
        </p:grpSpPr>
        <p:grpSp>
          <p:nvGrpSpPr>
            <p:cNvPr id="15365" name="Group 6"/>
            <p:cNvGrpSpPr>
              <a:grpSpLocks/>
            </p:cNvGrpSpPr>
            <p:nvPr/>
          </p:nvGrpSpPr>
          <p:grpSpPr bwMode="auto">
            <a:xfrm>
              <a:off x="127" y="4065"/>
              <a:ext cx="5633" cy="259"/>
              <a:chOff x="127" y="4065"/>
              <a:chExt cx="5633" cy="259"/>
            </a:xfrm>
          </p:grpSpPr>
          <p:sp>
            <p:nvSpPr>
              <p:cNvPr id="15367"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5368"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5366"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5364" name="Text Box 11"/>
          <p:cNvSpPr txBox="1">
            <a:spLocks noChangeArrowheads="1"/>
          </p:cNvSpPr>
          <p:nvPr/>
        </p:nvSpPr>
        <p:spPr bwMode="auto">
          <a:xfrm>
            <a:off x="323850" y="404813"/>
            <a:ext cx="8137525" cy="1015663"/>
          </a:xfrm>
          <a:prstGeom prst="rect">
            <a:avLst/>
          </a:prstGeom>
          <a:noFill/>
          <a:ln w="9525">
            <a:noFill/>
            <a:miter lim="800000"/>
            <a:headEnd/>
            <a:tailEnd/>
          </a:ln>
        </p:spPr>
        <p:txBody>
          <a:bodyPr>
            <a:spAutoFit/>
          </a:bodyPr>
          <a:lstStyle/>
          <a:p>
            <a:pPr marL="363538" indent="-363538"/>
            <a:r>
              <a:rPr lang="en-US" altLang="zh-CN" sz="3200" b="1" dirty="0">
                <a:latin typeface="黑体" pitchFamily="49" charset="-122"/>
                <a:ea typeface="黑体" pitchFamily="49" charset="-122"/>
              </a:rPr>
              <a:t>7</a:t>
            </a:r>
            <a:r>
              <a:rPr lang="en-US" altLang="zh-CN" sz="3200" b="1" dirty="0" smtClean="0">
                <a:latin typeface="黑体" pitchFamily="49" charset="-122"/>
                <a:ea typeface="黑体" pitchFamily="49" charset="-122"/>
              </a:rPr>
              <a:t>.</a:t>
            </a:r>
            <a:r>
              <a:rPr lang="zh-CN" altLang="en-US" sz="2800" b="1" dirty="0">
                <a:latin typeface="黑体" pitchFamily="49" charset="-122"/>
                <a:ea typeface="黑体" pitchFamily="49" charset="-122"/>
              </a:rPr>
              <a:t>关于学位</a:t>
            </a:r>
            <a:r>
              <a:rPr lang="zh-CN" altLang="en-US" sz="2800" b="1" dirty="0" smtClean="0">
                <a:latin typeface="黑体" pitchFamily="49" charset="-122"/>
                <a:ea typeface="黑体" pitchFamily="49" charset="-122"/>
              </a:rPr>
              <a:t>论文“</a:t>
            </a:r>
            <a:r>
              <a:rPr lang="zh-CN" altLang="en-US" sz="2800" b="1" dirty="0">
                <a:latin typeface="黑体" pitchFamily="49" charset="-122"/>
                <a:ea typeface="黑体" pitchFamily="49" charset="-122"/>
              </a:rPr>
              <a:t>独创性声明和版权使用授权书</a:t>
            </a:r>
            <a:r>
              <a:rPr lang="zh-CN" altLang="en-US" sz="2800" b="1" dirty="0" smtClean="0">
                <a:latin typeface="黑体" pitchFamily="49" charset="-122"/>
                <a:ea typeface="黑体" pitchFamily="49" charset="-122"/>
              </a:rPr>
              <a:t>”和提交</a:t>
            </a:r>
            <a:r>
              <a:rPr lang="zh-CN" altLang="en-US" sz="2800" b="1" dirty="0">
                <a:latin typeface="黑体" pitchFamily="49" charset="-122"/>
                <a:ea typeface="黑体" pitchFamily="49" charset="-122"/>
              </a:rPr>
              <a:t>学位</a:t>
            </a:r>
            <a:r>
              <a:rPr lang="zh-CN" altLang="en-US" sz="2800" b="1" dirty="0" smtClean="0">
                <a:latin typeface="黑体" pitchFamily="49" charset="-122"/>
                <a:ea typeface="黑体" pitchFamily="49" charset="-122"/>
              </a:rPr>
              <a:t>论文纸制版、电子版的要求</a:t>
            </a:r>
            <a:endParaRPr lang="zh-CN" altLang="en-US" sz="2800" b="1" dirty="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83568" y="836712"/>
            <a:ext cx="7776864" cy="5478423"/>
          </a:xfrm>
          <a:prstGeom prst="rect">
            <a:avLst/>
          </a:prstGeom>
        </p:spPr>
        <p:txBody>
          <a:bodyPr wrap="square">
            <a:spAutoFit/>
          </a:bodyPr>
          <a:lstStyle/>
          <a:p>
            <a:pPr indent="623888">
              <a:lnSpc>
                <a:spcPts val="3000"/>
              </a:lnSpc>
            </a:pPr>
            <a:r>
              <a:rPr lang="zh-CN" altLang="en-US" b="1" dirty="0" smtClean="0">
                <a:solidFill>
                  <a:srgbClr val="FF0000"/>
                </a:solidFill>
                <a:effectLst>
                  <a:outerShdw blurRad="38100" dist="38100" dir="2700000" algn="tl">
                    <a:srgbClr val="C0C0C0"/>
                  </a:outerShdw>
                </a:effectLst>
                <a:latin typeface="+mn-ea"/>
                <a:ea typeface="+mn-ea"/>
              </a:rPr>
              <a:t>教育部</a:t>
            </a:r>
            <a:r>
              <a:rPr lang="zh-CN" altLang="en-US" b="1" dirty="0">
                <a:solidFill>
                  <a:srgbClr val="FF0000"/>
                </a:solidFill>
                <a:effectLst>
                  <a:outerShdw blurRad="38100" dist="38100" dir="2700000" algn="tl">
                    <a:srgbClr val="C0C0C0"/>
                  </a:outerShdw>
                </a:effectLst>
                <a:latin typeface="+mn-ea"/>
                <a:ea typeface="+mn-ea"/>
              </a:rPr>
              <a:t>、北京市教委、国科大学位办</a:t>
            </a:r>
            <a:r>
              <a:rPr lang="zh-CN" altLang="en-US" dirty="0">
                <a:effectLst>
                  <a:outerShdw blurRad="38100" dist="38100" dir="2700000" algn="tl">
                    <a:srgbClr val="C0C0C0"/>
                  </a:outerShdw>
                </a:effectLst>
                <a:latin typeface="+mn-ea"/>
                <a:ea typeface="+mn-ea"/>
              </a:rPr>
              <a:t>每年均对已毕业学生进行博士、硕士学位论文</a:t>
            </a:r>
            <a:r>
              <a:rPr lang="zh-CN" altLang="en-US" b="1" dirty="0">
                <a:solidFill>
                  <a:srgbClr val="FF0000"/>
                </a:solidFill>
                <a:effectLst>
                  <a:outerShdw blurRad="38100" dist="38100" dir="2700000" algn="tl">
                    <a:srgbClr val="C0C0C0"/>
                  </a:outerShdw>
                </a:effectLst>
                <a:latin typeface="+mn-ea"/>
                <a:ea typeface="+mn-ea"/>
              </a:rPr>
              <a:t>质量抽检</a:t>
            </a:r>
            <a:r>
              <a:rPr lang="zh-CN" altLang="en-US" dirty="0">
                <a:effectLst>
                  <a:outerShdw blurRad="38100" dist="38100" dir="2700000" algn="tl">
                    <a:srgbClr val="C0C0C0"/>
                  </a:outerShdw>
                </a:effectLst>
                <a:latin typeface="+mn-ea"/>
                <a:ea typeface="+mn-ea"/>
              </a:rPr>
              <a:t>，</a:t>
            </a:r>
            <a:r>
              <a:rPr lang="zh-CN" altLang="en-US" dirty="0" smtClean="0">
                <a:effectLst>
                  <a:outerShdw blurRad="38100" dist="38100" dir="2700000" algn="tl">
                    <a:srgbClr val="C0C0C0"/>
                  </a:outerShdw>
                </a:effectLst>
                <a:latin typeface="+mn-ea"/>
                <a:ea typeface="+mn-ea"/>
              </a:rPr>
              <a:t>对存在问题的论文（包括</a:t>
            </a:r>
            <a:r>
              <a:rPr lang="zh-CN" altLang="en-US" dirty="0"/>
              <a:t>写作不</a:t>
            </a:r>
            <a:r>
              <a:rPr lang="zh-CN" altLang="en-US" dirty="0" smtClean="0"/>
              <a:t>规范、</a:t>
            </a:r>
            <a:r>
              <a:rPr lang="zh-CN" altLang="zh-CN" dirty="0" smtClean="0"/>
              <a:t>舞弊</a:t>
            </a:r>
            <a:r>
              <a:rPr lang="zh-CN" altLang="zh-CN" dirty="0"/>
              <a:t>作伪、抄袭</a:t>
            </a:r>
            <a:r>
              <a:rPr lang="zh-CN" altLang="zh-CN" dirty="0" smtClean="0"/>
              <a:t>剽窃</a:t>
            </a:r>
            <a:r>
              <a:rPr lang="zh-CN" altLang="en-US" dirty="0" smtClean="0"/>
              <a:t>等）</a:t>
            </a:r>
            <a:r>
              <a:rPr lang="zh-CN" altLang="en-US" dirty="0" smtClean="0">
                <a:effectLst>
                  <a:outerShdw blurRad="38100" dist="38100" dir="2700000" algn="tl">
                    <a:srgbClr val="C0C0C0"/>
                  </a:outerShdw>
                </a:effectLst>
                <a:latin typeface="+mn-ea"/>
                <a:ea typeface="+mn-ea"/>
              </a:rPr>
              <a:t>，将采取适当的方式通报</a:t>
            </a:r>
            <a:r>
              <a:rPr lang="zh-CN" altLang="zh-CN" dirty="0" smtClean="0">
                <a:latin typeface="+mn-ea"/>
                <a:ea typeface="+mn-ea"/>
              </a:rPr>
              <a:t>国</a:t>
            </a:r>
            <a:r>
              <a:rPr lang="zh-CN" altLang="zh-CN" dirty="0">
                <a:latin typeface="+mn-ea"/>
                <a:ea typeface="+mn-ea"/>
              </a:rPr>
              <a:t>科大校部</a:t>
            </a:r>
            <a:r>
              <a:rPr lang="zh-CN" altLang="zh-CN" dirty="0" smtClean="0">
                <a:latin typeface="+mn-ea"/>
                <a:ea typeface="+mn-ea"/>
              </a:rPr>
              <a:t>、培养</a:t>
            </a:r>
            <a:r>
              <a:rPr lang="zh-CN" altLang="zh-CN" dirty="0">
                <a:latin typeface="+mn-ea"/>
                <a:ea typeface="+mn-ea"/>
              </a:rPr>
              <a:t>单位、学位论文作者及其导师，</a:t>
            </a:r>
            <a:r>
              <a:rPr lang="zh-CN" altLang="zh-CN" b="1" dirty="0">
                <a:solidFill>
                  <a:srgbClr val="FF0000"/>
                </a:solidFill>
                <a:latin typeface="+mn-ea"/>
                <a:ea typeface="+mn-ea"/>
              </a:rPr>
              <a:t>公开其答辩委员会成员、论文评阅人</a:t>
            </a:r>
            <a:r>
              <a:rPr lang="zh-CN" altLang="zh-CN" b="1" dirty="0" smtClean="0">
                <a:solidFill>
                  <a:srgbClr val="FF0000"/>
                </a:solidFill>
                <a:latin typeface="+mn-ea"/>
                <a:ea typeface="+mn-ea"/>
              </a:rPr>
              <a:t>名单</a:t>
            </a:r>
            <a:r>
              <a:rPr lang="zh-CN" altLang="en-US" dirty="0">
                <a:latin typeface="+mn-ea"/>
                <a:ea typeface="+mn-ea"/>
              </a:rPr>
              <a:t>，</a:t>
            </a:r>
            <a:r>
              <a:rPr lang="zh-CN" altLang="zh-CN" dirty="0" smtClean="0">
                <a:latin typeface="+mn-ea"/>
                <a:ea typeface="+mn-ea"/>
              </a:rPr>
              <a:t>并</a:t>
            </a:r>
            <a:r>
              <a:rPr lang="zh-CN" altLang="zh-CN" dirty="0">
                <a:latin typeface="+mn-ea"/>
                <a:ea typeface="+mn-ea"/>
              </a:rPr>
              <a:t>根据问题的性质和严重</a:t>
            </a:r>
            <a:r>
              <a:rPr lang="zh-CN" altLang="zh-CN" dirty="0" smtClean="0">
                <a:latin typeface="+mn-ea"/>
                <a:ea typeface="+mn-ea"/>
              </a:rPr>
              <a:t>程度</a:t>
            </a:r>
            <a:r>
              <a:rPr lang="zh-CN" altLang="en-US" dirty="0" smtClean="0">
                <a:latin typeface="+mn-ea"/>
                <a:ea typeface="+mn-ea"/>
              </a:rPr>
              <a:t>：</a:t>
            </a:r>
            <a:endParaRPr lang="en-US" altLang="zh-CN" dirty="0" smtClean="0">
              <a:latin typeface="+mn-ea"/>
              <a:ea typeface="+mn-ea"/>
            </a:endParaRPr>
          </a:p>
          <a:p>
            <a:pPr marL="623888" indent="-342900">
              <a:lnSpc>
                <a:spcPts val="3000"/>
              </a:lnSpc>
              <a:buFont typeface="Wingdings" panose="05000000000000000000" pitchFamily="2" charset="2"/>
              <a:buChar char="u"/>
            </a:pPr>
            <a:r>
              <a:rPr lang="zh-CN" altLang="en-US" b="1" dirty="0" smtClean="0">
                <a:latin typeface="+mn-ea"/>
                <a:ea typeface="+mn-ea"/>
              </a:rPr>
              <a:t>对</a:t>
            </a:r>
            <a:r>
              <a:rPr lang="zh-CN" altLang="en-US" b="1" dirty="0" smtClean="0">
                <a:solidFill>
                  <a:srgbClr val="FF0000"/>
                </a:solidFill>
                <a:latin typeface="+mn-ea"/>
                <a:ea typeface="+mn-ea"/>
              </a:rPr>
              <a:t>论文作者</a:t>
            </a:r>
            <a:r>
              <a:rPr lang="zh-CN" altLang="en-US" b="1" dirty="0" smtClean="0">
                <a:latin typeface="+mn-ea"/>
                <a:ea typeface="+mn-ea"/>
              </a:rPr>
              <a:t>将采取撤销学位、重新答辩再次申请学位、保留学位限期完善等措施；</a:t>
            </a:r>
            <a:endParaRPr lang="en-US" altLang="zh-CN" b="1" dirty="0" smtClean="0">
              <a:latin typeface="+mn-ea"/>
              <a:ea typeface="+mn-ea"/>
            </a:endParaRPr>
          </a:p>
          <a:p>
            <a:pPr marL="623888" indent="-342900">
              <a:lnSpc>
                <a:spcPts val="3000"/>
              </a:lnSpc>
              <a:buFont typeface="Wingdings" panose="05000000000000000000" pitchFamily="2" charset="2"/>
              <a:buChar char="u"/>
            </a:pPr>
            <a:r>
              <a:rPr lang="zh-CN" altLang="en-US" b="1" dirty="0" smtClean="0">
                <a:latin typeface="+mn-ea"/>
                <a:ea typeface="+mn-ea"/>
              </a:rPr>
              <a:t>对</a:t>
            </a:r>
            <a:r>
              <a:rPr lang="zh-CN" altLang="en-US" b="1" dirty="0">
                <a:solidFill>
                  <a:srgbClr val="FF0000"/>
                </a:solidFill>
                <a:latin typeface="+mn-ea"/>
                <a:ea typeface="+mn-ea"/>
              </a:rPr>
              <a:t>导师</a:t>
            </a:r>
            <a:r>
              <a:rPr lang="zh-CN" altLang="en-US" b="1" dirty="0" smtClean="0">
                <a:latin typeface="+mn-ea"/>
                <a:ea typeface="+mn-ea"/>
              </a:rPr>
              <a:t>采取暂停</a:t>
            </a:r>
            <a:r>
              <a:rPr lang="en-US" altLang="zh-CN" b="1" dirty="0" smtClean="0">
                <a:latin typeface="+mn-ea"/>
                <a:ea typeface="+mn-ea"/>
              </a:rPr>
              <a:t>3</a:t>
            </a:r>
            <a:r>
              <a:rPr lang="zh-CN" altLang="en-US" b="1" dirty="0" smtClean="0">
                <a:latin typeface="+mn-ea"/>
                <a:ea typeface="+mn-ea"/>
              </a:rPr>
              <a:t>年招生资格；</a:t>
            </a:r>
            <a:endParaRPr lang="en-US" altLang="zh-CN" b="1" dirty="0" smtClean="0">
              <a:latin typeface="+mn-ea"/>
              <a:ea typeface="+mn-ea"/>
            </a:endParaRPr>
          </a:p>
          <a:p>
            <a:pPr marL="623888" indent="-342900">
              <a:lnSpc>
                <a:spcPts val="3000"/>
              </a:lnSpc>
              <a:buFont typeface="Wingdings" panose="05000000000000000000" pitchFamily="2" charset="2"/>
              <a:buChar char="u"/>
            </a:pPr>
            <a:r>
              <a:rPr lang="zh-CN" altLang="en-US" b="1" dirty="0" smtClean="0">
                <a:latin typeface="+mn-ea"/>
                <a:ea typeface="+mn-ea"/>
              </a:rPr>
              <a:t>对</a:t>
            </a:r>
            <a:r>
              <a:rPr lang="zh-CN" altLang="en-US" b="1" dirty="0">
                <a:solidFill>
                  <a:srgbClr val="FF0000"/>
                </a:solidFill>
                <a:latin typeface="+mn-ea"/>
                <a:ea typeface="+mn-ea"/>
              </a:rPr>
              <a:t>培养单位</a:t>
            </a:r>
            <a:r>
              <a:rPr lang="zh-CN" altLang="en-US" b="1" dirty="0" smtClean="0">
                <a:latin typeface="+mn-ea"/>
                <a:ea typeface="+mn-ea"/>
              </a:rPr>
              <a:t>采取核减该专业招生</a:t>
            </a:r>
            <a:r>
              <a:rPr lang="en-US" altLang="zh-CN" b="1" dirty="0" smtClean="0">
                <a:latin typeface="+mn-ea"/>
                <a:ea typeface="+mn-ea"/>
              </a:rPr>
              <a:t>3</a:t>
            </a:r>
            <a:r>
              <a:rPr lang="zh-CN" altLang="en-US" b="1" dirty="0" smtClean="0">
                <a:latin typeface="+mn-ea"/>
                <a:ea typeface="+mn-ea"/>
              </a:rPr>
              <a:t>年指标等措施，并重点核查研究所的论文质量，如再次出现问题，则采取取消该专业研究生培养点的措施</a:t>
            </a:r>
            <a:r>
              <a:rPr lang="zh-CN" altLang="en-US" b="1" dirty="0" smtClean="0">
                <a:latin typeface="+mn-ea"/>
                <a:ea typeface="+mn-ea"/>
              </a:rPr>
              <a:t>。</a:t>
            </a:r>
            <a:endParaRPr lang="en-US" altLang="zh-CN" sz="2000" b="1" dirty="0">
              <a:latin typeface="+mn-ea"/>
              <a:ea typeface="+mn-ea"/>
            </a:endParaRPr>
          </a:p>
          <a:p>
            <a:pPr marL="280988">
              <a:lnSpc>
                <a:spcPts val="3000"/>
              </a:lnSpc>
            </a:pPr>
            <a:r>
              <a:rPr lang="en-US" altLang="zh-CN" sz="2000" b="1" dirty="0" smtClean="0">
                <a:latin typeface="+mn-ea"/>
                <a:ea typeface="+mn-ea"/>
              </a:rPr>
              <a:t>————</a:t>
            </a:r>
            <a:r>
              <a:rPr lang="zh-CN" altLang="en-US" sz="2000" b="1" dirty="0" smtClean="0">
                <a:solidFill>
                  <a:srgbClr val="FF0000"/>
                </a:solidFill>
                <a:latin typeface="微软雅黑" panose="020B0503020204020204" pitchFamily="34" charset="-122"/>
                <a:ea typeface="微软雅黑" panose="020B0503020204020204" pitchFamily="34" charset="-122"/>
              </a:rPr>
              <a:t>为</a:t>
            </a:r>
            <a:r>
              <a:rPr lang="zh-CN" altLang="en-US" sz="2000" b="1" dirty="0">
                <a:solidFill>
                  <a:srgbClr val="FF0000"/>
                </a:solidFill>
                <a:latin typeface="微软雅黑" panose="020B0503020204020204" pitchFamily="34" charset="-122"/>
                <a:ea typeface="微软雅黑" panose="020B0503020204020204" pitchFamily="34" charset="-122"/>
              </a:rPr>
              <a:t>保障研究所学位论文质量，教育</a:t>
            </a:r>
            <a:r>
              <a:rPr lang="zh-CN" altLang="en-US" sz="2000" b="1" dirty="0" smtClean="0">
                <a:solidFill>
                  <a:srgbClr val="FF0000"/>
                </a:solidFill>
                <a:latin typeface="微软雅黑" panose="020B0503020204020204" pitchFamily="34" charset="-122"/>
                <a:ea typeface="微软雅黑" panose="020B0503020204020204" pitchFamily="34" charset="-122"/>
              </a:rPr>
              <a:t>处将</a:t>
            </a:r>
            <a:r>
              <a:rPr lang="zh-CN" altLang="en-US" sz="2000" b="1" dirty="0">
                <a:solidFill>
                  <a:srgbClr val="FF0000"/>
                </a:solidFill>
                <a:latin typeface="微软雅黑" panose="020B0503020204020204" pitchFamily="34" charset="-122"/>
                <a:ea typeface="微软雅黑" panose="020B0503020204020204" pitchFamily="34" charset="-122"/>
              </a:rPr>
              <a:t>对提交的学位论文进行部分或全部查重</a:t>
            </a:r>
            <a:r>
              <a:rPr lang="zh-CN" altLang="en-US" sz="2000" b="1" dirty="0" smtClean="0">
                <a:solidFill>
                  <a:srgbClr val="FF0000"/>
                </a:solidFill>
                <a:latin typeface="微软雅黑" panose="020B0503020204020204" pitchFamily="34" charset="-122"/>
                <a:ea typeface="微软雅黑" panose="020B0503020204020204" pitchFamily="34" charset="-122"/>
              </a:rPr>
              <a:t>抽检，对存在严重问题的论文将取消本次学位申请资格。</a:t>
            </a:r>
            <a:endParaRPr lang="en-US" altLang="zh-CN" sz="2000" b="1" dirty="0">
              <a:solidFill>
                <a:srgbClr val="FF0000"/>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683568" y="332656"/>
            <a:ext cx="5416868" cy="523220"/>
          </a:xfrm>
          <a:prstGeom prst="rect">
            <a:avLst/>
          </a:prstGeom>
          <a:noFill/>
        </p:spPr>
        <p:txBody>
          <a:bodyPr wrap="none" rtlCol="0">
            <a:spAutoFit/>
          </a:bodyPr>
          <a:lstStyle/>
          <a:p>
            <a:r>
              <a:rPr lang="en-US" altLang="zh-CN" sz="2800" b="1" dirty="0">
                <a:solidFill>
                  <a:srgbClr val="FF0000"/>
                </a:solidFill>
                <a:effectLst>
                  <a:outerShdw blurRad="38100" dist="38100" dir="2700000" algn="tl">
                    <a:srgbClr val="000000">
                      <a:alpha val="43137"/>
                    </a:srgbClr>
                  </a:outerShdw>
                </a:effectLst>
                <a:latin typeface="黑体" pitchFamily="49" charset="-122"/>
                <a:ea typeface="黑体" pitchFamily="49" charset="-122"/>
              </a:rPr>
              <a:t>8. </a:t>
            </a:r>
            <a:r>
              <a:rPr lang="zh-CN" altLang="en-US" sz="2800" b="1" dirty="0">
                <a:solidFill>
                  <a:srgbClr val="FF0000"/>
                </a:solidFill>
                <a:effectLst>
                  <a:outerShdw blurRad="38100" dist="38100" dir="2700000" algn="tl">
                    <a:srgbClr val="000000">
                      <a:alpha val="43137"/>
                    </a:srgbClr>
                  </a:outerShdw>
                </a:effectLst>
                <a:latin typeface="黑体" pitchFamily="49" charset="-122"/>
                <a:ea typeface="黑体" pitchFamily="49" charset="-122"/>
              </a:rPr>
              <a:t>关于博士、硕士学位论文</a:t>
            </a:r>
            <a:r>
              <a:rPr lang="zh-CN" altLang="en-US" sz="2800" b="1"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抽检</a:t>
            </a:r>
            <a:endParaRPr lang="zh-CN" altLang="en-US" sz="2800" b="1" dirty="0">
              <a:solidFill>
                <a:srgbClr val="FF0000"/>
              </a:solidFill>
              <a:effectLst>
                <a:outerShdw blurRad="38100" dist="38100" dir="2700000" algn="tl">
                  <a:srgbClr val="000000">
                    <a:alpha val="43137"/>
                  </a:srgbClr>
                </a:outerShdw>
              </a:effectLst>
              <a:latin typeface="黑体" pitchFamily="49" charset="-122"/>
              <a:ea typeface="黑体" pitchFamily="49" charset="-122"/>
            </a:endParaRPr>
          </a:p>
        </p:txBody>
      </p:sp>
      <p:sp>
        <p:nvSpPr>
          <p:cNvPr id="5" name="TextBox 7"/>
          <p:cNvSpPr txBox="1"/>
          <p:nvPr/>
        </p:nvSpPr>
        <p:spPr>
          <a:xfrm>
            <a:off x="1979712" y="6223382"/>
            <a:ext cx="7019526" cy="578882"/>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800" b="1" dirty="0">
                <a:solidFill>
                  <a:srgbClr val="FF0000"/>
                </a:solidFill>
                <a:effectLst>
                  <a:outerShdw blurRad="38100" dist="38100" dir="2700000" algn="tl">
                    <a:srgbClr val="000000">
                      <a:alpha val="43137"/>
                    </a:srgbClr>
                  </a:outerShdw>
                </a:effectLst>
              </a:rPr>
              <a:t>请务必重视论文质量，规避论文抽检风险！</a:t>
            </a:r>
          </a:p>
        </p:txBody>
      </p:sp>
    </p:spTree>
    <p:extLst>
      <p:ext uri="{BB962C8B-B14F-4D97-AF65-F5344CB8AC3E}">
        <p14:creationId xmlns:p14="http://schemas.microsoft.com/office/powerpoint/2010/main" val="293510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idx="4294967295"/>
          </p:nvPr>
        </p:nvSpPr>
        <p:spPr>
          <a:xfrm>
            <a:off x="252413" y="44624"/>
            <a:ext cx="7848600" cy="782637"/>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四、答辩秘书筹备答辩会</a:t>
            </a:r>
          </a:p>
        </p:txBody>
      </p:sp>
      <p:sp>
        <p:nvSpPr>
          <p:cNvPr id="3" name="内容占位符 2"/>
          <p:cNvSpPr>
            <a:spLocks noGrp="1"/>
          </p:cNvSpPr>
          <p:nvPr>
            <p:ph idx="4294967295"/>
          </p:nvPr>
        </p:nvSpPr>
        <p:spPr>
          <a:xfrm>
            <a:off x="250825" y="765174"/>
            <a:ext cx="8229600" cy="5688013"/>
          </a:xfrm>
        </p:spPr>
        <p:txBody>
          <a:bodyPr>
            <a:noAutofit/>
          </a:bodyPr>
          <a:lstStyle/>
          <a:p>
            <a:pPr marL="0" indent="271463" eaLnBrk="1" hangingPunct="1">
              <a:lnSpc>
                <a:spcPts val="2400"/>
              </a:lnSpc>
              <a:buClrTx/>
              <a:buNone/>
              <a:tabLst>
                <a:tab pos="0" algn="l"/>
              </a:tabLst>
              <a:defRPr/>
            </a:pPr>
            <a:r>
              <a:rPr lang="zh-CN" altLang="en-US" sz="1600" b="1" dirty="0">
                <a:latin typeface="华文仿宋" pitchFamily="2" charset="-122"/>
                <a:ea typeface="华文仿宋" pitchFamily="2" charset="-122"/>
              </a:rPr>
              <a:t>学位论文答辩申请资格审核、学位论文评阅审核、答辩委员会组成审核通过后方可进行答辩，答辩会应准备材料如下：</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a:latin typeface="华文仿宋" pitchFamily="2" charset="-122"/>
                <a:ea typeface="华文仿宋" pitchFamily="2" charset="-122"/>
              </a:rPr>
              <a:t>学位</a:t>
            </a:r>
            <a:r>
              <a:rPr lang="zh-CN" altLang="en-US" sz="1600" b="1" dirty="0" smtClean="0">
                <a:latin typeface="华文仿宋" pitchFamily="2" charset="-122"/>
                <a:ea typeface="华文仿宋" pitchFamily="2" charset="-122"/>
              </a:rPr>
              <a:t>论文</a:t>
            </a:r>
            <a:r>
              <a:rPr lang="zh-CN" altLang="en-US" sz="1600" b="1" dirty="0">
                <a:latin typeface="华文仿宋" pitchFamily="2" charset="-122"/>
                <a:ea typeface="华文仿宋" pitchFamily="2" charset="-122"/>
              </a:rPr>
              <a:t>：按学位论文书写格式要求完成的学位</a:t>
            </a:r>
            <a:r>
              <a:rPr lang="zh-CN" altLang="en-US" sz="1600" b="1" dirty="0" smtClean="0">
                <a:latin typeface="华文仿宋" pitchFamily="2" charset="-122"/>
                <a:ea typeface="华文仿宋" pitchFamily="2" charset="-122"/>
              </a:rPr>
              <a:t>论文</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a:latin typeface="华文仿宋" pitchFamily="2" charset="-122"/>
                <a:ea typeface="华文仿宋" pitchFamily="2" charset="-122"/>
              </a:rPr>
              <a:t>论文答辩程序及答辩记录本</a:t>
            </a:r>
            <a:r>
              <a:rPr lang="zh-CN" altLang="en-US" sz="1600" b="1" dirty="0" smtClean="0">
                <a:latin typeface="华文仿宋" pitchFamily="2" charset="-122"/>
                <a:ea typeface="华文仿宋" pitchFamily="2" charset="-122"/>
              </a:rPr>
              <a:t>（答辩前到教育</a:t>
            </a:r>
            <a:r>
              <a:rPr lang="zh-CN" altLang="en-US" sz="1600" b="1" dirty="0">
                <a:latin typeface="华文仿宋" pitchFamily="2" charset="-122"/>
                <a:ea typeface="华文仿宋" pitchFamily="2" charset="-122"/>
              </a:rPr>
              <a:t>处领取）</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学位</a:t>
            </a:r>
            <a:r>
              <a:rPr lang="zh-CN" altLang="en-US" sz="1600" b="1" dirty="0">
                <a:latin typeface="华文仿宋" pitchFamily="2" charset="-122"/>
                <a:ea typeface="华文仿宋" pitchFamily="2" charset="-122"/>
              </a:rPr>
              <a:t>论文答辩申请书（答辩前到教育处取回）</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a:latin typeface="华文仿宋" pitchFamily="2" charset="-122"/>
                <a:ea typeface="华文仿宋" pitchFamily="2" charset="-122"/>
              </a:rPr>
              <a:t>论文答辩情况和学位授予决议书</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学位</a:t>
            </a:r>
            <a:r>
              <a:rPr lang="zh-CN" altLang="en-US" sz="1600" b="1" dirty="0">
                <a:latin typeface="华文仿宋" pitchFamily="2" charset="-122"/>
                <a:ea typeface="华文仿宋" pitchFamily="2" charset="-122"/>
              </a:rPr>
              <a:t>论文评阅</a:t>
            </a:r>
            <a:r>
              <a:rPr lang="zh-CN" altLang="en-US" sz="1600" b="1" dirty="0" smtClean="0">
                <a:latin typeface="华文仿宋" pitchFamily="2" charset="-122"/>
                <a:ea typeface="华文仿宋" pitchFamily="2" charset="-122"/>
              </a:rPr>
              <a:t>书：所有评阅人签字、同意答辩的评阅书</a:t>
            </a:r>
            <a:endParaRPr lang="zh-CN" altLang="en-US"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a:latin typeface="华文仿宋" pitchFamily="2" charset="-122"/>
                <a:ea typeface="华文仿宋" pitchFamily="2" charset="-122"/>
              </a:rPr>
              <a:t>答辩委员会表决票</a:t>
            </a:r>
            <a:r>
              <a:rPr lang="zh-CN" altLang="en-US" sz="1600" b="1" dirty="0" smtClean="0">
                <a:latin typeface="华文仿宋" pitchFamily="2" charset="-122"/>
                <a:ea typeface="华文仿宋" pitchFamily="2" charset="-122"/>
              </a:rPr>
              <a:t>（答辩前到教育</a:t>
            </a:r>
            <a:r>
              <a:rPr lang="zh-CN" altLang="en-US" sz="1600" b="1" dirty="0">
                <a:latin typeface="华文仿宋" pitchFamily="2" charset="-122"/>
                <a:ea typeface="华文仿宋" pitchFamily="2" charset="-122"/>
              </a:rPr>
              <a:t>处领取，盖章有效） </a:t>
            </a:r>
            <a:endParaRPr lang="en-US" altLang="zh-CN" sz="1600" b="1" dirty="0">
              <a:latin typeface="华文仿宋" pitchFamily="2" charset="-122"/>
              <a:ea typeface="华文仿宋" pitchFamily="2" charset="-122"/>
            </a:endParaRPr>
          </a:p>
          <a:p>
            <a:pPr algn="just" eaLnBrk="1" hangingPunct="1">
              <a:lnSpc>
                <a:spcPts val="2400"/>
              </a:lnSpc>
              <a:buClrTx/>
              <a:buFont typeface="Century Schoolbook" pitchFamily="18" charset="0"/>
              <a:buAutoNum type="arabicPeriod"/>
              <a:defRPr/>
            </a:pPr>
            <a:r>
              <a:rPr lang="zh-CN" altLang="en-US" sz="1600" b="1" dirty="0">
                <a:solidFill>
                  <a:srgbClr val="0000FF"/>
                </a:solidFill>
                <a:latin typeface="华文仿宋" pitchFamily="2" charset="-122"/>
                <a:ea typeface="华文仿宋" pitchFamily="2" charset="-122"/>
              </a:rPr>
              <a:t>论文评阅费和答辩费支出说明在</a:t>
            </a:r>
            <a:r>
              <a:rPr lang="zh-CN" altLang="en-US" sz="1600" dirty="0">
                <a:solidFill>
                  <a:srgbClr val="0000FF"/>
                </a:solidFill>
                <a:latin typeface="华文琥珀" pitchFamily="2" charset="-122"/>
                <a:ea typeface="华文琥珀" pitchFamily="2" charset="-122"/>
              </a:rPr>
              <a:t>所内网综合信息栏</a:t>
            </a:r>
            <a:r>
              <a:rPr lang="zh-CN" altLang="en-US" sz="1600" dirty="0" smtClean="0">
                <a:solidFill>
                  <a:srgbClr val="0000FF"/>
                </a:solidFill>
                <a:latin typeface="华文琥珀" pitchFamily="2" charset="-122"/>
                <a:ea typeface="华文琥珀" pitchFamily="2" charset="-122"/>
              </a:rPr>
              <a:t>下载</a:t>
            </a:r>
            <a:r>
              <a:rPr lang="zh-CN" altLang="en-US" sz="1600" b="1" dirty="0" smtClean="0">
                <a:solidFill>
                  <a:srgbClr val="0000FF"/>
                </a:solidFill>
                <a:latin typeface="华文仿宋" pitchFamily="2" charset="-122"/>
                <a:ea typeface="华文仿宋" pitchFamily="2" charset="-122"/>
              </a:rPr>
              <a:t>，</a:t>
            </a:r>
            <a:r>
              <a:rPr lang="zh-CN" altLang="zh-CN" sz="1600" u="sng" dirty="0">
                <a:solidFill>
                  <a:srgbClr val="FF0000"/>
                </a:solidFill>
                <a:latin typeface="华文琥珀" pitchFamily="2" charset="-122"/>
                <a:ea typeface="华文琥珀" pitchFamily="2" charset="-122"/>
              </a:rPr>
              <a:t>根据研究所有关财务管理规定，研究生导师不再享受所指导学生的学位论文答辩费</a:t>
            </a:r>
            <a:r>
              <a:rPr lang="zh-CN" altLang="zh-CN" sz="1600" b="1" u="sng" dirty="0">
                <a:solidFill>
                  <a:srgbClr val="0000FF"/>
                </a:solidFill>
                <a:latin typeface="华文仿宋" pitchFamily="2" charset="-122"/>
                <a:ea typeface="华文仿宋" pitchFamily="2" charset="-122"/>
              </a:rPr>
              <a:t>。</a:t>
            </a:r>
            <a:r>
              <a:rPr lang="zh-CN" altLang="en-US" sz="1600" b="1" u="sng" dirty="0">
                <a:solidFill>
                  <a:srgbClr val="0000FF"/>
                </a:solidFill>
                <a:latin typeface="华文仿宋" pitchFamily="2" charset="-122"/>
                <a:ea typeface="华文仿宋" pitchFamily="2" charset="-122"/>
              </a:rPr>
              <a:t>请严格按照答辩费支出说明中的标准支付论文评阅及答辩评委费用，论文评阅、评委答辩费用报销需填写</a:t>
            </a:r>
            <a:r>
              <a:rPr lang="en-US" altLang="zh-CN" sz="1600" u="sng" dirty="0">
                <a:solidFill>
                  <a:srgbClr val="FF0000"/>
                </a:solidFill>
                <a:latin typeface="华文琥珀" pitchFamily="2" charset="-122"/>
                <a:ea typeface="华文琥珀" pitchFamily="2" charset="-122"/>
              </a:rPr>
              <a:t>《</a:t>
            </a:r>
            <a:r>
              <a:rPr lang="zh-CN" altLang="en-US" sz="1600" u="sng" dirty="0">
                <a:solidFill>
                  <a:srgbClr val="FF0000"/>
                </a:solidFill>
                <a:latin typeface="华文琥珀" pitchFamily="2" charset="-122"/>
                <a:ea typeface="华文琥珀" pitchFamily="2" charset="-122"/>
              </a:rPr>
              <a:t>评审费备案表</a:t>
            </a:r>
            <a:r>
              <a:rPr lang="en-US" altLang="zh-CN" sz="1600" u="sng" dirty="0" smtClean="0">
                <a:solidFill>
                  <a:srgbClr val="FF0000"/>
                </a:solidFill>
                <a:latin typeface="华文琥珀" pitchFamily="2" charset="-122"/>
                <a:ea typeface="华文琥珀" pitchFamily="2" charset="-122"/>
              </a:rPr>
              <a:t>》</a:t>
            </a:r>
            <a:r>
              <a:rPr lang="zh-CN" altLang="en-US" sz="1600" u="sng" dirty="0" smtClean="0">
                <a:solidFill>
                  <a:srgbClr val="FF0000"/>
                </a:solidFill>
                <a:latin typeface="华文琥珀" pitchFamily="2" charset="-122"/>
                <a:ea typeface="华文琥珀" pitchFamily="2" charset="-122"/>
              </a:rPr>
              <a:t>（附表</a:t>
            </a:r>
            <a:r>
              <a:rPr lang="en-US" altLang="zh-CN" sz="1600" u="sng" dirty="0" smtClean="0">
                <a:solidFill>
                  <a:srgbClr val="FF0000"/>
                </a:solidFill>
                <a:latin typeface="华文琥珀" pitchFamily="2" charset="-122"/>
                <a:ea typeface="华文琥珀" pitchFamily="2" charset="-122"/>
              </a:rPr>
              <a:t>5</a:t>
            </a:r>
            <a:r>
              <a:rPr lang="zh-CN" altLang="en-US" sz="1600" u="sng" dirty="0" smtClean="0">
                <a:solidFill>
                  <a:srgbClr val="FF0000"/>
                </a:solidFill>
                <a:latin typeface="华文琥珀" pitchFamily="2" charset="-122"/>
                <a:ea typeface="华文琥珀" pitchFamily="2" charset="-122"/>
              </a:rPr>
              <a:t>）</a:t>
            </a:r>
            <a:r>
              <a:rPr lang="zh-CN" altLang="en-US" sz="1600" u="sng" dirty="0" smtClean="0">
                <a:solidFill>
                  <a:srgbClr val="FF0000"/>
                </a:solidFill>
                <a:latin typeface="华文仿宋" pitchFamily="2" charset="-122"/>
                <a:ea typeface="华文仿宋" pitchFamily="2" charset="-122"/>
              </a:rPr>
              <a:t>和</a:t>
            </a:r>
            <a:r>
              <a:rPr lang="en-US" altLang="zh-CN" sz="1600" u="sng" dirty="0">
                <a:solidFill>
                  <a:srgbClr val="FF0000"/>
                </a:solidFill>
                <a:latin typeface="华文琥珀" pitchFamily="2" charset="-122"/>
                <a:ea typeface="华文琥珀" pitchFamily="2" charset="-122"/>
              </a:rPr>
              <a:t>《</a:t>
            </a:r>
            <a:r>
              <a:rPr lang="zh-CN" altLang="en-US" sz="1600" u="sng" dirty="0">
                <a:solidFill>
                  <a:srgbClr val="FF0000"/>
                </a:solidFill>
                <a:latin typeface="华文琥珀" pitchFamily="2" charset="-122"/>
                <a:ea typeface="华文琥珀" pitchFamily="2" charset="-122"/>
              </a:rPr>
              <a:t>人员发放名单</a:t>
            </a:r>
            <a:r>
              <a:rPr lang="zh-CN" altLang="en-US" sz="1600" u="sng" dirty="0" smtClean="0">
                <a:solidFill>
                  <a:srgbClr val="FF0000"/>
                </a:solidFill>
                <a:latin typeface="华文琥珀" pitchFamily="2" charset="-122"/>
                <a:ea typeface="华文琥珀" pitchFamily="2" charset="-122"/>
              </a:rPr>
              <a:t>表（评审费）</a:t>
            </a:r>
            <a:r>
              <a:rPr lang="en-US" altLang="zh-CN" sz="1600" u="sng" dirty="0" smtClean="0">
                <a:solidFill>
                  <a:srgbClr val="FF0000"/>
                </a:solidFill>
                <a:latin typeface="华文琥珀" pitchFamily="2" charset="-122"/>
                <a:ea typeface="华文琥珀" pitchFamily="2" charset="-122"/>
              </a:rPr>
              <a:t>》</a:t>
            </a:r>
            <a:r>
              <a:rPr lang="zh-CN" altLang="en-US" sz="1600" u="sng" dirty="0" smtClean="0">
                <a:solidFill>
                  <a:srgbClr val="FF0000"/>
                </a:solidFill>
                <a:latin typeface="华文琥珀" pitchFamily="2" charset="-122"/>
                <a:ea typeface="华文琥珀" pitchFamily="2" charset="-122"/>
              </a:rPr>
              <a:t>（附表</a:t>
            </a:r>
            <a:r>
              <a:rPr lang="en-US" altLang="zh-CN" sz="1600" u="sng" dirty="0" smtClean="0">
                <a:solidFill>
                  <a:srgbClr val="FF0000"/>
                </a:solidFill>
                <a:latin typeface="华文琥珀" pitchFamily="2" charset="-122"/>
                <a:ea typeface="华文琥珀" pitchFamily="2" charset="-122"/>
              </a:rPr>
              <a:t>6</a:t>
            </a:r>
            <a:r>
              <a:rPr lang="zh-CN" altLang="en-US" sz="1600" u="sng" dirty="0" smtClean="0">
                <a:solidFill>
                  <a:srgbClr val="FF0000"/>
                </a:solidFill>
                <a:latin typeface="华文琥珀" pitchFamily="2" charset="-122"/>
                <a:ea typeface="华文琥珀" pitchFamily="2" charset="-122"/>
              </a:rPr>
              <a:t>）</a:t>
            </a:r>
            <a:r>
              <a:rPr lang="zh-CN" altLang="en-US" sz="1600" b="1" u="sng" dirty="0">
                <a:solidFill>
                  <a:srgbClr val="0000FF"/>
                </a:solidFill>
                <a:latin typeface="华文仿宋" pitchFamily="2" charset="-122"/>
                <a:ea typeface="华文仿宋" pitchFamily="2" charset="-122"/>
              </a:rPr>
              <a:t>，经相关部门审核签字备案后，在论文答辩后</a:t>
            </a:r>
            <a:r>
              <a:rPr lang="zh-CN" altLang="en-US" sz="1600" b="1" u="sng" dirty="0">
                <a:solidFill>
                  <a:srgbClr val="FF0000"/>
                </a:solidFill>
                <a:latin typeface="华文仿宋" pitchFamily="2" charset="-122"/>
                <a:ea typeface="华文仿宋" pitchFamily="2" charset="-122"/>
              </a:rPr>
              <a:t>一个月内</a:t>
            </a:r>
            <a:r>
              <a:rPr lang="zh-CN" altLang="en-US" sz="1600" b="1" u="sng" dirty="0">
                <a:solidFill>
                  <a:srgbClr val="0000FF"/>
                </a:solidFill>
                <a:latin typeface="华文仿宋" pitchFamily="2" charset="-122"/>
                <a:ea typeface="华文仿宋" pitchFamily="2" charset="-122"/>
              </a:rPr>
              <a:t>到所财务办理论文评阅费、答辩费的报销事宜</a:t>
            </a:r>
            <a:r>
              <a:rPr lang="zh-CN" altLang="en-US" sz="1600" b="1" dirty="0">
                <a:solidFill>
                  <a:srgbClr val="0000FF"/>
                </a:solidFill>
                <a:latin typeface="华文仿宋" pitchFamily="2" charset="-122"/>
                <a:ea typeface="华文仿宋" pitchFamily="2" charset="-122"/>
              </a:rPr>
              <a:t>。</a:t>
            </a:r>
          </a:p>
          <a:p>
            <a:pPr eaLnBrk="1" hangingPunct="1">
              <a:lnSpc>
                <a:spcPts val="2400"/>
              </a:lnSpc>
              <a:buClrTx/>
              <a:buFont typeface="Century Schoolbook" pitchFamily="18" charset="0"/>
              <a:buAutoNum type="arabicPeriod"/>
              <a:defRPr/>
            </a:pPr>
            <a:r>
              <a:rPr lang="zh-CN" altLang="en-US" sz="1600" b="1" dirty="0">
                <a:latin typeface="华文仿宋" pitchFamily="2" charset="-122"/>
                <a:ea typeface="华文仿宋" pitchFamily="2" charset="-122"/>
              </a:rPr>
              <a:t>答辩委员会成员聘书（根据需要，个人下载打印，到教育处盖章 ）</a:t>
            </a:r>
            <a:endParaRPr lang="en-US" altLang="zh-CN" sz="1600" b="1" dirty="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a:solidFill>
                  <a:srgbClr val="FF0000"/>
                </a:solidFill>
                <a:latin typeface="华文仿宋" pitchFamily="2" charset="-122"/>
                <a:ea typeface="华文仿宋" pitchFamily="2" charset="-122"/>
              </a:rPr>
              <a:t>论文</a:t>
            </a:r>
            <a:r>
              <a:rPr lang="zh-CN" altLang="en-US" sz="1600" b="1" dirty="0" smtClean="0">
                <a:solidFill>
                  <a:srgbClr val="FF0000"/>
                </a:solidFill>
                <a:latin typeface="华文仿宋" pitchFamily="2" charset="-122"/>
                <a:ea typeface="华文仿宋" pitchFamily="2" charset="-122"/>
              </a:rPr>
              <a:t>答辩公告需</a:t>
            </a:r>
            <a:r>
              <a:rPr lang="zh-CN" altLang="en-US" sz="1600" b="1" dirty="0">
                <a:solidFill>
                  <a:srgbClr val="FF0000"/>
                </a:solidFill>
                <a:latin typeface="华文仿宋" pitchFamily="2" charset="-122"/>
                <a:ea typeface="华文仿宋" pitchFamily="2" charset="-122"/>
              </a:rPr>
              <a:t>提前三天由教育处在所网站学术活动</a:t>
            </a:r>
            <a:r>
              <a:rPr lang="zh-CN" altLang="en-US" sz="1600" b="1" dirty="0" smtClean="0">
                <a:solidFill>
                  <a:srgbClr val="FF0000"/>
                </a:solidFill>
                <a:latin typeface="华文仿宋" pitchFamily="2" charset="-122"/>
                <a:ea typeface="华文仿宋" pitchFamily="2" charset="-122"/>
              </a:rPr>
              <a:t>栏发布，</a:t>
            </a:r>
            <a:r>
              <a:rPr lang="zh-CN" altLang="en-US" sz="1600" b="1" dirty="0">
                <a:solidFill>
                  <a:srgbClr val="FF0000"/>
                </a:solidFill>
                <a:latin typeface="华文仿宋" pitchFamily="2" charset="-122"/>
                <a:ea typeface="华文仿宋" pitchFamily="2" charset="-122"/>
              </a:rPr>
              <a:t>请至少提前五天将答辩公告发送至</a:t>
            </a:r>
            <a:r>
              <a:rPr lang="en-US" altLang="zh-CN" sz="1600" b="1" dirty="0">
                <a:solidFill>
                  <a:srgbClr val="FF0000"/>
                </a:solidFill>
                <a:latin typeface="华文仿宋" pitchFamily="2" charset="-122"/>
                <a:ea typeface="华文仿宋" pitchFamily="2" charset="-122"/>
              </a:rPr>
              <a:t>tsli@mail.iggcas.ac.cn</a:t>
            </a:r>
            <a:r>
              <a:rPr lang="zh-CN" altLang="en-US" sz="1600" b="1" dirty="0">
                <a:solidFill>
                  <a:srgbClr val="FF0000"/>
                </a:solidFill>
                <a:latin typeface="华文仿宋" pitchFamily="2" charset="-122"/>
                <a:ea typeface="华文仿宋" pitchFamily="2" charset="-122"/>
              </a:rPr>
              <a:t>，并至少提前</a:t>
            </a:r>
            <a:r>
              <a:rPr lang="en-US" altLang="zh-CN" sz="1600" b="1" dirty="0">
                <a:solidFill>
                  <a:srgbClr val="FF0000"/>
                </a:solidFill>
                <a:latin typeface="华文仿宋" pitchFamily="2" charset="-122"/>
                <a:ea typeface="华文仿宋" pitchFamily="2" charset="-122"/>
              </a:rPr>
              <a:t>3</a:t>
            </a:r>
            <a:r>
              <a:rPr lang="zh-CN" altLang="en-US" sz="1600" b="1" dirty="0">
                <a:solidFill>
                  <a:srgbClr val="FF0000"/>
                </a:solidFill>
                <a:latin typeface="华文仿宋" pitchFamily="2" charset="-122"/>
                <a:ea typeface="华文仿宋" pitchFamily="2" charset="-122"/>
              </a:rPr>
              <a:t>天在所新综楼、旧办公楼和实验楼分别张贴纸制答辩海报。</a:t>
            </a:r>
          </a:p>
        </p:txBody>
      </p:sp>
      <p:grpSp>
        <p:nvGrpSpPr>
          <p:cNvPr id="16388" name="Group 6"/>
          <p:cNvGrpSpPr>
            <a:grpSpLocks/>
          </p:cNvGrpSpPr>
          <p:nvPr/>
        </p:nvGrpSpPr>
        <p:grpSpPr bwMode="auto">
          <a:xfrm>
            <a:off x="201613" y="0"/>
            <a:ext cx="8942387" cy="6864350"/>
            <a:chOff x="127" y="0"/>
            <a:chExt cx="5633" cy="4324"/>
          </a:xfrm>
        </p:grpSpPr>
        <p:grpSp>
          <p:nvGrpSpPr>
            <p:cNvPr id="16389" name="Group 7"/>
            <p:cNvGrpSpPr>
              <a:grpSpLocks/>
            </p:cNvGrpSpPr>
            <p:nvPr/>
          </p:nvGrpSpPr>
          <p:grpSpPr bwMode="auto">
            <a:xfrm>
              <a:off x="127" y="4065"/>
              <a:ext cx="5633" cy="259"/>
              <a:chOff x="127" y="4065"/>
              <a:chExt cx="5633" cy="259"/>
            </a:xfrm>
          </p:grpSpPr>
          <p:sp>
            <p:nvSpPr>
              <p:cNvPr id="1639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639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1639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idx="4294967295"/>
          </p:nvPr>
        </p:nvSpPr>
        <p:spPr>
          <a:xfrm>
            <a:off x="395288" y="620713"/>
            <a:ext cx="6264944" cy="792063"/>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五、论文答辩后报送材料</a:t>
            </a:r>
          </a:p>
        </p:txBody>
      </p:sp>
      <p:sp>
        <p:nvSpPr>
          <p:cNvPr id="17411" name="内容占位符 2"/>
          <p:cNvSpPr>
            <a:spLocks noGrp="1"/>
          </p:cNvSpPr>
          <p:nvPr>
            <p:ph idx="4294967295"/>
          </p:nvPr>
        </p:nvSpPr>
        <p:spPr>
          <a:xfrm>
            <a:off x="457200" y="1643063"/>
            <a:ext cx="7808913" cy="4681537"/>
          </a:xfrm>
        </p:spPr>
        <p:txBody>
          <a:bodyPr/>
          <a:lstStyle/>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按</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申请学位材料目录单</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要求提交全部学位申请材料（见下页）及</a:t>
            </a:r>
            <a:r>
              <a:rPr lang="zh-CN" altLang="en-US" sz="2400" b="1" dirty="0" smtClean="0">
                <a:solidFill>
                  <a:srgbClr val="0000FF"/>
                </a:solidFill>
                <a:latin typeface="华文仿宋" pitchFamily="2" charset="-122"/>
                <a:ea typeface="华文仿宋" pitchFamily="2" charset="-122"/>
              </a:rPr>
              <a:t>填写网上个人学位信息管理系统</a:t>
            </a:r>
            <a:r>
              <a:rPr lang="zh-CN" altLang="en-US" sz="2400" b="1" dirty="0" smtClean="0">
                <a:latin typeface="华文仿宋" pitchFamily="2" charset="-122"/>
                <a:ea typeface="华文仿宋" pitchFamily="2" charset="-122"/>
              </a:rPr>
              <a:t>后，方能参加学位评定。</a:t>
            </a:r>
            <a:endParaRPr lang="en-US" altLang="zh-CN" sz="2400" b="1" dirty="0" smtClean="0">
              <a:latin typeface="华文仿宋" pitchFamily="2" charset="-122"/>
              <a:ea typeface="华文仿宋" pitchFamily="2" charset="-122"/>
            </a:endParaRPr>
          </a:p>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截至</a:t>
            </a:r>
            <a:r>
              <a:rPr lang="zh-CN" altLang="en-US" sz="2400" b="1" dirty="0">
                <a:latin typeface="华文仿宋" pitchFamily="2" charset="-122"/>
                <a:ea typeface="华文仿宋" pitchFamily="2" charset="-122"/>
              </a:rPr>
              <a:t>时间</a:t>
            </a:r>
            <a:r>
              <a:rPr lang="zh-CN" altLang="en-US" sz="2400" b="1" dirty="0" smtClean="0">
                <a:latin typeface="华文仿宋" pitchFamily="2" charset="-122"/>
                <a:ea typeface="华文仿宋" pitchFamily="2" charset="-122"/>
              </a:rPr>
              <a:t>：</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12</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2</a:t>
            </a:r>
            <a:r>
              <a:rPr lang="zh-CN" altLang="en-US"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endParaRPr lang="en-US" altLang="zh-CN" sz="24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endParaRPr>
          </a:p>
          <a:p>
            <a:pPr marL="0" indent="0" eaLnBrk="1" hangingPunct="1">
              <a:lnSpc>
                <a:spcPct val="150000"/>
              </a:lnSpc>
              <a:buClrTx/>
              <a:buNone/>
            </a:pPr>
            <a:r>
              <a:rPr lang="zh-CN" altLang="en-US" sz="2400" b="1" dirty="0" smtClean="0">
                <a:solidFill>
                  <a:srgbClr val="0000FF"/>
                </a:solidFill>
                <a:latin typeface="华文仿宋" pitchFamily="2" charset="-122"/>
                <a:ea typeface="华文仿宋" pitchFamily="2" charset="-122"/>
              </a:rPr>
              <a:t>（</a:t>
            </a:r>
            <a:r>
              <a:rPr lang="zh-CN" altLang="en-US" sz="2400" b="1" dirty="0">
                <a:solidFill>
                  <a:srgbClr val="0000FF"/>
                </a:solidFill>
                <a:latin typeface="华文仿宋" pitchFamily="2" charset="-122"/>
                <a:ea typeface="华文仿宋" pitchFamily="2" charset="-122"/>
              </a:rPr>
              <a:t>注：学位论文纸制版和电子版提交的截止日期可延</a:t>
            </a:r>
            <a:r>
              <a:rPr lang="zh-CN" altLang="en-US" sz="2400" b="1" dirty="0" smtClean="0">
                <a:solidFill>
                  <a:srgbClr val="0000FF"/>
                </a:solidFill>
                <a:latin typeface="华文仿宋" pitchFamily="2" charset="-122"/>
                <a:ea typeface="华文仿宋" pitchFamily="2" charset="-122"/>
              </a:rPr>
              <a:t>至</a:t>
            </a:r>
            <a:r>
              <a:rPr lang="en-US" altLang="zh-CN"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12</a:t>
            </a:r>
            <a:r>
              <a:rPr lang="zh-CN" altLang="en-US"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月</a:t>
            </a:r>
            <a:r>
              <a:rPr lang="en-US" altLang="zh-CN"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9</a:t>
            </a:r>
            <a:r>
              <a:rPr lang="zh-CN" altLang="en-US" sz="2400" b="1" dirty="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日</a:t>
            </a:r>
            <a:r>
              <a:rPr lang="zh-CN" altLang="en-US" sz="2400" b="1" dirty="0" smtClean="0">
                <a:solidFill>
                  <a:srgbClr val="0000FF"/>
                </a:solidFill>
                <a:latin typeface="华文仿宋" pitchFamily="2" charset="-122"/>
                <a:ea typeface="华文仿宋" pitchFamily="2" charset="-122"/>
              </a:rPr>
              <a:t>）。</a:t>
            </a:r>
            <a:endParaRPr lang="en-US" altLang="zh-CN" sz="2400" b="1" dirty="0" smtClean="0">
              <a:latin typeface="华文仿宋" pitchFamily="2" charset="-122"/>
              <a:ea typeface="华文仿宋" pitchFamily="2" charset="-122"/>
            </a:endParaRPr>
          </a:p>
        </p:txBody>
      </p:sp>
      <p:grpSp>
        <p:nvGrpSpPr>
          <p:cNvPr id="17412" name="Group 6"/>
          <p:cNvGrpSpPr>
            <a:grpSpLocks/>
          </p:cNvGrpSpPr>
          <p:nvPr/>
        </p:nvGrpSpPr>
        <p:grpSpPr bwMode="auto">
          <a:xfrm>
            <a:off x="201613" y="0"/>
            <a:ext cx="8942387" cy="6864350"/>
            <a:chOff x="127" y="0"/>
            <a:chExt cx="5633" cy="4324"/>
          </a:xfrm>
        </p:grpSpPr>
        <p:grpSp>
          <p:nvGrpSpPr>
            <p:cNvPr id="17413" name="Group 7"/>
            <p:cNvGrpSpPr>
              <a:grpSpLocks/>
            </p:cNvGrpSpPr>
            <p:nvPr/>
          </p:nvGrpSpPr>
          <p:grpSpPr bwMode="auto">
            <a:xfrm>
              <a:off x="127" y="4065"/>
              <a:ext cx="5633" cy="259"/>
              <a:chOff x="127" y="4065"/>
              <a:chExt cx="5633" cy="259"/>
            </a:xfrm>
          </p:grpSpPr>
          <p:sp>
            <p:nvSpPr>
              <p:cNvPr id="17415"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7416" name="Text Box 9"/>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7414"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type="body" idx="1"/>
          </p:nvPr>
        </p:nvSpPr>
        <p:spPr>
          <a:xfrm>
            <a:off x="611188" y="1125538"/>
            <a:ext cx="8208962" cy="4824412"/>
          </a:xfrm>
        </p:spPr>
        <p:txBody>
          <a:bodyPr/>
          <a:lstStyle/>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学位论文答辩申请书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学位论文评阅书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a:t>
            </a: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论文答辩情况和学位授予决议书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学位论文答辩表决票；</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已正式发表的学术论文首页、待发表论文的正式录用函及待发表论文全文复印件</a:t>
            </a:r>
            <a:r>
              <a:rPr lang="zh-CN" altLang="en-US" sz="2200" b="1" dirty="0">
                <a:latin typeface="华文仿宋" pitchFamily="2" charset="-122"/>
                <a:ea typeface="华文仿宋" pitchFamily="2" charset="-122"/>
              </a:rPr>
              <a:t>、专利授权书或专利受理</a:t>
            </a:r>
            <a:r>
              <a:rPr lang="zh-CN" altLang="en-US" sz="2200" b="1" dirty="0" smtClean="0">
                <a:latin typeface="华文仿宋" pitchFamily="2" charset="-122"/>
                <a:ea typeface="华文仿宋" pitchFamily="2" charset="-122"/>
              </a:rPr>
              <a:t>通知书、其它学术成果证明材料、获奖证书的复印件；</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 </a:t>
            </a:r>
            <a:r>
              <a:rPr lang="en-US" altLang="zh-CN" sz="2200" b="1" dirty="0" smtClean="0">
                <a:solidFill>
                  <a:srgbClr val="FF0000"/>
                </a:solidFill>
                <a:latin typeface="华文仿宋" pitchFamily="2" charset="-122"/>
                <a:ea typeface="华文仿宋" pitchFamily="2" charset="-122"/>
              </a:rPr>
              <a:t>4 </a:t>
            </a:r>
            <a:r>
              <a:rPr lang="zh-CN" altLang="en-US" sz="2200" b="1" dirty="0" smtClean="0">
                <a:latin typeface="华文仿宋" pitchFamily="2" charset="-122"/>
                <a:ea typeface="华文仿宋" pitchFamily="2" charset="-122"/>
              </a:rPr>
              <a:t>本（最终版本）以及</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学位论文电子版</a:t>
            </a:r>
            <a:r>
              <a:rPr lang="zh-CN" altLang="en-US" sz="2200" b="1" dirty="0" smtClean="0">
                <a:latin typeface="华文仿宋" pitchFamily="2" charset="-122"/>
                <a:ea typeface="华文仿宋" pitchFamily="2" charset="-122"/>
              </a:rPr>
              <a:t>（</a:t>
            </a:r>
            <a:r>
              <a:rPr lang="en-US" altLang="zh-CN" sz="2200" b="1" dirty="0" err="1" smtClean="0">
                <a:latin typeface="华文仿宋" pitchFamily="2" charset="-122"/>
                <a:ea typeface="华文仿宋" pitchFamily="2" charset="-122"/>
              </a:rPr>
              <a:t>pdf</a:t>
            </a:r>
            <a:r>
              <a:rPr lang="zh-CN" altLang="en-US" sz="2200" b="1" dirty="0" smtClean="0">
                <a:latin typeface="华文仿宋" pitchFamily="2" charset="-122"/>
                <a:ea typeface="华文仿宋" pitchFamily="2" charset="-122"/>
              </a:rPr>
              <a:t>格式，发送至</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在学位管理系统</a:t>
            </a:r>
            <a:r>
              <a:rPr lang="zh-CN" altLang="en-US" sz="2200" b="1" dirty="0" smtClean="0">
                <a:latin typeface="华文仿宋" pitchFamily="2" charset="-122"/>
                <a:ea typeface="华文仿宋" pitchFamily="2" charset="-122"/>
              </a:rPr>
              <a:t>上传学位论文电子版。  </a:t>
            </a:r>
            <a:endParaRPr lang="en-US" altLang="zh-CN" sz="2200" b="1" dirty="0" smtClean="0">
              <a:latin typeface="华文仿宋" pitchFamily="2" charset="-122"/>
              <a:ea typeface="华文仿宋" pitchFamily="2" charset="-122"/>
            </a:endParaRPr>
          </a:p>
          <a:p>
            <a:pPr marL="495300" indent="-495300">
              <a:lnSpc>
                <a:spcPct val="110000"/>
              </a:lnSpc>
              <a:spcBef>
                <a:spcPct val="10000"/>
              </a:spcBef>
              <a:spcAft>
                <a:spcPct val="10000"/>
              </a:spcAft>
              <a:buClr>
                <a:schemeClr val="tx1"/>
              </a:buClr>
              <a:buFont typeface="Wingdings" pitchFamily="2" charset="2"/>
              <a:buChar char="Ø"/>
            </a:pPr>
            <a:endParaRPr lang="en-US" altLang="zh-CN" sz="2000" b="1" dirty="0" smtClean="0">
              <a:latin typeface="宋体" pitchFamily="2" charset="-122"/>
            </a:endParaRPr>
          </a:p>
        </p:txBody>
      </p:sp>
      <p:sp>
        <p:nvSpPr>
          <p:cNvPr id="94212" name="Text Box 4"/>
          <p:cNvSpPr txBox="1">
            <a:spLocks noChangeArrowheads="1"/>
          </p:cNvSpPr>
          <p:nvPr/>
        </p:nvSpPr>
        <p:spPr bwMode="auto">
          <a:xfrm>
            <a:off x="179388" y="404813"/>
            <a:ext cx="4203700" cy="549275"/>
          </a:xfrm>
          <a:prstGeom prst="rect">
            <a:avLst/>
          </a:prstGeom>
          <a:noFill/>
          <a:ln w="9525">
            <a:noFill/>
            <a:miter lim="800000"/>
            <a:headEnd/>
            <a:tailEnd/>
          </a:ln>
          <a:effectLst/>
        </p:spPr>
        <p:txBody>
          <a:bodyPr wrap="none">
            <a:spAutoFit/>
          </a:bodyPr>
          <a:lstStyle/>
          <a:p>
            <a:pPr>
              <a:defRPr/>
            </a:pPr>
            <a:r>
              <a:rPr lang="en-US" altLang="zh-CN" sz="3000" b="1" dirty="0">
                <a:solidFill>
                  <a:schemeClr val="tx2"/>
                </a:solidFill>
                <a:effectLst>
                  <a:outerShdw blurRad="38100" dist="38100" dir="2700000" algn="tl">
                    <a:srgbClr val="C0C0C0"/>
                  </a:outerShdw>
                </a:effectLst>
                <a:latin typeface="宋体" pitchFamily="2" charset="-122"/>
              </a:rPr>
              <a:t>1.</a:t>
            </a:r>
            <a:r>
              <a:rPr lang="zh-CN" altLang="en-US" sz="3000" b="1" dirty="0">
                <a:solidFill>
                  <a:schemeClr val="tx2"/>
                </a:solidFill>
                <a:effectLst>
                  <a:outerShdw blurRad="38100" dist="38100" dir="2700000" algn="tl">
                    <a:srgbClr val="C0C0C0"/>
                  </a:outerShdw>
                </a:effectLst>
                <a:latin typeface="宋体" pitchFamily="2" charset="-122"/>
              </a:rPr>
              <a:t>申请学位材料目录单</a:t>
            </a:r>
            <a:r>
              <a:rPr lang="en-US" altLang="zh-CN" sz="3000" b="1" dirty="0">
                <a:solidFill>
                  <a:schemeClr val="tx2"/>
                </a:solidFill>
                <a:effectLst>
                  <a:outerShdw blurRad="38100" dist="38100" dir="2700000" algn="tl">
                    <a:srgbClr val="C0C0C0"/>
                  </a:outerShdw>
                </a:effectLst>
                <a:latin typeface="宋体" pitchFamily="2" charset="-122"/>
              </a:rPr>
              <a:t>:</a:t>
            </a:r>
          </a:p>
        </p:txBody>
      </p:sp>
      <p:grpSp>
        <p:nvGrpSpPr>
          <p:cNvPr id="18436" name="Group 5"/>
          <p:cNvGrpSpPr>
            <a:grpSpLocks/>
          </p:cNvGrpSpPr>
          <p:nvPr/>
        </p:nvGrpSpPr>
        <p:grpSpPr bwMode="auto">
          <a:xfrm>
            <a:off x="201613" y="0"/>
            <a:ext cx="8942387" cy="6864350"/>
            <a:chOff x="127" y="0"/>
            <a:chExt cx="5633" cy="4324"/>
          </a:xfrm>
        </p:grpSpPr>
        <p:grpSp>
          <p:nvGrpSpPr>
            <p:cNvPr id="18437" name="Group 6"/>
            <p:cNvGrpSpPr>
              <a:grpSpLocks/>
            </p:cNvGrpSpPr>
            <p:nvPr/>
          </p:nvGrpSpPr>
          <p:grpSpPr bwMode="auto">
            <a:xfrm>
              <a:off x="127" y="4065"/>
              <a:ext cx="5633" cy="259"/>
              <a:chOff x="127" y="4065"/>
              <a:chExt cx="5633" cy="259"/>
            </a:xfrm>
          </p:grpSpPr>
          <p:sp>
            <p:nvSpPr>
              <p:cNvPr id="18439"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8440" name="Text Box 8"/>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8438"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idx="4294967295"/>
          </p:nvPr>
        </p:nvSpPr>
        <p:spPr>
          <a:xfrm>
            <a:off x="323850" y="125413"/>
            <a:ext cx="7488510" cy="711200"/>
          </a:xfrm>
        </p:spPr>
        <p:txBody>
          <a:bodyPr anchor="ctr"/>
          <a:lstStyle/>
          <a:p>
            <a:pPr eaLnBrk="1" hangingPunct="1">
              <a:defRPr/>
            </a:pPr>
            <a:r>
              <a:rPr lang="en-US" altLang="zh-CN" sz="3000" b="1" dirty="0" smtClean="0">
                <a:effectLst>
                  <a:outerShdw blurRad="38100" dist="38100" dir="2700000" algn="tl">
                    <a:srgbClr val="C0C0C0"/>
                  </a:outerShdw>
                </a:effectLst>
                <a:latin typeface="宋体" pitchFamily="2" charset="-122"/>
                <a:ea typeface="宋体" pitchFamily="2" charset="-122"/>
              </a:rPr>
              <a:t>2.</a:t>
            </a:r>
            <a:r>
              <a:rPr lang="zh-CN" altLang="en-US" sz="3000" b="1" dirty="0" smtClean="0">
                <a:effectLst>
                  <a:outerShdw blurRad="38100" dist="38100" dir="2700000" algn="tl">
                    <a:srgbClr val="C0C0C0"/>
                  </a:outerShdw>
                </a:effectLst>
                <a:latin typeface="宋体" pitchFamily="2" charset="-122"/>
                <a:ea typeface="宋体" pitchFamily="2" charset="-122"/>
              </a:rPr>
              <a:t> 学位管理系统：填报信息、完成学位申报</a:t>
            </a:r>
          </a:p>
        </p:txBody>
      </p:sp>
      <p:sp>
        <p:nvSpPr>
          <p:cNvPr id="19459" name="内容占位符 2"/>
          <p:cNvSpPr>
            <a:spLocks noGrp="1"/>
          </p:cNvSpPr>
          <p:nvPr>
            <p:ph idx="4294967295"/>
          </p:nvPr>
        </p:nvSpPr>
        <p:spPr>
          <a:xfrm>
            <a:off x="322263" y="908050"/>
            <a:ext cx="8426450" cy="5543550"/>
          </a:xfrm>
        </p:spPr>
        <p:txBody>
          <a:bodyPr/>
          <a:lstStyle/>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学位信息管理系统网址：</a:t>
            </a:r>
            <a:r>
              <a:rPr lang="en-US" altLang="en-US" sz="2200" b="1" dirty="0">
                <a:solidFill>
                  <a:srgbClr val="FF0000"/>
                </a:solidFill>
                <a:latin typeface="华文仿宋" pitchFamily="2" charset="-122"/>
                <a:ea typeface="华文仿宋" pitchFamily="2" charset="-122"/>
              </a:rPr>
              <a:t>http</a:t>
            </a:r>
            <a:r>
              <a:rPr lang="en-US" altLang="en-US" sz="2200" b="1" dirty="0" smtClean="0">
                <a:solidFill>
                  <a:srgbClr val="FF0000"/>
                </a:solidFill>
                <a:latin typeface="华文仿宋" pitchFamily="2" charset="-122"/>
                <a:ea typeface="华文仿宋" pitchFamily="2" charset="-122"/>
              </a:rPr>
              <a:t>://</a:t>
            </a:r>
            <a:r>
              <a:rPr lang="en-US" altLang="zh-CN" sz="2200" b="1" dirty="0" smtClean="0">
                <a:solidFill>
                  <a:srgbClr val="FF0000"/>
                </a:solidFill>
                <a:latin typeface="华文仿宋" pitchFamily="2" charset="-122"/>
                <a:ea typeface="华文仿宋" pitchFamily="2" charset="-122"/>
              </a:rPr>
              <a:t>sep</a:t>
            </a:r>
            <a:r>
              <a:rPr lang="en-US" altLang="en-US" sz="2200" b="1" dirty="0" smtClean="0">
                <a:solidFill>
                  <a:srgbClr val="FF0000"/>
                </a:solidFill>
                <a:latin typeface="华文仿宋" pitchFamily="2" charset="-122"/>
                <a:ea typeface="华文仿宋" pitchFamily="2" charset="-122"/>
              </a:rPr>
              <a:t>.ucas.ac.cn/</a:t>
            </a:r>
            <a:r>
              <a:rPr lang="zh-CN" altLang="en-US" sz="2200" b="1" dirty="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用户名是个人邮箱地址或学号（如有国科大邮箱的同学，请使用国科大邮箱登陆），密码是本人身份证号，按照网站说明进行登录（</a:t>
            </a:r>
            <a:r>
              <a:rPr lang="zh-CN" altLang="en-US" sz="2200" b="1" dirty="0" smtClean="0">
                <a:solidFill>
                  <a:srgbClr val="FF0000"/>
                </a:solidFill>
                <a:latin typeface="华文仿宋" pitchFamily="2" charset="-122"/>
                <a:ea typeface="华文仿宋" pitchFamily="2" charset="-122"/>
              </a:rPr>
              <a:t>如无法登陆，请与网站技术支持联系 </a:t>
            </a:r>
            <a:r>
              <a:rPr lang="en-US" altLang="zh-CN" sz="2200" b="1" dirty="0" smtClean="0">
                <a:solidFill>
                  <a:srgbClr val="FF0000"/>
                </a:solidFill>
                <a:latin typeface="华文仿宋" pitchFamily="2" charset="-122"/>
                <a:ea typeface="华文仿宋" pitchFamily="2" charset="-122"/>
              </a:rPr>
              <a:t>010-88256622</a:t>
            </a:r>
            <a:r>
              <a:rPr lang="zh-CN" altLang="en-US" sz="2200" b="1" dirty="0" smtClean="0">
                <a:latin typeface="华文仿宋" pitchFamily="2" charset="-122"/>
                <a:ea typeface="华文仿宋" pitchFamily="2" charset="-122"/>
              </a:rPr>
              <a:t>）</a:t>
            </a:r>
          </a:p>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学位管理系统中的</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各项数据均从学籍管理系统、培养管理系统、教务系统中同步导入</a:t>
            </a:r>
            <a:r>
              <a:rPr lang="zh-CN" altLang="en-US" sz="2200" b="1" dirty="0" smtClean="0">
                <a:latin typeface="华文仿宋" pitchFamily="2" charset="-122"/>
                <a:ea typeface="华文仿宋" pitchFamily="2" charset="-122"/>
              </a:rPr>
              <a:t>，学位申请人需对各项资料进行核查，并</a:t>
            </a:r>
            <a:r>
              <a:rPr lang="zh-CN" altLang="en-US" sz="2200" b="1" dirty="0" smtClean="0">
                <a:solidFill>
                  <a:srgbClr val="FF0000"/>
                </a:solidFill>
                <a:effectLst>
                  <a:outerShdw blurRad="38100" dist="38100" dir="2700000" algn="tl">
                    <a:srgbClr val="000000">
                      <a:alpha val="43137"/>
                    </a:srgbClr>
                  </a:outerShdw>
                </a:effectLst>
                <a:latin typeface="华文仿宋" pitchFamily="2" charset="-122"/>
                <a:ea typeface="华文仿宋" pitchFamily="2" charset="-122"/>
              </a:rPr>
              <a:t>填报其他未被同步引入的学位信息</a:t>
            </a:r>
            <a:r>
              <a:rPr lang="zh-CN" altLang="en-US" sz="2200" b="1" dirty="0" smtClean="0">
                <a:latin typeface="华文仿宋" pitchFamily="2" charset="-122"/>
                <a:ea typeface="华文仿宋" pitchFamily="2" charset="-122"/>
              </a:rPr>
              <a:t>，所有信息是进行学位审核评定的重要材料，必须准确无误。</a:t>
            </a:r>
            <a:endParaRPr lang="en-US" altLang="zh-CN" sz="2200" b="1" dirty="0" smtClean="0">
              <a:latin typeface="华文仿宋" pitchFamily="2" charset="-122"/>
              <a:ea typeface="华文仿宋" pitchFamily="2" charset="-122"/>
            </a:endParaRPr>
          </a:p>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检查无误后，在学位管理系统上传学位论文最终版本（必须与提交的纸制版论文完全一致），并提交信息确认后，通知所教育处（</a:t>
            </a:r>
            <a:r>
              <a:rPr lang="en-US" altLang="zh-CN" sz="2200" b="1" dirty="0" smtClean="0">
                <a:latin typeface="华文仿宋" pitchFamily="2" charset="-122"/>
                <a:ea typeface="华文仿宋" pitchFamily="2" charset="-122"/>
              </a:rPr>
              <a:t>010-82998058</a:t>
            </a:r>
            <a:r>
              <a:rPr lang="zh-CN" altLang="en-US" sz="2200" b="1" dirty="0" smtClean="0">
                <a:latin typeface="华文仿宋" pitchFamily="2" charset="-122"/>
                <a:ea typeface="华文仿宋" pitchFamily="2" charset="-122"/>
              </a:rPr>
              <a:t>，</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）进行审核后，提交至国科大学科群学位评定委员会。</a:t>
            </a:r>
          </a:p>
        </p:txBody>
      </p:sp>
      <p:grpSp>
        <p:nvGrpSpPr>
          <p:cNvPr id="19460" name="Group 6"/>
          <p:cNvGrpSpPr>
            <a:grpSpLocks/>
          </p:cNvGrpSpPr>
          <p:nvPr/>
        </p:nvGrpSpPr>
        <p:grpSpPr bwMode="auto">
          <a:xfrm>
            <a:off x="201613" y="0"/>
            <a:ext cx="8942387" cy="6864350"/>
            <a:chOff x="127" y="0"/>
            <a:chExt cx="5633" cy="4324"/>
          </a:xfrm>
        </p:grpSpPr>
        <p:grpSp>
          <p:nvGrpSpPr>
            <p:cNvPr id="19461" name="Group 7"/>
            <p:cNvGrpSpPr>
              <a:grpSpLocks/>
            </p:cNvGrpSpPr>
            <p:nvPr/>
          </p:nvGrpSpPr>
          <p:grpSpPr bwMode="auto">
            <a:xfrm>
              <a:off x="127" y="4065"/>
              <a:ext cx="5633" cy="259"/>
              <a:chOff x="127" y="4065"/>
              <a:chExt cx="5633" cy="259"/>
            </a:xfrm>
          </p:grpSpPr>
          <p:sp>
            <p:nvSpPr>
              <p:cNvPr id="19463"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9464"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9462"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流程图: 过程 1"/>
          <p:cNvSpPr/>
          <p:nvPr/>
        </p:nvSpPr>
        <p:spPr>
          <a:xfrm>
            <a:off x="2617476" y="265103"/>
            <a:ext cx="3312366" cy="558344"/>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 基本信息（个人情况、博</a:t>
            </a:r>
            <a:r>
              <a:rPr lang="en-US" altLang="zh-CN" sz="1400" b="1" dirty="0" smtClean="0">
                <a:solidFill>
                  <a:schemeClr val="tx1"/>
                </a:solidFill>
              </a:rPr>
              <a:t>/</a:t>
            </a:r>
            <a:r>
              <a:rPr lang="zh-CN" altLang="en-US" sz="1400" b="1" dirty="0" smtClean="0">
                <a:solidFill>
                  <a:schemeClr val="tx1"/>
                </a:solidFill>
              </a:rPr>
              <a:t>硕导师、学习信息、主要简历）</a:t>
            </a:r>
            <a:endParaRPr lang="zh-CN" altLang="en-US" sz="1400" b="1" dirty="0">
              <a:solidFill>
                <a:schemeClr val="tx1"/>
              </a:solidFill>
            </a:endParaRPr>
          </a:p>
        </p:txBody>
      </p:sp>
      <p:sp>
        <p:nvSpPr>
          <p:cNvPr id="3" name="下箭头 2"/>
          <p:cNvSpPr/>
          <p:nvPr/>
        </p:nvSpPr>
        <p:spPr>
          <a:xfrm>
            <a:off x="4183764" y="8954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4" name="流程图: 可选过程 3"/>
          <p:cNvSpPr/>
          <p:nvPr/>
        </p:nvSpPr>
        <p:spPr>
          <a:xfrm>
            <a:off x="2617475" y="1115098"/>
            <a:ext cx="3312367" cy="379563"/>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、课程学习（点击同步数据）</a:t>
            </a:r>
            <a:endParaRPr lang="zh-CN" altLang="en-US" sz="1400" b="1" dirty="0">
              <a:solidFill>
                <a:schemeClr val="tx1"/>
              </a:solidFill>
            </a:endParaRPr>
          </a:p>
        </p:txBody>
      </p:sp>
      <p:sp>
        <p:nvSpPr>
          <p:cNvPr id="5" name="流程图: 过程 4"/>
          <p:cNvSpPr/>
          <p:nvPr/>
        </p:nvSpPr>
        <p:spPr>
          <a:xfrm>
            <a:off x="2599589" y="1782693"/>
            <a:ext cx="3330254" cy="298320"/>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、必修环节（点击同步数据）</a:t>
            </a:r>
            <a:endParaRPr lang="zh-CN" altLang="en-US" sz="1400" b="1" dirty="0">
              <a:solidFill>
                <a:schemeClr val="tx1"/>
              </a:solidFill>
            </a:endParaRPr>
          </a:p>
        </p:txBody>
      </p:sp>
      <p:sp>
        <p:nvSpPr>
          <p:cNvPr id="6" name="矩形 5"/>
          <p:cNvSpPr/>
          <p:nvPr/>
        </p:nvSpPr>
        <p:spPr>
          <a:xfrm>
            <a:off x="2599589" y="2358757"/>
            <a:ext cx="3330254" cy="31422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、科研成果（点击同步数据）</a:t>
            </a:r>
            <a:endParaRPr lang="zh-CN" altLang="en-US" sz="1400" b="1" dirty="0">
              <a:solidFill>
                <a:schemeClr val="tx1"/>
              </a:solidFill>
            </a:endParaRPr>
          </a:p>
        </p:txBody>
      </p:sp>
      <p:sp>
        <p:nvSpPr>
          <p:cNvPr id="7" name="流程图: 过程 6"/>
          <p:cNvSpPr/>
          <p:nvPr/>
        </p:nvSpPr>
        <p:spPr>
          <a:xfrm>
            <a:off x="2599588" y="2934821"/>
            <a:ext cx="3330255" cy="82187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、学位论文</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1</a:t>
            </a:r>
            <a:r>
              <a:rPr lang="zh-CN" altLang="en-US" sz="1400" b="1" dirty="0" smtClean="0">
                <a:solidFill>
                  <a:schemeClr val="tx1"/>
                </a:solidFill>
              </a:rPr>
              <a:t>）各项内容均需同步数据；</a:t>
            </a:r>
            <a:endParaRPr lang="en-US" altLang="zh-CN" sz="1400" b="1" dirty="0" smtClean="0">
              <a:solidFill>
                <a:schemeClr val="tx1"/>
              </a:solidFill>
            </a:endParaRPr>
          </a:p>
          <a:p>
            <a:pPr algn="ctr"/>
            <a:r>
              <a:rPr lang="zh-CN" altLang="en-US" sz="1400" b="1" dirty="0" smtClean="0">
                <a:solidFill>
                  <a:schemeClr val="tx1"/>
                </a:solidFill>
              </a:rPr>
              <a:t>（</a:t>
            </a:r>
            <a:r>
              <a:rPr lang="en-US" altLang="zh-CN" sz="1400" b="1" dirty="0" smtClean="0">
                <a:solidFill>
                  <a:schemeClr val="tx1"/>
                </a:solidFill>
              </a:rPr>
              <a:t>2</a:t>
            </a:r>
            <a:r>
              <a:rPr lang="zh-CN" altLang="en-US" sz="1400" b="1" dirty="0" smtClean="0">
                <a:solidFill>
                  <a:schemeClr val="tx1"/>
                </a:solidFill>
              </a:rPr>
              <a:t>）上传最终版学位论文</a:t>
            </a:r>
            <a:endParaRPr lang="zh-CN" altLang="en-US" sz="1400" b="1" dirty="0">
              <a:solidFill>
                <a:schemeClr val="tx1"/>
              </a:solidFill>
            </a:endParaRPr>
          </a:p>
        </p:txBody>
      </p:sp>
      <p:sp>
        <p:nvSpPr>
          <p:cNvPr id="8" name="流程图: 过程 7"/>
          <p:cNvSpPr/>
          <p:nvPr/>
        </p:nvSpPr>
        <p:spPr>
          <a:xfrm>
            <a:off x="2599588" y="4014941"/>
            <a:ext cx="3330255" cy="26535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、论文评阅（</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9" name="流程图: 过程 8"/>
          <p:cNvSpPr/>
          <p:nvPr/>
        </p:nvSpPr>
        <p:spPr>
          <a:xfrm>
            <a:off x="2586496" y="4591005"/>
            <a:ext cx="3312367" cy="250538"/>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、论文答辩（</a:t>
            </a:r>
            <a:r>
              <a:rPr lang="zh-CN" altLang="en-US" sz="1400" b="1" dirty="0">
                <a:solidFill>
                  <a:schemeClr val="tx1"/>
                </a:solidFill>
              </a:rPr>
              <a:t>点击</a:t>
            </a:r>
            <a:r>
              <a:rPr lang="zh-CN" altLang="en-US" sz="1400" b="1" dirty="0" smtClean="0">
                <a:solidFill>
                  <a:schemeClr val="tx1"/>
                </a:solidFill>
              </a:rPr>
              <a:t>同步</a:t>
            </a:r>
            <a:r>
              <a:rPr lang="zh-CN" altLang="en-US" sz="1400" b="1" dirty="0">
                <a:solidFill>
                  <a:schemeClr val="tx1"/>
                </a:solidFill>
              </a:rPr>
              <a:t>数据）</a:t>
            </a:r>
          </a:p>
        </p:txBody>
      </p:sp>
      <p:sp>
        <p:nvSpPr>
          <p:cNvPr id="10" name="流程图: 过程 9"/>
          <p:cNvSpPr/>
          <p:nvPr/>
        </p:nvSpPr>
        <p:spPr>
          <a:xfrm>
            <a:off x="2579000" y="5095061"/>
            <a:ext cx="3312367" cy="300887"/>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、信息确认</a:t>
            </a:r>
            <a:endParaRPr lang="zh-CN" altLang="en-US" sz="1400" b="1" dirty="0">
              <a:solidFill>
                <a:schemeClr val="tx1"/>
              </a:solidFill>
            </a:endParaRPr>
          </a:p>
        </p:txBody>
      </p:sp>
      <p:sp>
        <p:nvSpPr>
          <p:cNvPr id="11" name="下箭头 10"/>
          <p:cNvSpPr/>
          <p:nvPr/>
        </p:nvSpPr>
        <p:spPr>
          <a:xfrm>
            <a:off x="4183763" y="156666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2" name="下箭头 11"/>
          <p:cNvSpPr/>
          <p:nvPr/>
        </p:nvSpPr>
        <p:spPr>
          <a:xfrm>
            <a:off x="4183763" y="2142733"/>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3" name="下箭头 12"/>
          <p:cNvSpPr/>
          <p:nvPr/>
        </p:nvSpPr>
        <p:spPr>
          <a:xfrm>
            <a:off x="4183763" y="27187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4" name="下箭头 13"/>
          <p:cNvSpPr/>
          <p:nvPr/>
        </p:nvSpPr>
        <p:spPr>
          <a:xfrm>
            <a:off x="4183763" y="379891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5" name="下箭头 14"/>
          <p:cNvSpPr/>
          <p:nvPr/>
        </p:nvSpPr>
        <p:spPr>
          <a:xfrm>
            <a:off x="4183763" y="435183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16" name="下箭头 15"/>
          <p:cNvSpPr/>
          <p:nvPr/>
        </p:nvSpPr>
        <p:spPr>
          <a:xfrm>
            <a:off x="4173778" y="487903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文本框 28"/>
          <p:cNvSpPr txBox="1"/>
          <p:nvPr/>
        </p:nvSpPr>
        <p:spPr>
          <a:xfrm flipH="1">
            <a:off x="585501" y="1526162"/>
            <a:ext cx="677108" cy="3312368"/>
          </a:xfrm>
          <a:prstGeom prst="rect">
            <a:avLst/>
          </a:prstGeom>
          <a:noFill/>
        </p:spPr>
        <p:txBody>
          <a:bodyPr vert="eaVert" wrap="square" rtlCol="0">
            <a:spAutoFit/>
          </a:bodyPr>
          <a:lstStyle/>
          <a:p>
            <a:r>
              <a:rPr lang="zh-CN" altLang="en-US" sz="3200" b="1" dirty="0" smtClean="0">
                <a:solidFill>
                  <a:srgbClr val="FF3300"/>
                </a:solidFill>
              </a:rPr>
              <a:t>学位管理系统填报</a:t>
            </a:r>
            <a:endParaRPr lang="zh-CN" altLang="en-US" sz="3200" b="1" dirty="0">
              <a:solidFill>
                <a:srgbClr val="FF3300"/>
              </a:solidFill>
            </a:endParaRPr>
          </a:p>
        </p:txBody>
      </p:sp>
      <p:sp>
        <p:nvSpPr>
          <p:cNvPr id="30" name="文本框 29"/>
          <p:cNvSpPr txBox="1"/>
          <p:nvPr/>
        </p:nvSpPr>
        <p:spPr>
          <a:xfrm>
            <a:off x="6462013" y="1217587"/>
            <a:ext cx="2343835" cy="3847207"/>
          </a:xfrm>
          <a:prstGeom prst="rect">
            <a:avLst/>
          </a:prstGeom>
          <a:noFill/>
          <a:ln w="38100">
            <a:solidFill>
              <a:schemeClr val="accent1">
                <a:shade val="50000"/>
              </a:schemeClr>
            </a:solidFill>
          </a:ln>
        </p:spPr>
        <p:txBody>
          <a:bodyPr wrap="square" rtlCol="0">
            <a:spAutoFit/>
          </a:bodyPr>
          <a:lstStyle/>
          <a:p>
            <a:r>
              <a:rPr lang="zh-CN" altLang="en-US" b="1" dirty="0" smtClean="0">
                <a:solidFill>
                  <a:srgbClr val="FF0000"/>
                </a:solidFill>
                <a:latin typeface="+mn-ea"/>
                <a:ea typeface="+mn-ea"/>
              </a:rPr>
              <a:t>说明：</a:t>
            </a:r>
            <a:endParaRPr lang="en-US" altLang="zh-CN" b="1" dirty="0" smtClean="0">
              <a:solidFill>
                <a:srgbClr val="FF0000"/>
              </a:solidFill>
              <a:latin typeface="+mn-ea"/>
              <a:ea typeface="+mn-ea"/>
            </a:endParaRPr>
          </a:p>
          <a:p>
            <a:r>
              <a:rPr lang="en-US" altLang="zh-CN" b="1" dirty="0" smtClean="0">
                <a:solidFill>
                  <a:srgbClr val="FF0000"/>
                </a:solidFill>
                <a:latin typeface="+mn-ea"/>
                <a:ea typeface="+mn-ea"/>
              </a:rPr>
              <a:t>1</a:t>
            </a:r>
            <a:r>
              <a:rPr lang="zh-CN" altLang="en-US" b="1" dirty="0" smtClean="0">
                <a:solidFill>
                  <a:srgbClr val="FF0000"/>
                </a:solidFill>
                <a:latin typeface="+mn-ea"/>
                <a:ea typeface="+mn-ea"/>
              </a:rPr>
              <a:t>、关于论文上传：</a:t>
            </a:r>
            <a:r>
              <a:rPr lang="zh-CN" altLang="en-US" sz="1600" b="1" dirty="0" smtClean="0">
                <a:latin typeface="+mn-ea"/>
                <a:ea typeface="+mn-ea"/>
              </a:rPr>
              <a:t>如论文仍需修改，可先进行“信息确认”，待修改完成后，在学位申报截止时间前，通过学位管理系统上传最终版论文；</a:t>
            </a:r>
            <a:endParaRPr lang="en-US" altLang="zh-CN" sz="1600" b="1" dirty="0" smtClean="0">
              <a:latin typeface="+mn-ea"/>
              <a:ea typeface="+mn-ea"/>
            </a:endParaRPr>
          </a:p>
          <a:p>
            <a:r>
              <a:rPr lang="en-US" altLang="zh-CN" b="1" dirty="0">
                <a:solidFill>
                  <a:srgbClr val="FF0000"/>
                </a:solidFill>
                <a:latin typeface="+mn-ea"/>
                <a:ea typeface="+mn-ea"/>
              </a:rPr>
              <a:t>2</a:t>
            </a:r>
            <a:r>
              <a:rPr lang="zh-CN" altLang="en-US" b="1" dirty="0">
                <a:solidFill>
                  <a:srgbClr val="FF0000"/>
                </a:solidFill>
                <a:latin typeface="+mn-ea"/>
                <a:ea typeface="+mn-ea"/>
              </a:rPr>
              <a:t>、关于同步数据：</a:t>
            </a:r>
            <a:endParaRPr lang="en-US" altLang="zh-CN" b="1" dirty="0">
              <a:solidFill>
                <a:srgbClr val="FF0000"/>
              </a:solidFill>
              <a:latin typeface="+mn-ea"/>
              <a:ea typeface="+mn-ea"/>
            </a:endParaRPr>
          </a:p>
          <a:p>
            <a:r>
              <a:rPr lang="zh-CN" altLang="en-US" sz="1600" b="1" dirty="0" smtClean="0">
                <a:latin typeface="+mn-ea"/>
                <a:ea typeface="+mn-ea"/>
              </a:rPr>
              <a:t>如同步数据项有误，需到相应的系统中修改，如学籍系统、教务系统，其中学籍系统和教务系统资料数据有误，需联系教育处进行修改。</a:t>
            </a:r>
            <a:endParaRPr lang="zh-CN" altLang="en-US" sz="1600" b="1" dirty="0">
              <a:latin typeface="+mn-ea"/>
              <a:ea typeface="+mn-ea"/>
            </a:endParaRPr>
          </a:p>
        </p:txBody>
      </p:sp>
      <p:sp>
        <p:nvSpPr>
          <p:cNvPr id="32" name="流程图: 决策 31"/>
          <p:cNvSpPr/>
          <p:nvPr/>
        </p:nvSpPr>
        <p:spPr>
          <a:xfrm>
            <a:off x="2579000" y="5815141"/>
            <a:ext cx="3319864" cy="78221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t>9</a:t>
            </a:r>
            <a:r>
              <a:rPr lang="zh-CN" altLang="en-US" sz="1400" b="1" dirty="0" smtClean="0"/>
              <a:t>、教育处审核，提交学位会审议</a:t>
            </a:r>
            <a:endParaRPr lang="zh-CN" altLang="en-US" sz="1400" b="1" dirty="0"/>
          </a:p>
        </p:txBody>
      </p:sp>
      <p:pic>
        <p:nvPicPr>
          <p:cNvPr id="33" name="图片 32"/>
          <p:cNvPicPr>
            <a:picLocks noChangeAspect="1"/>
          </p:cNvPicPr>
          <p:nvPr/>
        </p:nvPicPr>
        <p:blipFill>
          <a:blip r:embed="rId2"/>
          <a:stretch>
            <a:fillRect/>
          </a:stretch>
        </p:blipFill>
        <p:spPr>
          <a:xfrm>
            <a:off x="4065179" y="5455101"/>
            <a:ext cx="355000" cy="315556"/>
          </a:xfrm>
          <a:prstGeom prst="rect">
            <a:avLst/>
          </a:prstGeom>
          <a:noFill/>
        </p:spPr>
      </p:pic>
      <p:sp>
        <p:nvSpPr>
          <p:cNvPr id="21" name="文本框 20"/>
          <p:cNvSpPr txBox="1"/>
          <p:nvPr/>
        </p:nvSpPr>
        <p:spPr>
          <a:xfrm>
            <a:off x="136836" y="324702"/>
            <a:ext cx="2251546" cy="523220"/>
          </a:xfrm>
          <a:prstGeom prst="rect">
            <a:avLst/>
          </a:prstGeom>
          <a:noFill/>
        </p:spPr>
        <p:txBody>
          <a:bodyPr wrap="square" rtlCol="0">
            <a:spAutoFit/>
          </a:bodyPr>
          <a:lstStyle/>
          <a:p>
            <a:r>
              <a:rPr lang="en-US" altLang="zh-CN" sz="2800" dirty="0" smtClean="0">
                <a:solidFill>
                  <a:srgbClr val="FF0000"/>
                </a:solidFill>
                <a:latin typeface="华文琥珀" panose="02010800040101010101" pitchFamily="2" charset="-122"/>
                <a:ea typeface="华文琥珀" panose="02010800040101010101" pitchFamily="2" charset="-122"/>
              </a:rPr>
              <a:t>Step by Step!</a:t>
            </a:r>
            <a:endParaRPr lang="zh-CN" altLang="en-US" sz="28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302906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p:cNvSpPr txBox="1">
            <a:spLocks noChangeArrowheads="1"/>
          </p:cNvSpPr>
          <p:nvPr/>
        </p:nvSpPr>
        <p:spPr bwMode="auto">
          <a:xfrm>
            <a:off x="630205" y="764704"/>
            <a:ext cx="7398179" cy="5032147"/>
          </a:xfrm>
          <a:prstGeom prst="rect">
            <a:avLst/>
          </a:prstGeom>
          <a:noFill/>
          <a:ln w="9525">
            <a:noFill/>
            <a:miter lim="800000"/>
            <a:headEnd/>
            <a:tailEnd/>
          </a:ln>
          <a:effectLst/>
        </p:spPr>
        <p:txBody>
          <a:bodyPr wrap="none">
            <a:spAutoFit/>
          </a:bodyPr>
          <a:lstStyle/>
          <a:p>
            <a:pPr algn="ctr">
              <a:spcBef>
                <a:spcPts val="600"/>
              </a:spcBef>
              <a:spcAft>
                <a:spcPts val="2400"/>
              </a:spcAft>
              <a:defRPr/>
            </a:pPr>
            <a:r>
              <a:rPr lang="zh-CN" altLang="en-US" sz="4000" b="1" dirty="0" smtClean="0">
                <a:solidFill>
                  <a:srgbClr val="000066"/>
                </a:solidFill>
                <a:effectLst>
                  <a:outerShdw blurRad="38100" dist="38100" dir="2700000" algn="tl">
                    <a:srgbClr val="C0C0C0"/>
                  </a:outerShdw>
                </a:effectLst>
              </a:rPr>
              <a:t>目  录</a:t>
            </a:r>
            <a:endParaRPr lang="en-US" altLang="zh-CN" sz="4000" b="1" dirty="0">
              <a:solidFill>
                <a:srgbClr val="000066"/>
              </a:solidFill>
              <a:effectLst>
                <a:outerShdw blurRad="38100" dist="38100" dir="2700000" algn="tl">
                  <a:srgbClr val="C0C0C0"/>
                </a:outerShdw>
              </a:effectLst>
            </a:endParaRP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一、时间安排</a:t>
            </a: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二、申请范围</a:t>
            </a: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三、答辩前准备</a:t>
            </a:r>
          </a:p>
          <a:p>
            <a:pPr>
              <a:spcBef>
                <a:spcPts val="600"/>
              </a:spcBef>
              <a:spcAft>
                <a:spcPts val="600"/>
              </a:spcAft>
              <a:defRPr/>
            </a:pPr>
            <a:r>
              <a:rPr lang="zh-CN" altLang="en-US" sz="2800" b="1" dirty="0" smtClean="0">
                <a:solidFill>
                  <a:srgbClr val="000066"/>
                </a:solidFill>
                <a:effectLst>
                  <a:outerShdw blurRad="38100" dist="38100" dir="2700000" algn="tl">
                    <a:srgbClr val="C0C0C0"/>
                  </a:outerShdw>
                </a:effectLst>
              </a:rPr>
              <a:t>四、答辩秘书筹备论文答辩会</a:t>
            </a:r>
            <a:endParaRPr lang="zh-CN" altLang="en-US" sz="2800" b="1" dirty="0">
              <a:solidFill>
                <a:srgbClr val="000066"/>
              </a:solidFill>
              <a:effectLst>
                <a:outerShdw blurRad="38100" dist="38100" dir="2700000" algn="tl">
                  <a:srgbClr val="C0C0C0"/>
                </a:outerShdw>
              </a:effectLst>
            </a:endParaRP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五</a:t>
            </a:r>
            <a:r>
              <a:rPr lang="zh-CN" altLang="en-US" sz="2800" b="1" dirty="0" smtClean="0">
                <a:solidFill>
                  <a:srgbClr val="000066"/>
                </a:solidFill>
                <a:effectLst>
                  <a:outerShdw blurRad="38100" dist="38100" dir="2700000" algn="tl">
                    <a:srgbClr val="C0C0C0"/>
                  </a:outerShdw>
                </a:effectLst>
              </a:rPr>
              <a:t>、答辩</a:t>
            </a:r>
            <a:r>
              <a:rPr lang="zh-CN" altLang="en-US" sz="2800" b="1" dirty="0">
                <a:solidFill>
                  <a:srgbClr val="000066"/>
                </a:solidFill>
                <a:effectLst>
                  <a:outerShdw blurRad="38100" dist="38100" dir="2700000" algn="tl">
                    <a:srgbClr val="C0C0C0"/>
                  </a:outerShdw>
                </a:effectLst>
              </a:rPr>
              <a:t>后报送材料</a:t>
            </a: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六、其他事宜</a:t>
            </a:r>
          </a:p>
          <a:p>
            <a:pPr>
              <a:spcBef>
                <a:spcPts val="600"/>
              </a:spcBef>
              <a:spcAft>
                <a:spcPts val="600"/>
              </a:spcAft>
              <a:defRPr/>
            </a:pPr>
            <a:r>
              <a:rPr lang="zh-CN" altLang="en-US" sz="2800" b="1" dirty="0">
                <a:solidFill>
                  <a:srgbClr val="000066"/>
                </a:solidFill>
                <a:effectLst>
                  <a:outerShdw blurRad="38100" dist="38100" dir="2700000" algn="tl">
                    <a:srgbClr val="C0C0C0"/>
                  </a:outerShdw>
                </a:effectLst>
              </a:rPr>
              <a:t>七、可申请毕业及学位论文答辩的研究生名单</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8"/>
          <p:cNvGrpSpPr>
            <a:grpSpLocks/>
          </p:cNvGrpSpPr>
          <p:nvPr/>
        </p:nvGrpSpPr>
        <p:grpSpPr bwMode="auto">
          <a:xfrm>
            <a:off x="201613" y="6453188"/>
            <a:ext cx="8942387" cy="411162"/>
            <a:chOff x="127" y="4065"/>
            <a:chExt cx="5633" cy="259"/>
          </a:xfrm>
        </p:grpSpPr>
        <p:sp>
          <p:nvSpPr>
            <p:cNvPr id="20486"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0487" name="Text Box 10"/>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sp>
        <p:nvSpPr>
          <p:cNvPr id="20483" name="Rectangle 13"/>
          <p:cNvSpPr>
            <a:spLocks noChangeArrowheads="1"/>
          </p:cNvSpPr>
          <p:nvPr/>
        </p:nvSpPr>
        <p:spPr bwMode="auto">
          <a:xfrm>
            <a:off x="0" y="92075"/>
            <a:ext cx="3262313" cy="461963"/>
          </a:xfrm>
          <a:prstGeom prst="rect">
            <a:avLst/>
          </a:prstGeom>
          <a:noFill/>
          <a:ln w="9525">
            <a:noFill/>
            <a:miter lim="800000"/>
            <a:headEnd/>
            <a:tailEnd/>
          </a:ln>
        </p:spPr>
        <p:txBody>
          <a:bodyPr wrap="none">
            <a:spAutoFit/>
          </a:bodyPr>
          <a:lstStyle/>
          <a:p>
            <a:r>
              <a:rPr lang="zh-CN" altLang="en-US" sz="2400" b="1">
                <a:solidFill>
                  <a:schemeClr val="tx2"/>
                </a:solidFill>
                <a:latin typeface="Century Schoolbook" pitchFamily="18" charset="0"/>
                <a:ea typeface="华文楷体" pitchFamily="2" charset="-122"/>
              </a:rPr>
              <a:t>填写学位信息管理系统</a:t>
            </a:r>
          </a:p>
        </p:txBody>
      </p:sp>
      <p:sp>
        <p:nvSpPr>
          <p:cNvPr id="11" name="内容占位符 2"/>
          <p:cNvSpPr txBox="1">
            <a:spLocks/>
          </p:cNvSpPr>
          <p:nvPr/>
        </p:nvSpPr>
        <p:spPr bwMode="auto">
          <a:xfrm>
            <a:off x="250825" y="4221163"/>
            <a:ext cx="8229600" cy="1944687"/>
          </a:xfrm>
          <a:prstGeom prst="rect">
            <a:avLst/>
          </a:prstGeom>
          <a:noFill/>
          <a:ln w="9525">
            <a:noFill/>
            <a:miter lim="800000"/>
            <a:headEnd/>
            <a:tailEnd/>
          </a:ln>
        </p:spPr>
        <p:txBody>
          <a:bodyPr>
            <a:normAutofit fontScale="92500" lnSpcReduction="20000"/>
          </a:bodyPr>
          <a:lstStyle/>
          <a:p>
            <a:pPr marL="273050" indent="-273050">
              <a:lnSpc>
                <a:spcPct val="125000"/>
              </a:lnSpc>
              <a:spcBef>
                <a:spcPct val="25000"/>
              </a:spcBef>
              <a:spcAft>
                <a:spcPct val="25000"/>
              </a:spcAft>
              <a:buClr>
                <a:srgbClr val="FF3300"/>
              </a:buClr>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注意事项：</a:t>
            </a:r>
            <a:endParaRPr lang="en-US" altLang="zh-CN" sz="1600" b="1" kern="0" dirty="0" smtClean="0">
              <a:solidFill>
                <a:srgbClr val="660066"/>
              </a:solidFill>
              <a:effectLst>
                <a:outerShdw blurRad="38100" dist="38100" dir="2700000" algn="tl">
                  <a:srgbClr val="C0C0C0"/>
                </a:outerShdw>
              </a:effectLst>
              <a:latin typeface="宋体" pitchFamily="2" charset="-122"/>
              <a:ea typeface="+mn-ea"/>
            </a:endParaRP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答辩</a:t>
            </a:r>
            <a:r>
              <a:rPr lang="zh-CN" altLang="en-US" sz="1600" b="1" kern="0" dirty="0">
                <a:solidFill>
                  <a:srgbClr val="660066"/>
                </a:solidFill>
                <a:effectLst>
                  <a:outerShdw blurRad="38100" dist="38100" dir="2700000" algn="tl">
                    <a:srgbClr val="C0C0C0"/>
                  </a:outerShdw>
                </a:effectLst>
                <a:latin typeface="宋体" pitchFamily="2" charset="-122"/>
                <a:ea typeface="+mn-ea"/>
              </a:rPr>
              <a:t>结束后，尽快填报网上学位申请信息（</a:t>
            </a:r>
            <a:r>
              <a:rPr lang="zh-CN" altLang="en-US" sz="1600" b="1" kern="0" dirty="0">
                <a:solidFill>
                  <a:srgbClr val="FF0000"/>
                </a:solidFill>
                <a:effectLst>
                  <a:outerShdw blurRad="38100" dist="38100" dir="2700000" algn="tl">
                    <a:srgbClr val="C0C0C0"/>
                  </a:outerShdw>
                </a:effectLst>
                <a:latin typeface="宋体" pitchFamily="2" charset="-122"/>
                <a:ea typeface="+mn-ea"/>
              </a:rPr>
              <a:t>截至日期</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12</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月</a:t>
            </a:r>
            <a:r>
              <a:rPr lang="en-US" altLang="zh-CN" sz="1600" b="1" kern="0" dirty="0" smtClean="0">
                <a:solidFill>
                  <a:srgbClr val="FF0000"/>
                </a:solidFill>
                <a:effectLst>
                  <a:outerShdw blurRad="38100" dist="38100" dir="2700000" algn="tl">
                    <a:srgbClr val="C0C0C0"/>
                  </a:outerShdw>
                </a:effectLst>
                <a:latin typeface="宋体" pitchFamily="2" charset="-122"/>
                <a:ea typeface="+mn-ea"/>
              </a:rPr>
              <a:t>2</a:t>
            </a:r>
            <a:r>
              <a:rPr lang="zh-CN" altLang="en-US" sz="1600" b="1" kern="0" dirty="0" smtClean="0">
                <a:solidFill>
                  <a:srgbClr val="FF0000"/>
                </a:solidFill>
                <a:effectLst>
                  <a:outerShdw blurRad="38100" dist="38100" dir="2700000" algn="tl">
                    <a:srgbClr val="C0C0C0"/>
                  </a:outerShdw>
                </a:effectLst>
                <a:latin typeface="宋体" pitchFamily="2" charset="-122"/>
                <a:ea typeface="+mn-ea"/>
              </a:rPr>
              <a:t>日</a:t>
            </a:r>
            <a:r>
              <a:rPr lang="zh-CN" altLang="en-US" sz="1600" b="1" kern="0" dirty="0">
                <a:solidFill>
                  <a:srgbClr val="660066"/>
                </a:solidFill>
                <a:effectLst>
                  <a:outerShdw blurRad="38100" dist="38100" dir="2700000" algn="tl">
                    <a:srgbClr val="C0C0C0"/>
                  </a:outerShdw>
                </a:effectLst>
                <a:latin typeface="宋体" pitchFamily="2" charset="-122"/>
                <a:ea typeface="+mn-ea"/>
              </a:rPr>
              <a:t>）。</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完成网上学位信息系统录入后，务必逐项检查，确保数据完整、准确、不空项。检查无误后按信息确认键提交。</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为确保毕业证、学位证打印正确，请认真填写</a:t>
            </a:r>
            <a:r>
              <a:rPr lang="zh-CN" altLang="en-US" sz="1600" b="1" u="sng" kern="0" dirty="0">
                <a:solidFill>
                  <a:srgbClr val="FF0000"/>
                </a:solidFill>
                <a:effectLst>
                  <a:outerShdw blurRad="38100" dist="38100" dir="2700000" algn="tl">
                    <a:srgbClr val="C0C0C0"/>
                  </a:outerShdw>
                </a:effectLst>
                <a:latin typeface="黑体" pitchFamily="49" charset="-122"/>
                <a:ea typeface="黑体" pitchFamily="49" charset="-122"/>
              </a:rPr>
              <a:t>身份证号、出生日期、籍贯</a:t>
            </a:r>
            <a:r>
              <a:rPr lang="zh-CN" altLang="en-US" sz="1600" b="1" kern="0" dirty="0">
                <a:solidFill>
                  <a:srgbClr val="660066"/>
                </a:solidFill>
                <a:effectLst>
                  <a:outerShdw blurRad="38100" dist="38100" dir="2700000" algn="tl">
                    <a:srgbClr val="C0C0C0"/>
                  </a:outerShdw>
                </a:effectLst>
                <a:latin typeface="宋体" pitchFamily="2" charset="-122"/>
                <a:ea typeface="+mn-ea"/>
              </a:rPr>
              <a:t>（写至市、县级，如福建厦门）。这些内容必须与户籍卡的内容保持一致。</a:t>
            </a:r>
          </a:p>
        </p:txBody>
      </p:sp>
      <p:sp>
        <p:nvSpPr>
          <p:cNvPr id="12" name="Text Box 14"/>
          <p:cNvSpPr txBox="1">
            <a:spLocks noChangeArrowheads="1"/>
          </p:cNvSpPr>
          <p:nvPr/>
        </p:nvSpPr>
        <p:spPr bwMode="auto">
          <a:xfrm>
            <a:off x="250825" y="549275"/>
            <a:ext cx="8642350" cy="3477875"/>
          </a:xfrm>
          <a:prstGeom prst="rect">
            <a:avLst/>
          </a:prstGeom>
          <a:noFill/>
          <a:ln w="9525">
            <a:noFill/>
            <a:miter lim="800000"/>
            <a:headEnd/>
            <a:tailEnd/>
          </a:ln>
          <a:effectLst/>
        </p:spPr>
        <p:txBody>
          <a:bodyPr>
            <a:spAutoFit/>
          </a:bodyPr>
          <a:lstStyle/>
          <a:p>
            <a:pPr>
              <a:lnSpc>
                <a:spcPct val="125000"/>
              </a:lnSpc>
              <a:buClr>
                <a:schemeClr val="tx1"/>
              </a:buClr>
              <a:buFont typeface="Wingdings" pitchFamily="2" charset="2"/>
              <a:buChar char="Ø"/>
              <a:defRPr/>
            </a:pPr>
            <a:r>
              <a:rPr lang="zh-CN" altLang="en-US" sz="1600" b="1" dirty="0">
                <a:latin typeface="华文仿宋" pitchFamily="2" charset="-122"/>
                <a:ea typeface="华文仿宋" pitchFamily="2" charset="-122"/>
              </a:rPr>
              <a:t>学位管理系统中的各项数据均从学籍管理系统、培养管理系统、教务系统中同步导</a:t>
            </a:r>
            <a:r>
              <a:rPr lang="zh-CN" altLang="en-US" sz="1600" b="1" dirty="0" smtClean="0">
                <a:latin typeface="华文仿宋" pitchFamily="2" charset="-122"/>
                <a:ea typeface="华文仿宋" pitchFamily="2" charset="-122"/>
              </a:rPr>
              <a:t>入 </a:t>
            </a:r>
            <a:r>
              <a:rPr lang="zh-CN" altLang="en-US" sz="1600" b="1" dirty="0" smtClean="0">
                <a:latin typeface="宋体" pitchFamily="2" charset="-122"/>
              </a:rPr>
              <a:t>。</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对已接收的论文</a:t>
            </a:r>
            <a:r>
              <a:rPr lang="zh-CN" altLang="en-US" sz="1600" b="1" dirty="0" smtClean="0">
                <a:latin typeface="宋体" pitchFamily="2" charset="-122"/>
              </a:rPr>
              <a:t>需在培养指导中上</a:t>
            </a:r>
            <a:r>
              <a:rPr lang="zh-CN" altLang="en-US" sz="1600" b="1" dirty="0">
                <a:latin typeface="宋体" pitchFamily="2" charset="-122"/>
              </a:rPr>
              <a:t>传录用函原件，以</a:t>
            </a:r>
            <a:r>
              <a:rPr lang="en-US" altLang="zh-CN" sz="1600" b="1" dirty="0">
                <a:latin typeface="宋体" pitchFamily="2" charset="-122"/>
              </a:rPr>
              <a:t>jpg</a:t>
            </a:r>
            <a:r>
              <a:rPr lang="zh-CN" altLang="en-US" sz="1600" b="1" dirty="0">
                <a:latin typeface="宋体" pitchFamily="2" charset="-122"/>
              </a:rPr>
              <a:t>、</a:t>
            </a:r>
            <a:r>
              <a:rPr lang="en-US" altLang="zh-CN" sz="1600" b="1" dirty="0" err="1">
                <a:latin typeface="宋体" pitchFamily="2" charset="-122"/>
              </a:rPr>
              <a:t>pdf</a:t>
            </a:r>
            <a:r>
              <a:rPr lang="zh-CN" altLang="en-US" sz="1600" b="1" dirty="0">
                <a:latin typeface="宋体" pitchFamily="2" charset="-122"/>
              </a:rPr>
              <a:t>格式</a:t>
            </a:r>
            <a:r>
              <a:rPr lang="zh-CN" altLang="en-US" sz="1600" b="1" dirty="0" smtClean="0">
                <a:latin typeface="宋体" pitchFamily="2" charset="-122"/>
              </a:rPr>
              <a:t>提交。</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学位论文网上提交：提交论文的电子版全文，应与提交至教育处的纸制版、电子版论文完全一致</a:t>
            </a:r>
            <a:r>
              <a:rPr lang="zh-CN" altLang="en-US" sz="1600" b="1" dirty="0" smtClean="0">
                <a:latin typeface="宋体" pitchFamily="2" charset="-122"/>
              </a:rPr>
              <a:t>。</a:t>
            </a:r>
            <a:endParaRPr lang="zh-CN" altLang="en-US" sz="1600" b="1" dirty="0">
              <a:latin typeface="宋体" pitchFamily="2" charset="-122"/>
            </a:endParaRPr>
          </a:p>
          <a:p>
            <a:pPr marL="447675" indent="-447675">
              <a:lnSpc>
                <a:spcPct val="125000"/>
              </a:lnSpc>
              <a:defRPr/>
            </a:pPr>
            <a:r>
              <a:rPr lang="zh-CN" altLang="en-US" sz="1600" b="1" dirty="0">
                <a:solidFill>
                  <a:srgbClr val="000066"/>
                </a:solidFill>
                <a:latin typeface="+mj-ea"/>
                <a:ea typeface="+mj-ea"/>
              </a:rPr>
              <a:t>注</a:t>
            </a:r>
            <a:r>
              <a:rPr lang="zh-CN" altLang="en-US" sz="1600" b="1" dirty="0">
                <a:solidFill>
                  <a:srgbClr val="000066"/>
                </a:solidFill>
                <a:latin typeface="+mj-ea"/>
                <a:ea typeface="+mj-ea"/>
                <a:sym typeface="Wingdings" pitchFamily="2" charset="2"/>
              </a:rPr>
              <a:t>：（</a:t>
            </a:r>
            <a:r>
              <a:rPr lang="en-US" altLang="zh-CN" sz="1600" b="1" dirty="0">
                <a:solidFill>
                  <a:srgbClr val="000066"/>
                </a:solidFill>
                <a:latin typeface="+mj-ea"/>
                <a:ea typeface="+mj-ea"/>
                <a:sym typeface="Wingdings" pitchFamily="2" charset="2"/>
              </a:rPr>
              <a:t>1</a:t>
            </a:r>
            <a:r>
              <a:rPr lang="zh-CN" altLang="en-US" sz="1600" b="1" dirty="0">
                <a:solidFill>
                  <a:srgbClr val="000066"/>
                </a:solidFill>
                <a:latin typeface="+mj-ea"/>
                <a:ea typeface="+mj-ea"/>
                <a:sym typeface="Wingdings" pitchFamily="2" charset="2"/>
              </a:rPr>
              <a:t>）</a:t>
            </a:r>
            <a:r>
              <a:rPr lang="zh-CN" altLang="en-US" sz="1600" b="1" dirty="0">
                <a:solidFill>
                  <a:srgbClr val="FF0000"/>
                </a:solidFill>
                <a:latin typeface="+mj-ea"/>
                <a:ea typeface="+mj-ea"/>
              </a:rPr>
              <a:t>如申请论文涉密，</a:t>
            </a:r>
            <a:r>
              <a:rPr lang="zh-CN" altLang="en-US" sz="1600" b="1" dirty="0">
                <a:solidFill>
                  <a:srgbClr val="000066"/>
                </a:solidFill>
                <a:latin typeface="+mj-ea"/>
                <a:ea typeface="+mj-ea"/>
              </a:rPr>
              <a:t>不需进行网上论文提交</a:t>
            </a:r>
            <a:r>
              <a:rPr lang="zh-CN" altLang="zh-CN" sz="1600" b="1" dirty="0">
                <a:solidFill>
                  <a:srgbClr val="000066"/>
                </a:solidFill>
                <a:latin typeface="+mj-ea"/>
                <a:ea typeface="+mj-ea"/>
              </a:rPr>
              <a:t>。为保证研究生培养环节和学位审核工作的正常实施，原则上涉密学位论文的题目、关键词和摘要内容不得涉密。涉密论文学位电子信息需进行脱密填报。</a:t>
            </a: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2</a:t>
            </a:r>
            <a:r>
              <a:rPr lang="zh-CN" altLang="en-US" sz="1600" b="1" dirty="0">
                <a:solidFill>
                  <a:srgbClr val="000066"/>
                </a:solidFill>
                <a:latin typeface="+mj-ea"/>
                <a:ea typeface="+mj-ea"/>
              </a:rPr>
              <a:t>）</a:t>
            </a:r>
            <a:r>
              <a:rPr lang="zh-CN" altLang="zh-CN" sz="1600" b="1" dirty="0">
                <a:solidFill>
                  <a:srgbClr val="FF0000"/>
                </a:solidFill>
                <a:latin typeface="+mj-ea"/>
                <a:ea typeface="+mj-ea"/>
              </a:rPr>
              <a:t>对于“内部”学位论文</a:t>
            </a:r>
            <a:r>
              <a:rPr lang="zh-CN" altLang="zh-CN" sz="1600" b="1" dirty="0">
                <a:solidFill>
                  <a:srgbClr val="000066"/>
                </a:solidFill>
                <a:latin typeface="+mj-ea"/>
                <a:ea typeface="+mj-ea"/>
              </a:rPr>
              <a:t>，需提交学位论文印刷本进行审核；对于“秘密级”以上学位论文，需提交脱密版的学位论文印刷本进行审核，必要时可补充材料</a:t>
            </a:r>
            <a:r>
              <a:rPr lang="zh-CN" altLang="en-US" sz="1600" b="1" dirty="0">
                <a:solidFill>
                  <a:srgbClr val="000066"/>
                </a:solidFill>
                <a:latin typeface="+mj-ea"/>
                <a:ea typeface="+mj-ea"/>
              </a:rPr>
              <a:t>。</a:t>
            </a:r>
            <a:endParaRPr lang="en-US" altLang="zh-CN" sz="1600" b="1" dirty="0">
              <a:solidFill>
                <a:srgbClr val="000066"/>
              </a:solidFill>
              <a:latin typeface="+mj-ea"/>
              <a:ea typeface="+mj-ea"/>
            </a:endParaRP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3</a:t>
            </a:r>
            <a:r>
              <a:rPr lang="zh-CN" altLang="en-US" sz="1600" b="1" dirty="0">
                <a:solidFill>
                  <a:srgbClr val="000066"/>
                </a:solidFill>
                <a:latin typeface="+mj-ea"/>
                <a:ea typeface="+mj-ea"/>
              </a:rPr>
              <a:t>）关于学位论文涉密申请事宜，请参照</a:t>
            </a:r>
            <a:r>
              <a:rPr lang="en-US" altLang="zh-CN" sz="1600" b="1" dirty="0">
                <a:solidFill>
                  <a:srgbClr val="000066"/>
                </a:solidFill>
                <a:latin typeface="+mj-ea"/>
                <a:ea typeface="+mj-ea"/>
              </a:rPr>
              <a:t>《</a:t>
            </a:r>
            <a:r>
              <a:rPr lang="zh-CN" altLang="zh-CN" sz="1600" b="1" dirty="0">
                <a:solidFill>
                  <a:srgbClr val="000066"/>
                </a:solidFill>
                <a:latin typeface="+mj-ea"/>
                <a:ea typeface="+mj-ea"/>
              </a:rPr>
              <a:t>中国科学院</a:t>
            </a:r>
            <a:r>
              <a:rPr lang="zh-CN" altLang="en-US" sz="1600" b="1" dirty="0">
                <a:solidFill>
                  <a:srgbClr val="000066"/>
                </a:solidFill>
                <a:latin typeface="+mj-ea"/>
                <a:ea typeface="+mj-ea"/>
              </a:rPr>
              <a:t>大学</a:t>
            </a:r>
            <a:r>
              <a:rPr lang="zh-CN" altLang="zh-CN" sz="1600" b="1" dirty="0">
                <a:solidFill>
                  <a:srgbClr val="000066"/>
                </a:solidFill>
                <a:latin typeface="+mj-ea"/>
                <a:ea typeface="+mj-ea"/>
              </a:rPr>
              <a:t>研究生学位论文保密管理规定</a:t>
            </a:r>
            <a:r>
              <a:rPr lang="en-US" altLang="zh-CN" sz="1600" b="1" dirty="0">
                <a:solidFill>
                  <a:srgbClr val="000066"/>
                </a:solidFill>
                <a:latin typeface="+mj-ea"/>
                <a:ea typeface="+mj-ea"/>
              </a:rPr>
              <a:t>》</a:t>
            </a:r>
            <a:r>
              <a:rPr lang="zh-CN" altLang="en-US" sz="1600" b="1" dirty="0">
                <a:solidFill>
                  <a:srgbClr val="000066"/>
                </a:solidFill>
                <a:latin typeface="+mj-ea"/>
                <a:ea typeface="+mj-ea"/>
              </a:rPr>
              <a:t>进行申请。</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idx="4294967295"/>
          </p:nvPr>
        </p:nvSpPr>
        <p:spPr>
          <a:xfrm>
            <a:off x="179388" y="476250"/>
            <a:ext cx="4897437" cy="576263"/>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六、其他事宜</a:t>
            </a:r>
          </a:p>
        </p:txBody>
      </p:sp>
      <p:sp>
        <p:nvSpPr>
          <p:cNvPr id="21507" name="内容占位符 2"/>
          <p:cNvSpPr>
            <a:spLocks noGrp="1"/>
          </p:cNvSpPr>
          <p:nvPr>
            <p:ph idx="4294967295"/>
          </p:nvPr>
        </p:nvSpPr>
        <p:spPr>
          <a:xfrm>
            <a:off x="323850" y="1270000"/>
            <a:ext cx="8135938" cy="4751388"/>
          </a:xfrm>
        </p:spPr>
        <p:txBody>
          <a:bodyPr/>
          <a:lstStyle/>
          <a:p>
            <a:pPr marL="0" indent="0" eaLnBrk="1" hangingPunct="1">
              <a:lnSpc>
                <a:spcPct val="110000"/>
              </a:lnSpc>
              <a:spcAft>
                <a:spcPct val="20000"/>
              </a:spcAft>
              <a:buClr>
                <a:schemeClr val="tx2"/>
              </a:buClr>
              <a:buFont typeface="Wingdings" pitchFamily="2" charset="2"/>
              <a:buNone/>
            </a:pPr>
            <a:r>
              <a:rPr lang="en-US" altLang="zh-CN" sz="2800" b="1" dirty="0" smtClean="0">
                <a:solidFill>
                  <a:schemeClr val="tx2"/>
                </a:solidFill>
                <a:latin typeface="黑体" pitchFamily="49" charset="-122"/>
                <a:ea typeface="黑体" pitchFamily="49" charset="-122"/>
              </a:rPr>
              <a:t>1.</a:t>
            </a:r>
            <a:r>
              <a:rPr lang="zh-CN" altLang="en-US" sz="2800" b="1" dirty="0" smtClean="0">
                <a:solidFill>
                  <a:schemeClr val="tx2"/>
                </a:solidFill>
                <a:latin typeface="黑体" pitchFamily="49" charset="-122"/>
                <a:ea typeface="黑体" pitchFamily="49" charset="-122"/>
              </a:rPr>
              <a:t>资料下载</a:t>
            </a: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毕业研究生登记表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学位论文答辩申请书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答辩决议书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研究生涉密学位论文申请表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zh-CN" sz="2400" b="1" dirty="0" smtClean="0">
                <a:latin typeface="华文仿宋" pitchFamily="2" charset="-122"/>
                <a:ea typeface="华文仿宋" pitchFamily="2" charset="-122"/>
              </a:rPr>
              <a:t>中国科学院</a:t>
            </a:r>
            <a:r>
              <a:rPr lang="zh-CN" altLang="en-US" sz="2400" b="1" dirty="0" smtClean="0">
                <a:latin typeface="华文仿宋" pitchFamily="2" charset="-122"/>
                <a:ea typeface="华文仿宋" pitchFamily="2" charset="-122"/>
              </a:rPr>
              <a:t>大学</a:t>
            </a:r>
            <a:r>
              <a:rPr lang="zh-CN" altLang="zh-CN" sz="2400" b="1" dirty="0" smtClean="0">
                <a:latin typeface="华文仿宋" pitchFamily="2" charset="-122"/>
                <a:ea typeface="华文仿宋" pitchFamily="2" charset="-122"/>
              </a:rPr>
              <a:t>研究生学位论文保密管理规定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学位论文评阅书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中国科学院大学研究生学位论文撰写规定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、学位论文独创性声明和版权使用授权书、答辩程序、评委聘书、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学位论文答辩公告模板</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等均可在所网站研究生教育</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学位管理</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论文答辩栏下载。</a:t>
            </a:r>
            <a:endParaRPr lang="en-US" altLang="zh-CN" sz="2400" b="1" dirty="0" smtClean="0">
              <a:latin typeface="华文仿宋" pitchFamily="2" charset="-122"/>
              <a:ea typeface="华文仿宋" pitchFamily="2" charset="-122"/>
            </a:endParaRP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研究生学位论文评阅和答辩费用支出标准说明</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在</a:t>
            </a:r>
            <a:r>
              <a:rPr lang="zh-CN" altLang="en-US" sz="2400" b="1" u="sng" dirty="0" smtClean="0">
                <a:solidFill>
                  <a:srgbClr val="FF0000"/>
                </a:solidFill>
                <a:latin typeface="华文仿宋" pitchFamily="2" charset="-122"/>
                <a:ea typeface="华文仿宋" pitchFamily="2" charset="-122"/>
              </a:rPr>
              <a:t>所内网综合信息栏</a:t>
            </a:r>
            <a:r>
              <a:rPr lang="zh-CN" altLang="en-US" sz="2400" b="1" dirty="0" smtClean="0">
                <a:solidFill>
                  <a:srgbClr val="FF0000"/>
                </a:solidFill>
                <a:latin typeface="华文仿宋" pitchFamily="2" charset="-122"/>
                <a:ea typeface="华文仿宋" pitchFamily="2" charset="-122"/>
              </a:rPr>
              <a:t>下载。</a:t>
            </a:r>
          </a:p>
        </p:txBody>
      </p:sp>
      <p:grpSp>
        <p:nvGrpSpPr>
          <p:cNvPr id="21508" name="Group 6"/>
          <p:cNvGrpSpPr>
            <a:grpSpLocks/>
          </p:cNvGrpSpPr>
          <p:nvPr/>
        </p:nvGrpSpPr>
        <p:grpSpPr bwMode="auto">
          <a:xfrm>
            <a:off x="201613" y="0"/>
            <a:ext cx="8942387" cy="6864350"/>
            <a:chOff x="127" y="0"/>
            <a:chExt cx="5633" cy="4324"/>
          </a:xfrm>
        </p:grpSpPr>
        <p:grpSp>
          <p:nvGrpSpPr>
            <p:cNvPr id="21509" name="Group 7"/>
            <p:cNvGrpSpPr>
              <a:grpSpLocks/>
            </p:cNvGrpSpPr>
            <p:nvPr/>
          </p:nvGrpSpPr>
          <p:grpSpPr bwMode="auto">
            <a:xfrm>
              <a:off x="127" y="4065"/>
              <a:ext cx="5633" cy="259"/>
              <a:chOff x="127" y="4065"/>
              <a:chExt cx="5633" cy="259"/>
            </a:xfrm>
          </p:grpSpPr>
          <p:sp>
            <p:nvSpPr>
              <p:cNvPr id="2151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151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2151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468313" y="260350"/>
            <a:ext cx="8229600" cy="6381750"/>
          </a:xfrm>
          <a:prstGeom prst="rect">
            <a:avLst/>
          </a:prstGeom>
          <a:noFill/>
          <a:ln w="9525">
            <a:noFill/>
            <a:miter lim="800000"/>
            <a:headEnd/>
            <a:tailEnd/>
          </a:ln>
        </p:spPr>
        <p:txBody>
          <a:bodyPr/>
          <a:lstStyle/>
          <a:p>
            <a:pPr>
              <a:lnSpc>
                <a:spcPct val="110000"/>
              </a:lnSpc>
              <a:spcBef>
                <a:spcPct val="20000"/>
              </a:spcBef>
              <a:spcAft>
                <a:spcPct val="20000"/>
              </a:spcAft>
              <a:buClr>
                <a:schemeClr val="tx2"/>
              </a:buClr>
              <a:buSzPct val="95000"/>
              <a:buFont typeface="Wingdings" pitchFamily="2" charset="2"/>
              <a:buNone/>
              <a:defRPr/>
            </a:pPr>
            <a:r>
              <a:rPr lang="en-US" altLang="zh-CN" sz="2400" b="1" kern="0" dirty="0">
                <a:solidFill>
                  <a:schemeClr val="tx2"/>
                </a:solidFill>
                <a:latin typeface="黑体" pitchFamily="49" charset="-122"/>
                <a:ea typeface="黑体" pitchFamily="49" charset="-122"/>
              </a:rPr>
              <a:t>2.</a:t>
            </a:r>
            <a:r>
              <a:rPr lang="zh-CN" altLang="en-US" sz="2400" b="1" kern="0" dirty="0">
                <a:solidFill>
                  <a:schemeClr val="tx2"/>
                </a:solidFill>
                <a:latin typeface="黑体" pitchFamily="49" charset="-122"/>
                <a:ea typeface="黑体" pitchFamily="49" charset="-122"/>
              </a:rPr>
              <a:t>学位及学历数码照片</a:t>
            </a:r>
          </a:p>
          <a:p>
            <a:pPr indent="536575" eaLnBrk="0" hangingPunct="0">
              <a:lnSpc>
                <a:spcPct val="12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未参加采集学历数码照片的同学将不能进行毕业生电子注册，不能发放毕业证书和学位证书。请未参加集中采集数码照片的同学自行前往中国图片社拍照，要求如下：</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1</a:t>
            </a:r>
            <a:r>
              <a:rPr lang="zh-CN" altLang="en-US" sz="1700" b="1" kern="0" dirty="0">
                <a:latin typeface="宋体" pitchFamily="2" charset="-122"/>
                <a:ea typeface="+mn-ea"/>
              </a:rPr>
              <a:t>）照相时请出示身份证、学生证</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2</a:t>
            </a:r>
            <a:r>
              <a:rPr lang="zh-CN" altLang="en-US" sz="1700" b="1" kern="0" dirty="0">
                <a:latin typeface="宋体" pitchFamily="2" charset="-122"/>
                <a:ea typeface="+mn-ea"/>
              </a:rPr>
              <a:t>）图像采集卡填写内容：</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学校代码</a:t>
            </a:r>
            <a:r>
              <a:rPr lang="zh-CN" altLang="en-US" sz="1400" b="1" kern="0" dirty="0" smtClean="0">
                <a:solidFill>
                  <a:srgbClr val="000066"/>
                </a:solidFill>
                <a:latin typeface="宋体" pitchFamily="2" charset="-122"/>
                <a:ea typeface="+mn-ea"/>
              </a:rPr>
              <a:t>：</a:t>
            </a:r>
            <a:r>
              <a:rPr lang="en-US" altLang="zh-CN" sz="1400" b="1" kern="0" dirty="0">
                <a:solidFill>
                  <a:srgbClr val="000066"/>
                </a:solidFill>
                <a:latin typeface="宋体" pitchFamily="2" charset="-122"/>
              </a:rPr>
              <a:t>14430</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smtClean="0">
                <a:solidFill>
                  <a:srgbClr val="000066"/>
                </a:solidFill>
                <a:latin typeface="宋体" pitchFamily="2" charset="-122"/>
                <a:ea typeface="+mn-ea"/>
              </a:rPr>
              <a:t>学校</a:t>
            </a:r>
            <a:r>
              <a:rPr lang="zh-CN" altLang="en-US" sz="1400" b="1" kern="0" dirty="0">
                <a:solidFill>
                  <a:srgbClr val="000066"/>
                </a:solidFill>
                <a:latin typeface="宋体" pitchFamily="2" charset="-122"/>
                <a:ea typeface="+mn-ea"/>
              </a:rPr>
              <a:t>名称：中国科学院大学</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院系代码：</a:t>
            </a:r>
            <a:r>
              <a:rPr lang="en-US" altLang="zh-CN" sz="1400" b="1" kern="0" dirty="0">
                <a:solidFill>
                  <a:srgbClr val="000066"/>
                </a:solidFill>
                <a:latin typeface="宋体" pitchFamily="2" charset="-122"/>
                <a:ea typeface="+mn-ea"/>
              </a:rPr>
              <a:t>0075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院系名称：中国科学院地质与地球物理研究所</a:t>
            </a:r>
          </a:p>
          <a:p>
            <a:pPr eaLnBrk="0" hangingPunct="0">
              <a:lnSpc>
                <a:spcPct val="15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3</a:t>
            </a:r>
            <a:r>
              <a:rPr lang="zh-CN" altLang="en-US" sz="1700" b="1" kern="0" dirty="0">
                <a:latin typeface="宋体" pitchFamily="2" charset="-122"/>
                <a:ea typeface="+mn-ea"/>
              </a:rPr>
              <a:t>）个人数码照片电子版光盘及纸质版照片，需由学生本人自行领取，领取后交到所教育处</a:t>
            </a:r>
            <a:r>
              <a:rPr lang="en-US" altLang="zh-CN" sz="1700" b="1" kern="0" dirty="0">
                <a:latin typeface="宋体" pitchFamily="2" charset="-122"/>
                <a:ea typeface="+mn-ea"/>
              </a:rPr>
              <a:t>231</a:t>
            </a:r>
            <a:r>
              <a:rPr lang="zh-CN" altLang="en-US" sz="1700" b="1" kern="0" dirty="0">
                <a:latin typeface="宋体" pitchFamily="2" charset="-122"/>
                <a:ea typeface="+mn-ea"/>
              </a:rPr>
              <a:t>办公室。</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4</a:t>
            </a:r>
            <a:r>
              <a:rPr lang="zh-CN" altLang="en-US" sz="1700" b="1" kern="0" dirty="0">
                <a:latin typeface="宋体" pitchFamily="2" charset="-122"/>
                <a:ea typeface="+mn-ea"/>
              </a:rPr>
              <a:t>）拍摄单位：新华社中国图片社。</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地址：</a:t>
            </a:r>
            <a:r>
              <a:rPr lang="zh-CN" altLang="zh-CN" sz="1400" b="1" kern="0" dirty="0">
                <a:solidFill>
                  <a:srgbClr val="000066"/>
                </a:solidFill>
                <a:latin typeface="宋体" pitchFamily="2" charset="-122"/>
                <a:ea typeface="+mn-ea"/>
              </a:rPr>
              <a:t>宣武门外大街甲</a:t>
            </a:r>
            <a:r>
              <a:rPr lang="en-US" altLang="zh-CN" sz="1400" b="1" kern="0" dirty="0">
                <a:solidFill>
                  <a:srgbClr val="000066"/>
                </a:solidFill>
                <a:latin typeface="宋体" pitchFamily="2" charset="-122"/>
                <a:ea typeface="+mn-ea"/>
              </a:rPr>
              <a:t>1</a:t>
            </a:r>
            <a:r>
              <a:rPr lang="zh-CN" altLang="zh-CN" sz="1400" b="1" kern="0" dirty="0">
                <a:solidFill>
                  <a:srgbClr val="000066"/>
                </a:solidFill>
                <a:latin typeface="宋体" pitchFamily="2" charset="-122"/>
                <a:ea typeface="+mn-ea"/>
              </a:rPr>
              <a:t>号，宣武门路口西南角褐色大楼东南入口四层 </a:t>
            </a:r>
            <a:r>
              <a:rPr lang="en-US" altLang="zh-CN" sz="1400" b="1" kern="0" dirty="0">
                <a:solidFill>
                  <a:srgbClr val="000066"/>
                </a:solidFill>
                <a:latin typeface="宋体" pitchFamily="2" charset="-122"/>
                <a:ea typeface="+mn-ea"/>
              </a:rPr>
              <a:t>(</a:t>
            </a:r>
            <a:r>
              <a:rPr lang="zh-CN" altLang="zh-CN" sz="1400" b="1" kern="0" dirty="0">
                <a:solidFill>
                  <a:srgbClr val="000066"/>
                </a:solidFill>
                <a:latin typeface="宋体" pitchFamily="2" charset="-122"/>
                <a:ea typeface="+mn-ea"/>
              </a:rPr>
              <a:t>宣武门地铁站出西南口</a:t>
            </a:r>
            <a:r>
              <a:rPr lang="en-US" altLang="zh-CN" sz="1400" b="1" kern="0" dirty="0">
                <a:solidFill>
                  <a:srgbClr val="000066"/>
                </a:solidFill>
                <a:latin typeface="宋体" pitchFamily="2" charset="-122"/>
                <a:ea typeface="+mn-ea"/>
              </a:rPr>
              <a:t>)</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电话：</a:t>
            </a:r>
            <a:r>
              <a:rPr lang="en-US" altLang="zh-CN" sz="1400" b="1" kern="0" dirty="0">
                <a:solidFill>
                  <a:srgbClr val="000066"/>
                </a:solidFill>
                <a:latin typeface="宋体" pitchFamily="2" charset="-122"/>
                <a:ea typeface="+mn-ea"/>
              </a:rPr>
              <a:t>63076145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网址：</a:t>
            </a:r>
            <a:r>
              <a:rPr lang="en-US" altLang="zh-CN" sz="1400" b="1" kern="0" dirty="0">
                <a:solidFill>
                  <a:srgbClr val="000066"/>
                </a:solidFill>
                <a:latin typeface="宋体" pitchFamily="2" charset="-122"/>
                <a:ea typeface="+mn-ea"/>
              </a:rPr>
              <a:t>www.chsi.com.cn</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时间：</a:t>
            </a:r>
            <a:r>
              <a:rPr lang="en-US" altLang="zh-CN" sz="1400" b="1" kern="0" dirty="0" smtClean="0">
                <a:solidFill>
                  <a:srgbClr val="000066"/>
                </a:solidFill>
                <a:latin typeface="宋体" pitchFamily="2" charset="-122"/>
                <a:ea typeface="+mn-ea"/>
              </a:rPr>
              <a:t>2016</a:t>
            </a:r>
            <a:r>
              <a:rPr lang="zh-CN" altLang="en-US" sz="1400" b="1" kern="0" dirty="0" smtClean="0">
                <a:solidFill>
                  <a:srgbClr val="000066"/>
                </a:solidFill>
                <a:latin typeface="宋体" pitchFamily="2" charset="-122"/>
                <a:ea typeface="+mn-ea"/>
              </a:rPr>
              <a:t>年</a:t>
            </a:r>
            <a:r>
              <a:rPr lang="en-US" altLang="zh-CN" sz="1400" b="1" kern="0" dirty="0" smtClean="0">
                <a:solidFill>
                  <a:srgbClr val="000066"/>
                </a:solidFill>
                <a:latin typeface="宋体" pitchFamily="2" charset="-122"/>
                <a:ea typeface="+mn-ea"/>
              </a:rPr>
              <a:t>12</a:t>
            </a:r>
            <a:r>
              <a:rPr lang="zh-CN" altLang="en-US" sz="1400" b="1" kern="0" dirty="0" smtClean="0">
                <a:solidFill>
                  <a:srgbClr val="000066"/>
                </a:solidFill>
                <a:latin typeface="宋体" pitchFamily="2" charset="-122"/>
                <a:ea typeface="+mn-ea"/>
              </a:rPr>
              <a:t>月</a:t>
            </a:r>
            <a:r>
              <a:rPr lang="en-US" altLang="zh-CN" sz="1400" b="1" kern="0" dirty="0" smtClean="0">
                <a:solidFill>
                  <a:srgbClr val="000066"/>
                </a:solidFill>
                <a:latin typeface="宋体" pitchFamily="2" charset="-122"/>
                <a:ea typeface="+mn-ea"/>
              </a:rPr>
              <a:t>2</a:t>
            </a:r>
            <a:r>
              <a:rPr lang="zh-CN" altLang="en-US" sz="1400" b="1" kern="0" dirty="0" smtClean="0">
                <a:solidFill>
                  <a:srgbClr val="000066"/>
                </a:solidFill>
                <a:latin typeface="宋体" pitchFamily="2" charset="-122"/>
                <a:ea typeface="+mn-ea"/>
              </a:rPr>
              <a:t>日前</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每周一到周五</a:t>
            </a:r>
            <a:r>
              <a:rPr lang="en-US" altLang="zh-CN" sz="1400" b="1" kern="0" dirty="0">
                <a:solidFill>
                  <a:srgbClr val="000066"/>
                </a:solidFill>
                <a:latin typeface="宋体" pitchFamily="2" charset="-122"/>
                <a:ea typeface="+mn-ea"/>
              </a:rPr>
              <a:t>9</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00—16</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a:t>
            </a:r>
            <a:r>
              <a:rPr lang="zh-CN" altLang="en-US" sz="1400" b="1" kern="0" dirty="0">
                <a:solidFill>
                  <a:srgbClr val="000066"/>
                </a:solidFill>
                <a:latin typeface="宋体" pitchFamily="2" charset="-122"/>
                <a:ea typeface="+mn-ea"/>
              </a:rPr>
              <a:t>（节假日除外）。</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323850" y="476250"/>
            <a:ext cx="8424863" cy="5513817"/>
          </a:xfrm>
          <a:prstGeom prst="rect">
            <a:avLst/>
          </a:prstGeom>
          <a:noFill/>
          <a:ln w="9525">
            <a:noFill/>
            <a:miter lim="800000"/>
            <a:headEnd/>
            <a:tailEnd/>
          </a:ln>
          <a:effectLst/>
        </p:spPr>
        <p:txBody>
          <a:bodyPr>
            <a:spAutoFit/>
          </a:bodyPr>
          <a:lstStyle/>
          <a:p>
            <a:pPr>
              <a:lnSpc>
                <a:spcPct val="120000"/>
              </a:lnSpc>
              <a:spcBef>
                <a:spcPct val="25000"/>
              </a:spcBef>
              <a:spcAft>
                <a:spcPct val="25000"/>
              </a:spcAft>
              <a:buFont typeface="Wingdings" pitchFamily="2" charset="2"/>
              <a:buNone/>
              <a:defRPr/>
            </a:pPr>
            <a:r>
              <a:rPr lang="en-US" altLang="zh-CN" sz="2800" b="1" dirty="0">
                <a:solidFill>
                  <a:schemeClr val="tx2"/>
                </a:solidFill>
                <a:latin typeface="黑体" pitchFamily="49" charset="-122"/>
                <a:ea typeface="黑体" pitchFamily="49" charset="-122"/>
              </a:rPr>
              <a:t>3.</a:t>
            </a:r>
            <a:r>
              <a:rPr lang="zh-CN" altLang="en-US" sz="2800" b="1" dirty="0">
                <a:solidFill>
                  <a:schemeClr val="tx2"/>
                </a:solidFill>
                <a:latin typeface="黑体" pitchFamily="49" charset="-122"/>
                <a:ea typeface="黑体" pitchFamily="49" charset="-122"/>
              </a:rPr>
              <a:t>学位授予时间</a:t>
            </a:r>
            <a:r>
              <a:rPr lang="zh-CN" altLang="en-US" sz="2800" b="1" dirty="0" smtClean="0">
                <a:solidFill>
                  <a:schemeClr val="tx2"/>
                </a:solidFill>
                <a:latin typeface="黑体" pitchFamily="49" charset="-122"/>
                <a:ea typeface="黑体" pitchFamily="49" charset="-122"/>
              </a:rPr>
              <a:t>及毕业、学位</a:t>
            </a:r>
            <a:r>
              <a:rPr lang="zh-CN" altLang="en-US" sz="2800" b="1" dirty="0">
                <a:solidFill>
                  <a:schemeClr val="tx2"/>
                </a:solidFill>
                <a:latin typeface="黑体" pitchFamily="49" charset="-122"/>
                <a:ea typeface="黑体" pitchFamily="49" charset="-122"/>
              </a:rPr>
              <a:t>证书发放规定</a:t>
            </a: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1</a:t>
            </a:r>
            <a:r>
              <a:rPr lang="zh-CN" altLang="en-US" sz="2400" b="1" dirty="0">
                <a:solidFill>
                  <a:srgbClr val="000066"/>
                </a:solidFill>
                <a:effectLst>
                  <a:outerShdw blurRad="38100" dist="38100" dir="2700000" algn="tl">
                    <a:srgbClr val="C0C0C0"/>
                  </a:outerShdw>
                </a:effectLst>
              </a:rPr>
              <a:t>）学位授予时间</a:t>
            </a:r>
            <a:r>
              <a:rPr lang="zh-CN" altLang="en-US" sz="2400" b="1" dirty="0"/>
              <a:t>      </a:t>
            </a:r>
          </a:p>
          <a:p>
            <a:pPr marL="800100" lvl="1" indent="3175">
              <a:lnSpc>
                <a:spcPct val="120000"/>
              </a:lnSpc>
              <a:spcBef>
                <a:spcPct val="25000"/>
              </a:spcBef>
              <a:spcAft>
                <a:spcPct val="25000"/>
              </a:spcAft>
              <a:defRPr/>
            </a:pPr>
            <a:r>
              <a:rPr lang="en-US" altLang="zh-CN" sz="2200" b="1" dirty="0" smtClean="0">
                <a:latin typeface="华文楷体" pitchFamily="2" charset="-122"/>
                <a:ea typeface="华文楷体" pitchFamily="2" charset="-122"/>
              </a:rPr>
              <a:t>2017</a:t>
            </a:r>
            <a:r>
              <a:rPr lang="zh-CN" altLang="en-US" sz="2200" b="1" dirty="0" smtClean="0">
                <a:latin typeface="华文楷体" pitchFamily="2" charset="-122"/>
                <a:ea typeface="华文楷体" pitchFamily="2" charset="-122"/>
              </a:rPr>
              <a:t>年</a:t>
            </a:r>
            <a:r>
              <a:rPr lang="en-US" altLang="zh-CN" sz="2200" b="1" dirty="0" smtClean="0">
                <a:latin typeface="华文楷体" pitchFamily="2" charset="-122"/>
                <a:ea typeface="华文楷体" pitchFamily="2" charset="-122"/>
              </a:rPr>
              <a:t>1</a:t>
            </a:r>
            <a:r>
              <a:rPr lang="zh-CN" altLang="en-US" sz="2200" b="1" dirty="0" smtClean="0">
                <a:latin typeface="华文楷体" pitchFamily="2" charset="-122"/>
                <a:ea typeface="华文楷体" pitchFamily="2" charset="-122"/>
              </a:rPr>
              <a:t>月</a:t>
            </a:r>
            <a:r>
              <a:rPr lang="zh-CN" altLang="en-US" sz="2200" b="1" dirty="0" smtClean="0">
                <a:latin typeface="华文楷体" pitchFamily="2" charset="-122"/>
                <a:ea typeface="华文楷体" pitchFamily="2" charset="-122"/>
              </a:rPr>
              <a:t>：</a:t>
            </a:r>
            <a:r>
              <a:rPr lang="zh-CN" altLang="en-US" sz="2200" b="1" dirty="0">
                <a:latin typeface="华文楷体" pitchFamily="2" charset="-122"/>
                <a:ea typeface="华文楷体" pitchFamily="2" charset="-122"/>
              </a:rPr>
              <a:t>国科大公布学位授予公告，并开始办理博、</a:t>
            </a:r>
            <a:r>
              <a:rPr lang="zh-CN" altLang="en-US" sz="2200" b="1" dirty="0" smtClean="0">
                <a:latin typeface="华文楷体" pitchFamily="2" charset="-122"/>
                <a:ea typeface="华文楷体" pitchFamily="2" charset="-122"/>
              </a:rPr>
              <a:t>硕士毕业、学位</a:t>
            </a:r>
            <a:r>
              <a:rPr lang="zh-CN" altLang="en-US" sz="2200" b="1" dirty="0">
                <a:latin typeface="华文楷体" pitchFamily="2" charset="-122"/>
                <a:ea typeface="华文楷体" pitchFamily="2" charset="-122"/>
              </a:rPr>
              <a:t>证书及存档材料盖章事宜。所教育处</a:t>
            </a:r>
            <a:r>
              <a:rPr lang="zh-CN" altLang="en-US" sz="2200" b="1" dirty="0" smtClean="0">
                <a:latin typeface="华文楷体" pitchFamily="2" charset="-122"/>
                <a:ea typeface="华文楷体" pitchFamily="2" charset="-122"/>
              </a:rPr>
              <a:t>将通过邮件、短信等方式通知毕业生领取毕业证书和学位证书。</a:t>
            </a:r>
            <a:endParaRPr lang="zh-CN" altLang="en-US" sz="2200" b="1" dirty="0">
              <a:latin typeface="华文楷体" pitchFamily="2" charset="-122"/>
              <a:ea typeface="华文楷体" pitchFamily="2" charset="-122"/>
            </a:endParaRP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2</a:t>
            </a:r>
            <a:r>
              <a:rPr lang="zh-CN" altLang="en-US" sz="2400" b="1" dirty="0">
                <a:solidFill>
                  <a:srgbClr val="000066"/>
                </a:solidFill>
                <a:effectLst>
                  <a:outerShdw blurRad="38100" dist="38100" dir="2700000" algn="tl">
                    <a:srgbClr val="C0C0C0"/>
                  </a:outerShdw>
                </a:effectLst>
              </a:rPr>
              <a:t>）学位证书发放规定</a:t>
            </a:r>
          </a:p>
          <a:p>
            <a:pPr marL="800100" lvl="1" indent="3175">
              <a:lnSpc>
                <a:spcPct val="120000"/>
              </a:lnSpc>
              <a:spcBef>
                <a:spcPct val="25000"/>
              </a:spcBef>
              <a:spcAft>
                <a:spcPct val="25000"/>
              </a:spcAft>
              <a:defRPr/>
            </a:pPr>
            <a:r>
              <a:rPr lang="zh-CN" altLang="en-US" sz="2200" b="1" dirty="0" smtClean="0">
                <a:solidFill>
                  <a:srgbClr val="FF0000"/>
                </a:solidFill>
                <a:latin typeface="华文楷体" pitchFamily="2" charset="-122"/>
                <a:ea typeface="华文楷体" pitchFamily="2" charset="-122"/>
              </a:rPr>
              <a:t>以</a:t>
            </a:r>
            <a:r>
              <a:rPr lang="zh-CN" altLang="en-US" sz="2200" b="1" dirty="0">
                <a:solidFill>
                  <a:srgbClr val="FF0000"/>
                </a:solidFill>
                <a:latin typeface="华文楷体" pitchFamily="2" charset="-122"/>
                <a:ea typeface="华文楷体" pitchFamily="2" charset="-122"/>
              </a:rPr>
              <a:t>发表学术文章录用通知书作为科技成果产出的学位申请人</a:t>
            </a:r>
            <a:r>
              <a:rPr lang="zh-CN" altLang="en-US" sz="2200" b="1" dirty="0">
                <a:latin typeface="华文楷体" pitchFamily="2" charset="-122"/>
                <a:ea typeface="华文楷体" pitchFamily="2" charset="-122"/>
              </a:rPr>
              <a:t>，其学位证书暂由研究所保管，待该论文正式发表后再发至本人；以录用通知书日期算起，如二年后该文章仍未发表，将提交所学位委员会讨论其学位资格，并决定是否提请国科大学位委员会撤销其相关学位。</a:t>
            </a:r>
            <a:r>
              <a:rPr lang="en-US" altLang="zh-CN" sz="2400" b="1" dirty="0">
                <a:latin typeface="华文楷体" pitchFamily="2" charset="-122"/>
                <a:ea typeface="华文楷体" pitchFamily="2" charset="-122"/>
              </a:rPr>
              <a:t>      </a:t>
            </a:r>
            <a:endParaRPr lang="zh-CN" altLang="en-US" sz="2400"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1"/>
          </p:nvPr>
        </p:nvSpPr>
        <p:spPr>
          <a:xfrm>
            <a:off x="179512" y="549275"/>
            <a:ext cx="8507288" cy="5976069"/>
          </a:xfrm>
        </p:spPr>
        <p:txBody>
          <a:bodyPr/>
          <a:lstStyle/>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4. </a:t>
            </a:r>
            <a:r>
              <a:rPr lang="zh-CN" altLang="en-US" b="1" dirty="0" smtClean="0">
                <a:solidFill>
                  <a:schemeClr val="tx2"/>
                </a:solidFill>
              </a:rPr>
              <a:t>毕业典礼、学位授予仪式</a:t>
            </a:r>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1</a:t>
            </a:r>
            <a:r>
              <a:rPr lang="zh-CN" altLang="en-US" b="1" dirty="0" smtClean="0"/>
              <a:t>）研究所毕业典礼：由教育处统一组织，预计时间在</a:t>
            </a:r>
            <a:r>
              <a:rPr lang="en-US" altLang="zh-CN" b="1" dirty="0" smtClean="0"/>
              <a:t>2017</a:t>
            </a:r>
            <a:r>
              <a:rPr lang="zh-CN" altLang="en-US" b="1" dirty="0" smtClean="0"/>
              <a:t>年</a:t>
            </a:r>
            <a:r>
              <a:rPr lang="en-US" altLang="zh-CN" b="1" dirty="0" smtClean="0"/>
              <a:t>6</a:t>
            </a:r>
            <a:r>
              <a:rPr lang="zh-CN" altLang="en-US" b="1" dirty="0" smtClean="0"/>
              <a:t>月初；</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2</a:t>
            </a:r>
            <a:r>
              <a:rPr lang="zh-CN" altLang="en-US" b="1" dirty="0" smtClean="0"/>
              <a:t>）国科大学位授予仪式：由国科大统一组织，预计时间在</a:t>
            </a:r>
            <a:r>
              <a:rPr lang="en-US" altLang="zh-CN" b="1" dirty="0" smtClean="0"/>
              <a:t>2017</a:t>
            </a:r>
            <a:r>
              <a:rPr lang="zh-CN" altLang="en-US" b="1" dirty="0" smtClean="0"/>
              <a:t>年</a:t>
            </a:r>
            <a:r>
              <a:rPr lang="en-US" altLang="zh-CN" b="1" dirty="0" smtClean="0"/>
              <a:t>7</a:t>
            </a:r>
            <a:r>
              <a:rPr lang="zh-CN" altLang="en-US" b="1" dirty="0" smtClean="0"/>
              <a:t>月中旬；</a:t>
            </a:r>
            <a:endParaRPr lang="en-US" altLang="zh-CN" b="1" dirty="0" smtClean="0"/>
          </a:p>
          <a:p>
            <a:pPr marL="457200" lvl="1" indent="0">
              <a:lnSpc>
                <a:spcPct val="120000"/>
              </a:lnSpc>
              <a:spcBef>
                <a:spcPts val="600"/>
              </a:spcBef>
              <a:spcAft>
                <a:spcPts val="600"/>
              </a:spcAft>
              <a:buFont typeface="Wingdings 2" pitchFamily="18" charset="2"/>
              <a:buNone/>
            </a:pPr>
            <a:r>
              <a:rPr lang="zh-CN" altLang="en-US" b="1" dirty="0" smtClean="0"/>
              <a:t>（</a:t>
            </a:r>
            <a:r>
              <a:rPr lang="en-US" altLang="zh-CN" b="1" dirty="0" smtClean="0"/>
              <a:t>3</a:t>
            </a:r>
            <a:r>
              <a:rPr lang="zh-CN" altLang="en-US" b="1" dirty="0" smtClean="0"/>
              <a:t>）具体时间请关注所网站和所内公告栏的通知。</a:t>
            </a:r>
          </a:p>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5. </a:t>
            </a:r>
            <a:r>
              <a:rPr lang="zh-CN" altLang="en-US" b="1" dirty="0" smtClean="0">
                <a:solidFill>
                  <a:schemeClr val="tx2"/>
                </a:solidFill>
              </a:rPr>
              <a:t>所教育处联系方式</a:t>
            </a:r>
            <a:endParaRPr lang="en-US" altLang="zh-CN" b="1" dirty="0" smtClean="0">
              <a:solidFill>
                <a:schemeClr val="tx2"/>
              </a:solidFill>
            </a:endParaRPr>
          </a:p>
          <a:p>
            <a:pPr marL="450850" indent="0">
              <a:lnSpc>
                <a:spcPct val="120000"/>
              </a:lnSpc>
              <a:spcBef>
                <a:spcPts val="600"/>
              </a:spcBef>
              <a:spcAft>
                <a:spcPts val="600"/>
              </a:spcAft>
              <a:buFont typeface="Wingdings 2" pitchFamily="18" charset="2"/>
              <a:buNone/>
            </a:pPr>
            <a:r>
              <a:rPr lang="zh-CN" altLang="en-US" sz="2400" b="1" dirty="0" smtClean="0"/>
              <a:t>电话</a:t>
            </a:r>
            <a:r>
              <a:rPr lang="zh-CN" altLang="en-US" sz="2400" b="1" dirty="0" smtClean="0"/>
              <a:t>：</a:t>
            </a:r>
            <a:r>
              <a:rPr lang="en-US" altLang="zh-CN" sz="2400" b="1" dirty="0" smtClean="0"/>
              <a:t>010-82998058</a:t>
            </a:r>
            <a:endParaRPr lang="en-US" altLang="zh-CN" sz="2400" b="1" dirty="0" smtClean="0"/>
          </a:p>
          <a:p>
            <a:pPr marL="450850" indent="0">
              <a:lnSpc>
                <a:spcPct val="120000"/>
              </a:lnSpc>
              <a:spcBef>
                <a:spcPts val="600"/>
              </a:spcBef>
              <a:spcAft>
                <a:spcPts val="600"/>
              </a:spcAft>
              <a:buFont typeface="Wingdings 2" pitchFamily="18" charset="2"/>
              <a:buNone/>
            </a:pPr>
            <a:r>
              <a:rPr lang="en-US" altLang="zh-CN" sz="2400" b="1" dirty="0" smtClean="0"/>
              <a:t>Email</a:t>
            </a:r>
            <a:r>
              <a:rPr lang="zh-CN" altLang="en-US" sz="2400" b="1" dirty="0" smtClean="0"/>
              <a:t>：</a:t>
            </a:r>
            <a:r>
              <a:rPr lang="en-US" altLang="zh-CN" sz="2400" b="1" dirty="0" smtClean="0"/>
              <a:t>tsli@mail.igcas.ac.cn</a:t>
            </a:r>
          </a:p>
          <a:p>
            <a:pPr marL="457200" lvl="1" indent="0">
              <a:lnSpc>
                <a:spcPct val="120000"/>
              </a:lnSpc>
              <a:spcBef>
                <a:spcPct val="40000"/>
              </a:spcBef>
              <a:spcAft>
                <a:spcPct val="40000"/>
              </a:spcAft>
              <a:buFont typeface="Wingdings 2" pitchFamily="18" charset="2"/>
              <a:buNone/>
            </a:pPr>
            <a:endParaRPr lang="zh-CN" alt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579438" y="2327275"/>
            <a:ext cx="8096250" cy="1830388"/>
          </a:xfrm>
          <a:prstGeom prst="rect">
            <a:avLst/>
          </a:prstGeom>
          <a:noFill/>
          <a:ln w="9525">
            <a:noFill/>
            <a:miter lim="800000"/>
            <a:headEnd/>
            <a:tailEnd/>
          </a:ln>
          <a:effectLst/>
        </p:spPr>
        <p:txBody>
          <a:bodyPr>
            <a:spAutoFit/>
          </a:bodyPr>
          <a:lstStyle/>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七、可申请毕业及学位论文答辩</a:t>
            </a:r>
            <a:endParaRPr lang="en-US" altLang="zh-CN" sz="4000" b="1" dirty="0">
              <a:solidFill>
                <a:srgbClr val="0000FF"/>
              </a:solidFill>
              <a:effectLst>
                <a:outerShdw blurRad="38100" dist="38100" dir="2700000" algn="tl">
                  <a:srgbClr val="C0C0C0"/>
                </a:outerShdw>
              </a:effectLst>
              <a:latin typeface="微软雅黑" pitchFamily="34" charset="-122"/>
              <a:ea typeface="微软雅黑" pitchFamily="34" charset="-122"/>
            </a:endParaRPr>
          </a:p>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研究生名单</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938"/>
          <p:cNvSpPr txBox="1">
            <a:spLocks noChangeArrowheads="1"/>
          </p:cNvSpPr>
          <p:nvPr/>
        </p:nvSpPr>
        <p:spPr bwMode="auto">
          <a:xfrm>
            <a:off x="319802" y="663079"/>
            <a:ext cx="3748142"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2011</a:t>
            </a:r>
            <a:r>
              <a:rPr lang="zh-CN" altLang="en-US" sz="2400" b="1" dirty="0" smtClean="0">
                <a:latin typeface="黑体" pitchFamily="49" charset="-122"/>
                <a:ea typeface="黑体" pitchFamily="49" charset="-122"/>
              </a:rPr>
              <a:t>级博士</a:t>
            </a:r>
            <a:r>
              <a:rPr lang="zh-CN" altLang="en-US" sz="2400" b="1" dirty="0" smtClean="0">
                <a:latin typeface="黑体" pitchFamily="49" charset="-122"/>
                <a:ea typeface="黑体" pitchFamily="49" charset="-122"/>
              </a:rPr>
              <a:t>研究生： </a:t>
            </a:r>
            <a:r>
              <a:rPr lang="en-US" altLang="zh-CN" sz="2400" b="1" dirty="0" smtClean="0">
                <a:latin typeface="黑体" pitchFamily="49" charset="-122"/>
                <a:ea typeface="黑体" pitchFamily="49" charset="-122"/>
              </a:rPr>
              <a:t>7</a:t>
            </a:r>
            <a:r>
              <a:rPr lang="zh-CN" altLang="en-US" sz="2400" b="1" dirty="0" smtClean="0">
                <a:latin typeface="黑体" pitchFamily="49" charset="-122"/>
                <a:ea typeface="黑体" pitchFamily="49" charset="-122"/>
              </a:rPr>
              <a:t> </a:t>
            </a:r>
            <a:r>
              <a:rPr lang="zh-CN" altLang="en-US" sz="2400" b="1" dirty="0">
                <a:latin typeface="黑体" pitchFamily="49" charset="-122"/>
                <a:ea typeface="黑体" pitchFamily="49" charset="-122"/>
              </a:rPr>
              <a:t>人</a:t>
            </a:r>
          </a:p>
        </p:txBody>
      </p:sp>
      <p:graphicFrame>
        <p:nvGraphicFramePr>
          <p:cNvPr id="3" name="Group 939"/>
          <p:cNvGraphicFramePr>
            <a:graphicFrameLocks noGrp="1"/>
          </p:cNvGraphicFramePr>
          <p:nvPr>
            <p:ph/>
            <p:extLst>
              <p:ext uri="{D42A27DB-BD31-4B8C-83A1-F6EECF244321}">
                <p14:modId xmlns:p14="http://schemas.microsoft.com/office/powerpoint/2010/main" val="3925935062"/>
              </p:ext>
            </p:extLst>
          </p:nvPr>
        </p:nvGraphicFramePr>
        <p:xfrm>
          <a:off x="796428" y="1412776"/>
          <a:ext cx="7736013" cy="3738128"/>
        </p:xfrm>
        <a:graphic>
          <a:graphicData uri="http://schemas.openxmlformats.org/drawingml/2006/table">
            <a:tbl>
              <a:tblPr/>
              <a:tblGrid>
                <a:gridCol w="1195432"/>
                <a:gridCol w="707932"/>
                <a:gridCol w="1728192"/>
                <a:gridCol w="1656184"/>
                <a:gridCol w="2448273"/>
              </a:tblGrid>
              <a:tr h="669804">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博士</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smtClean="0">
                          <a:effectLst/>
                          <a:latin typeface="宋体" panose="02010600030101010101" pitchFamily="2" charset="-122"/>
                          <a:ea typeface="宋体" panose="02010600030101010101" pitchFamily="2" charset="-122"/>
                        </a:rPr>
                        <a:t>201118007514074</a:t>
                      </a:r>
                      <a:endParaRPr lang="en-US" altLang="zh-CN"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冯慧乐</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地球化学</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博士</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201118007514061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魏文文</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effectLst/>
                          <a:latin typeface="宋体" panose="02010600030101010101" pitchFamily="2" charset="-122"/>
                          <a:ea typeface="宋体" panose="02010600030101010101" pitchFamily="2" charset="-122"/>
                        </a:rPr>
                        <a:t>博士</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smtClean="0">
                          <a:effectLst/>
                          <a:latin typeface="宋体" panose="02010600030101010101" pitchFamily="2" charset="-122"/>
                          <a:ea typeface="宋体" panose="02010600030101010101" pitchFamily="2" charset="-122"/>
                        </a:rPr>
                        <a:t>2011A8007507048</a:t>
                      </a:r>
                      <a:endParaRPr lang="en-US" altLang="zh-CN"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err="1" smtClean="0">
                          <a:effectLst/>
                          <a:latin typeface="宋体" panose="02010600030101010101" pitchFamily="2" charset="-122"/>
                          <a:ea typeface="宋体" panose="02010600030101010101" pitchFamily="2" charset="-122"/>
                        </a:rPr>
                        <a:t>Rumana</a:t>
                      </a:r>
                      <a:r>
                        <a:rPr lang="en-US" altLang="zh-CN" sz="1600" b="0" i="0" u="none" strike="noStrike" baseline="0" dirty="0" smtClean="0">
                          <a:effectLst/>
                          <a:latin typeface="宋体" panose="02010600030101010101" pitchFamily="2" charset="-122"/>
                          <a:ea typeface="宋体" panose="02010600030101010101" pitchFamily="2" charset="-122"/>
                        </a:rPr>
                        <a:t> </a:t>
                      </a:r>
                      <a:r>
                        <a:rPr lang="en-US" altLang="zh-CN" sz="1600" b="0" i="0" u="none" strike="noStrike" baseline="0" dirty="0" err="1" smtClean="0">
                          <a:effectLst/>
                          <a:latin typeface="宋体" panose="02010600030101010101" pitchFamily="2" charset="-122"/>
                          <a:ea typeface="宋体" panose="02010600030101010101" pitchFamily="2" charset="-122"/>
                        </a:rPr>
                        <a:t>Yeasmin</a:t>
                      </a:r>
                      <a:endParaRPr lang="zh-CN" altLang="en-US" sz="1600" b="0" i="0" u="none" strike="noStrike" dirty="0">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panose="02010600030101010101" pitchFamily="2" charset="-122"/>
                          <a:ea typeface="宋体" panose="02010600030101010101" pitchFamily="2" charset="-122"/>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solidFill>
                            <a:schemeClr val="tx1"/>
                          </a:solidFill>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201118007513038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闫永刚</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地球动力学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a:solidFill>
                            <a:schemeClr val="tx1"/>
                          </a:solidFill>
                          <a:effectLst/>
                          <a:latin typeface="宋体" panose="02010600030101010101" pitchFamily="2" charset="-122"/>
                          <a:ea typeface="宋体" panose="02010600030101010101" pitchFamily="2" charset="-122"/>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201118007513010</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李晗</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smtClean="0">
                          <a:solidFill>
                            <a:schemeClr val="tx1"/>
                          </a:solidFill>
                          <a:effectLst/>
                          <a:latin typeface="宋体" panose="02010600030101010101" pitchFamily="2" charset="-122"/>
                          <a:ea typeface="宋体" panose="02010600030101010101" pitchFamily="2" charset="-122"/>
                        </a:rPr>
                        <a:t>2011</a:t>
                      </a:r>
                      <a:endParaRPr lang="en-US" altLang="zh-CN"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a:solidFill>
                            <a:schemeClr val="tx1"/>
                          </a:solidFill>
                          <a:effectLst/>
                          <a:latin typeface="宋体" panose="02010600030101010101" pitchFamily="2" charset="-122"/>
                          <a:ea typeface="宋体" panose="02010600030101010101" pitchFamily="2" charset="-122"/>
                          <a:cs typeface="+mn-cs"/>
                        </a:rPr>
                        <a:t>201118007513028</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张耀阳</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38332">
                <a:tc>
                  <a:txBody>
                    <a:bodyPr/>
                    <a:lstStyle/>
                    <a:p>
                      <a:pPr algn="ctr" fontAlgn="b"/>
                      <a:r>
                        <a:rPr lang="en-US" altLang="zh-CN" sz="1600" b="0" i="0" u="none" strike="noStrike" dirty="0" smtClean="0">
                          <a:solidFill>
                            <a:schemeClr val="tx1"/>
                          </a:solidFill>
                          <a:effectLst/>
                          <a:latin typeface="宋体" panose="02010600030101010101" pitchFamily="2" charset="-122"/>
                          <a:ea typeface="宋体" panose="02010600030101010101" pitchFamily="2" charset="-122"/>
                        </a:rPr>
                        <a:t>2011</a:t>
                      </a:r>
                      <a:endParaRPr lang="en-US" altLang="zh-CN"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smtClean="0">
                          <a:solidFill>
                            <a:schemeClr val="tx1"/>
                          </a:solidFill>
                          <a:effectLst/>
                          <a:latin typeface="宋体" panose="02010600030101010101" pitchFamily="2" charset="-122"/>
                          <a:ea typeface="宋体" panose="02010600030101010101" pitchFamily="2" charset="-122"/>
                        </a:rPr>
                        <a:t>博士</a:t>
                      </a:r>
                      <a:endParaRPr lang="zh-CN" altLang="en-US" sz="1600" b="0" i="0" u="none" strike="noStrike" dirty="0">
                        <a:solidFill>
                          <a:schemeClr val="tx1"/>
                        </a:solidFill>
                        <a:effectLst/>
                        <a:latin typeface="宋体" panose="02010600030101010101" pitchFamily="2" charset="-122"/>
                        <a:ea typeface="宋体" panose="02010600030101010101" pitchFamily="2" charset="-122"/>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en-US" altLang="zh-CN" sz="1600" b="0" i="0" u="none" strike="noStrike" kern="1200" dirty="0">
                          <a:solidFill>
                            <a:schemeClr val="tx1"/>
                          </a:solidFill>
                          <a:effectLst/>
                          <a:latin typeface="宋体" panose="02010600030101010101" pitchFamily="2" charset="-122"/>
                          <a:ea typeface="宋体" panose="02010600030101010101" pitchFamily="2" charset="-122"/>
                          <a:cs typeface="+mn-cs"/>
                        </a:rPr>
                        <a:t>201118007514067</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张畅</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b" latinLnBrk="0" hangingPunct="1"/>
                      <a:r>
                        <a:rPr lang="zh-CN" altLang="en-US" sz="1600" b="0" i="0" u="none" strike="noStrike" kern="1200" dirty="0">
                          <a:solidFill>
                            <a:schemeClr val="tx1"/>
                          </a:solidFill>
                          <a:effectLst/>
                          <a:latin typeface="宋体" panose="02010600030101010101" pitchFamily="2" charset="-122"/>
                          <a:ea typeface="宋体" panose="02010600030101010101" pitchFamily="2" charset="-122"/>
                          <a:cs typeface="+mn-cs"/>
                        </a:rPr>
                        <a:t>矿物学、岩石学、矿床学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38"/>
          <p:cNvSpPr txBox="1">
            <a:spLocks noChangeArrowheads="1"/>
          </p:cNvSpPr>
          <p:nvPr/>
        </p:nvSpPr>
        <p:spPr bwMode="auto">
          <a:xfrm>
            <a:off x="323528" y="116632"/>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2012</a:t>
            </a:r>
            <a:r>
              <a:rPr lang="zh-CN" altLang="en-US" sz="2400" b="1" dirty="0" smtClean="0">
                <a:latin typeface="黑体" pitchFamily="49" charset="-122"/>
                <a:ea typeface="黑体" pitchFamily="49" charset="-122"/>
              </a:rPr>
              <a:t>级博士生：</a:t>
            </a:r>
            <a:r>
              <a:rPr lang="en-US" altLang="zh-CN" sz="2400" b="1" dirty="0" smtClean="0">
                <a:latin typeface="黑体" pitchFamily="49" charset="-122"/>
                <a:ea typeface="黑体" pitchFamily="49" charset="-122"/>
              </a:rPr>
              <a:t>19</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extLst>
              <p:ext uri="{D42A27DB-BD31-4B8C-83A1-F6EECF244321}">
                <p14:modId xmlns:p14="http://schemas.microsoft.com/office/powerpoint/2010/main" val="732628937"/>
              </p:ext>
            </p:extLst>
          </p:nvPr>
        </p:nvGraphicFramePr>
        <p:xfrm>
          <a:off x="683568" y="620689"/>
          <a:ext cx="7664002" cy="6120671"/>
        </p:xfrm>
        <a:graphic>
          <a:graphicData uri="http://schemas.openxmlformats.org/drawingml/2006/table">
            <a:tbl>
              <a:tblPr/>
              <a:tblGrid>
                <a:gridCol w="1039267"/>
                <a:gridCol w="1080120"/>
                <a:gridCol w="1927238"/>
                <a:gridCol w="1195605"/>
                <a:gridCol w="2421772"/>
              </a:tblGrid>
              <a:tr h="343645">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dirty="0">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201218007513013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李正伟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201218007513035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李明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dirty="0">
                          <a:effectLst/>
                          <a:latin typeface="宋体"/>
                        </a:rPr>
                        <a:t>201218007513036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佘承莉</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201218007513037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朱瑾</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201218007513038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孔艳芬</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201218007513039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吴百灵</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201218007513041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丛宁</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201218007514061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向忠金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201218007514062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项媛馨</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201218007514064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杨赛红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201218007514076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葛勇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古生物学与地层学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201218007514080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张浩然</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201218007514082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成智慧</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201218007514083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范佳伟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201218007514085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李照阳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201218007534093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李克蓬</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201218007534097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冉涛</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201218007534102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张搏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4054">
                <a:tc>
                  <a:txBody>
                    <a:bodyPr/>
                    <a:lstStyle/>
                    <a:p>
                      <a:pPr algn="ctr" fontAlgn="b"/>
                      <a:r>
                        <a:rPr lang="en-US" altLang="zh-CN" sz="1600" b="0" i="0" u="none" strike="noStrike" dirty="0">
                          <a:effectLst/>
                          <a:latin typeface="宋体"/>
                        </a:rPr>
                        <a:t>2012</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宋体"/>
                        </a:rPr>
                        <a:t>201218007534103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宋体"/>
                        </a:rPr>
                        <a:t>赵安平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宋体"/>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38"/>
          <p:cNvSpPr txBox="1">
            <a:spLocks noChangeArrowheads="1"/>
          </p:cNvSpPr>
          <p:nvPr/>
        </p:nvSpPr>
        <p:spPr bwMode="auto">
          <a:xfrm>
            <a:off x="323528" y="116632"/>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2013</a:t>
            </a:r>
            <a:r>
              <a:rPr lang="zh-CN" altLang="en-US" sz="2400" b="1" dirty="0" smtClean="0">
                <a:latin typeface="黑体" pitchFamily="49" charset="-122"/>
                <a:ea typeface="黑体" pitchFamily="49" charset="-122"/>
              </a:rPr>
              <a:t>级研究生</a:t>
            </a:r>
            <a:r>
              <a:rPr lang="zh-CN" altLang="en-US" sz="2400" b="1" dirty="0" smtClean="0">
                <a:latin typeface="黑体" pitchFamily="49" charset="-122"/>
                <a:ea typeface="黑体" pitchFamily="49" charset="-122"/>
              </a:rPr>
              <a:t>：</a:t>
            </a:r>
            <a:r>
              <a:rPr lang="en-US" altLang="zh-CN" sz="2400" b="1" dirty="0" smtClean="0">
                <a:latin typeface="黑体" pitchFamily="49" charset="-122"/>
                <a:ea typeface="黑体" pitchFamily="49" charset="-122"/>
              </a:rPr>
              <a:t>59</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4" name="Group 939"/>
          <p:cNvGraphicFramePr>
            <a:graphicFrameLocks noGrp="1"/>
          </p:cNvGraphicFramePr>
          <p:nvPr>
            <p:ph/>
            <p:extLst>
              <p:ext uri="{D42A27DB-BD31-4B8C-83A1-F6EECF244321}">
                <p14:modId xmlns:p14="http://schemas.microsoft.com/office/powerpoint/2010/main" val="910393482"/>
              </p:ext>
            </p:extLst>
          </p:nvPr>
        </p:nvGraphicFramePr>
        <p:xfrm>
          <a:off x="683568" y="620688"/>
          <a:ext cx="7664002" cy="6120686"/>
        </p:xfrm>
        <a:graphic>
          <a:graphicData uri="http://schemas.openxmlformats.org/drawingml/2006/table">
            <a:tbl>
              <a:tblPr/>
              <a:tblGrid>
                <a:gridCol w="1039267"/>
                <a:gridCol w="1080120"/>
                <a:gridCol w="1927238"/>
                <a:gridCol w="1195605"/>
                <a:gridCol w="2421772"/>
              </a:tblGrid>
              <a:tr h="346406">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dirty="0">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豆辉</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樊树芳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201318007513007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何良</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201318007513008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胡立天</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201318007513009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姜迪迪</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李鑫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凌媛</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吕超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马学英</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王新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201318007513019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王亚璐</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201318007513021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吴珊珊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201318007513022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武澄泷</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201318007513024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薛帅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201318007513027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张欢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赵攀</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真齐辉</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陈婷</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郭志芳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88714">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姜金哲</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73688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extLst>
              <p:ext uri="{D42A27DB-BD31-4B8C-83A1-F6EECF244321}">
                <p14:modId xmlns:p14="http://schemas.microsoft.com/office/powerpoint/2010/main" val="1075720688"/>
              </p:ext>
            </p:extLst>
          </p:nvPr>
        </p:nvGraphicFramePr>
        <p:xfrm>
          <a:off x="683568" y="332656"/>
          <a:ext cx="7664002" cy="6264900"/>
        </p:xfrm>
        <a:graphic>
          <a:graphicData uri="http://schemas.openxmlformats.org/drawingml/2006/table">
            <a:tbl>
              <a:tblPr/>
              <a:tblGrid>
                <a:gridCol w="1039267"/>
                <a:gridCol w="1080120"/>
                <a:gridCol w="1927238"/>
                <a:gridCol w="1195605"/>
                <a:gridCol w="2421772"/>
              </a:tblGrid>
              <a:tr h="335085">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dirty="0">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蒯家伟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蓝加平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201318007513039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吴奇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201318007513040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张莹</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201318007513041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李晓杰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201318007513042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杨建锋</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201318007513043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董旸</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201318007513044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郝佳龙</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201318007514045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陈竟志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201318007514046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丁一</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201318007514049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郭云鹏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201318007514052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李红霞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201318007514055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苏斌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201318007514057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孙杨</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201318007514060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俞雨溪</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201318007514065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刘宇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201318007514068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张炜斌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201318007514069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董亚杰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古生物学与地层学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201318007514073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文磊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296481">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201318007514074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薛振华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mn-ea"/>
                          <a:ea typeface="+mn-ea"/>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73039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idx="4294967295"/>
          </p:nvPr>
        </p:nvSpPr>
        <p:spPr>
          <a:xfrm>
            <a:off x="395536" y="188913"/>
            <a:ext cx="5976938" cy="787400"/>
          </a:xfrm>
        </p:spPr>
        <p:txBody>
          <a:bodyPr anchor="ctr"/>
          <a:lstStyle/>
          <a:p>
            <a:pPr eaLnBrk="1" fontAlgn="ctr" hangingPunct="1">
              <a:defRPr/>
            </a:pPr>
            <a:r>
              <a:rPr lang="zh-CN" altLang="en-US" sz="4000" b="1" dirty="0" smtClean="0">
                <a:solidFill>
                  <a:srgbClr val="000066"/>
                </a:solidFill>
                <a:effectLst>
                  <a:outerShdw blurRad="38100" dist="38100" dir="2700000" algn="tl">
                    <a:srgbClr val="C0C0C0"/>
                  </a:outerShdw>
                </a:effectLst>
              </a:rPr>
              <a:t>一、时间安排 </a:t>
            </a:r>
          </a:p>
        </p:txBody>
      </p:sp>
      <p:sp>
        <p:nvSpPr>
          <p:cNvPr id="3" name="内容占位符 2"/>
          <p:cNvSpPr>
            <a:spLocks noGrp="1"/>
          </p:cNvSpPr>
          <p:nvPr>
            <p:ph idx="4294967295"/>
          </p:nvPr>
        </p:nvSpPr>
        <p:spPr>
          <a:xfrm>
            <a:off x="755576" y="908050"/>
            <a:ext cx="7056462" cy="4900960"/>
          </a:xfrm>
        </p:spPr>
        <p:txBody>
          <a:bodyPr>
            <a:normAutofit fontScale="85000" lnSpcReduction="20000"/>
          </a:bodyPr>
          <a:lstStyle/>
          <a:p>
            <a:pPr marL="457200" indent="-457200" eaLnBrk="1" hangingPunct="1">
              <a:lnSpc>
                <a:spcPct val="150000"/>
              </a:lnSpc>
              <a:buClrTx/>
              <a:buAutoNum type="arabicPeriod"/>
              <a:defRPr/>
            </a:pPr>
            <a:r>
              <a:rPr lang="zh-CN" altLang="en-US" sz="2400" b="1" dirty="0" smtClean="0">
                <a:ea typeface="华文仿宋" pitchFamily="2" charset="-122"/>
              </a:rPr>
              <a:t>毕业申请、延期毕业申请截止时间</a:t>
            </a:r>
            <a:endParaRPr lang="en-US" altLang="zh-CN" sz="2400" b="1" dirty="0" smtClean="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cs typeface="+mn-cs"/>
              </a:rPr>
              <a:t>博士毕业申请</a:t>
            </a:r>
            <a:r>
              <a:rPr lang="zh-CN" altLang="en-US" b="1" dirty="0" smtClean="0">
                <a:solidFill>
                  <a:srgbClr val="0000FF"/>
                </a:solidFill>
                <a:ea typeface="华文仿宋" pitchFamily="2" charset="-122"/>
                <a:cs typeface="+mn-cs"/>
              </a:rPr>
              <a:t>截止</a:t>
            </a:r>
            <a:r>
              <a:rPr lang="zh-CN" altLang="en-US" b="1" dirty="0" smtClean="0">
                <a:ea typeface="华文仿宋" pitchFamily="2" charset="-122"/>
                <a:cs typeface="+mn-cs"/>
              </a:rPr>
              <a:t>：</a:t>
            </a:r>
            <a:r>
              <a:rPr lang="en-US" altLang="zh-CN" b="1" dirty="0" smtClean="0">
                <a:solidFill>
                  <a:srgbClr val="FF3300"/>
                </a:solidFill>
                <a:ea typeface="华文仿宋" pitchFamily="2" charset="-122"/>
                <a:cs typeface="+mn-cs"/>
              </a:rPr>
              <a:t>11</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18</a:t>
            </a:r>
            <a:r>
              <a:rPr lang="zh-CN" altLang="en-US" b="1" dirty="0" smtClean="0">
                <a:solidFill>
                  <a:srgbClr val="FF3300"/>
                </a:solidFill>
                <a:ea typeface="华文仿宋" pitchFamily="2" charset="-122"/>
              </a:rPr>
              <a:t>日</a:t>
            </a:r>
            <a:endParaRPr lang="en-US" altLang="zh-CN" b="1" dirty="0" smtClean="0">
              <a:solidFill>
                <a:srgbClr val="FF3300"/>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solidFill>
                  <a:srgbClr val="FF3300"/>
                </a:solidFill>
                <a:ea typeface="华文仿宋" pitchFamily="2" charset="-122"/>
              </a:rPr>
              <a:t>硕士毕业申请截止</a:t>
            </a:r>
            <a:r>
              <a:rPr lang="zh-CN" altLang="en-US" b="1" dirty="0" smtClean="0">
                <a:solidFill>
                  <a:srgbClr val="FF3300"/>
                </a:solidFill>
                <a:ea typeface="华文仿宋" pitchFamily="2" charset="-122"/>
              </a:rPr>
              <a:t>：</a:t>
            </a:r>
            <a:r>
              <a:rPr lang="en-US" altLang="zh-CN" b="1" dirty="0" smtClean="0">
                <a:solidFill>
                  <a:srgbClr val="FF3300"/>
                </a:solidFill>
                <a:ea typeface="华文仿宋" pitchFamily="2" charset="-122"/>
              </a:rPr>
              <a:t>11</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25</a:t>
            </a:r>
            <a:r>
              <a:rPr lang="zh-CN" altLang="en-US" b="1" dirty="0" smtClean="0">
                <a:solidFill>
                  <a:srgbClr val="FF3300"/>
                </a:solidFill>
                <a:ea typeface="华文仿宋" pitchFamily="2" charset="-122"/>
              </a:rPr>
              <a:t>日</a:t>
            </a:r>
            <a:endParaRPr lang="en-US" altLang="zh-CN" b="1" dirty="0" smtClean="0">
              <a:solidFill>
                <a:srgbClr val="FF3300"/>
              </a:solidFill>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solidFill>
                  <a:srgbClr val="FF3300"/>
                </a:solidFill>
                <a:ea typeface="华文仿宋" pitchFamily="2" charset="-122"/>
              </a:rPr>
              <a:t>博士、硕士延期毕业申请截止</a:t>
            </a:r>
            <a:r>
              <a:rPr lang="zh-CN" altLang="en-US" b="1" dirty="0" smtClean="0">
                <a:solidFill>
                  <a:srgbClr val="FF3300"/>
                </a:solidFill>
                <a:ea typeface="华文仿宋" pitchFamily="2" charset="-122"/>
              </a:rPr>
              <a:t>：</a:t>
            </a:r>
            <a:r>
              <a:rPr lang="en-US" altLang="zh-CN" b="1" dirty="0" smtClean="0">
                <a:solidFill>
                  <a:srgbClr val="FF3300"/>
                </a:solidFill>
                <a:ea typeface="华文仿宋" pitchFamily="2" charset="-122"/>
              </a:rPr>
              <a:t>11</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25</a:t>
            </a:r>
            <a:r>
              <a:rPr lang="zh-CN" altLang="en-US" b="1" dirty="0" smtClean="0">
                <a:solidFill>
                  <a:srgbClr val="FF3300"/>
                </a:solidFill>
                <a:ea typeface="华文仿宋" pitchFamily="2" charset="-122"/>
              </a:rPr>
              <a:t>日</a:t>
            </a:r>
            <a:endParaRPr lang="zh-CN" altLang="en-US"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2. </a:t>
            </a:r>
            <a:r>
              <a:rPr lang="zh-CN" altLang="en-US" sz="2400" b="1" dirty="0" smtClean="0">
                <a:ea typeface="华文仿宋" pitchFamily="2" charset="-122"/>
              </a:rPr>
              <a:t>学位论文答辩申请截止日期：</a:t>
            </a:r>
            <a:endParaRPr lang="en-US" altLang="zh-CN" sz="2400" b="1" dirty="0" smtClean="0">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solidFill>
                  <a:srgbClr val="003300"/>
                </a:solidFill>
                <a:ea typeface="华文仿宋" pitchFamily="2" charset="-122"/>
              </a:rPr>
              <a:t>    </a:t>
            </a:r>
            <a:r>
              <a:rPr lang="zh-CN" altLang="en-US" sz="2400" b="1" dirty="0" smtClean="0">
                <a:solidFill>
                  <a:srgbClr val="FF0000"/>
                </a:solidFill>
                <a:ea typeface="华文仿宋" pitchFamily="2" charset="-122"/>
              </a:rPr>
              <a:t>博士</a:t>
            </a:r>
            <a:r>
              <a:rPr lang="zh-CN" altLang="en-US" sz="2400" b="1" dirty="0" smtClean="0">
                <a:ea typeface="华文仿宋" pitchFamily="2" charset="-122"/>
              </a:rPr>
              <a:t>学位论文答辩申请截止</a:t>
            </a:r>
            <a:r>
              <a:rPr lang="zh-CN" altLang="en-US" sz="2400" b="1" dirty="0" smtClean="0">
                <a:ea typeface="华文仿宋" pitchFamily="2" charset="-122"/>
              </a:rPr>
              <a:t>：</a:t>
            </a:r>
            <a:r>
              <a:rPr lang="en-US" altLang="zh-CN" sz="2400" b="1" dirty="0" smtClean="0">
                <a:solidFill>
                  <a:srgbClr val="FF3300"/>
                </a:solidFill>
                <a:ea typeface="华文仿宋" pitchFamily="2" charset="-122"/>
              </a:rPr>
              <a:t>11</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18</a:t>
            </a:r>
            <a:r>
              <a:rPr lang="zh-CN" altLang="en-US" sz="2400" b="1" dirty="0" smtClean="0">
                <a:solidFill>
                  <a:srgbClr val="FF3300"/>
                </a:solidFill>
                <a:ea typeface="华文仿宋" pitchFamily="2" charset="-122"/>
              </a:rPr>
              <a:t>日</a:t>
            </a:r>
            <a:endParaRPr lang="en-US" altLang="zh-CN" sz="2400"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    </a:t>
            </a:r>
            <a:r>
              <a:rPr lang="zh-CN" altLang="en-US" sz="2400" b="1" dirty="0" smtClean="0">
                <a:solidFill>
                  <a:srgbClr val="FF0000"/>
                </a:solidFill>
                <a:ea typeface="华文仿宋" pitchFamily="2" charset="-122"/>
              </a:rPr>
              <a:t>硕士</a:t>
            </a:r>
            <a:r>
              <a:rPr lang="zh-CN" altLang="en-US" sz="2400" b="1" dirty="0" smtClean="0">
                <a:ea typeface="华文仿宋" pitchFamily="2" charset="-122"/>
              </a:rPr>
              <a:t>学位论文答辩申请截止</a:t>
            </a:r>
            <a:r>
              <a:rPr lang="zh-CN" altLang="en-US" sz="2400" b="1" dirty="0" smtClean="0">
                <a:ea typeface="华文仿宋" pitchFamily="2" charset="-122"/>
              </a:rPr>
              <a:t>：</a:t>
            </a:r>
            <a:r>
              <a:rPr lang="en-US" altLang="zh-CN" sz="2400" b="1" dirty="0" smtClean="0">
                <a:solidFill>
                  <a:srgbClr val="FF0000"/>
                </a:solidFill>
                <a:ea typeface="华文仿宋" pitchFamily="2" charset="-122"/>
              </a:rPr>
              <a:t>11</a:t>
            </a:r>
            <a:r>
              <a:rPr lang="zh-CN" altLang="en-US" sz="2400" b="1" dirty="0" smtClean="0">
                <a:solidFill>
                  <a:srgbClr val="FF0000"/>
                </a:solidFill>
                <a:ea typeface="华文仿宋" pitchFamily="2" charset="-122"/>
              </a:rPr>
              <a:t>月</a:t>
            </a:r>
            <a:r>
              <a:rPr lang="en-US" altLang="zh-CN" sz="2400" b="1" dirty="0" smtClean="0">
                <a:solidFill>
                  <a:srgbClr val="FF3300"/>
                </a:solidFill>
                <a:ea typeface="华文仿宋" pitchFamily="2" charset="-122"/>
              </a:rPr>
              <a:t>25</a:t>
            </a:r>
            <a:r>
              <a:rPr lang="zh-CN" altLang="en-US" sz="2400" b="1" dirty="0" smtClean="0">
                <a:solidFill>
                  <a:srgbClr val="FF3300"/>
                </a:solidFill>
                <a:ea typeface="华文仿宋" pitchFamily="2" charset="-122"/>
              </a:rPr>
              <a:t>日</a:t>
            </a:r>
            <a:endParaRPr lang="en-US" altLang="zh-CN" sz="2400"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（逾期将不予受理学位论文答辩申请）</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3. </a:t>
            </a:r>
            <a:r>
              <a:rPr lang="zh-CN" altLang="en-US" sz="2400" b="1" dirty="0" smtClean="0">
                <a:ea typeface="华文仿宋" pitchFamily="2" charset="-122"/>
              </a:rPr>
              <a:t>论文答辩</a:t>
            </a:r>
            <a:r>
              <a:rPr lang="zh-CN" altLang="en-US" sz="2400" b="1" dirty="0" smtClean="0">
                <a:solidFill>
                  <a:srgbClr val="0000FF"/>
                </a:solidFill>
                <a:ea typeface="华文仿宋" pitchFamily="2" charset="-122"/>
              </a:rPr>
              <a:t>截止</a:t>
            </a:r>
            <a:r>
              <a:rPr lang="zh-CN" altLang="en-US" sz="2400" b="1" dirty="0" smtClean="0">
                <a:ea typeface="华文仿宋" pitchFamily="2" charset="-122"/>
              </a:rPr>
              <a:t>日期： </a:t>
            </a:r>
            <a:r>
              <a:rPr lang="en-US" altLang="zh-CN" sz="2400" b="1" dirty="0" smtClean="0">
                <a:solidFill>
                  <a:srgbClr val="FF3300"/>
                </a:solidFill>
                <a:ea typeface="华文仿宋" pitchFamily="2" charset="-122"/>
              </a:rPr>
              <a:t>12</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2</a:t>
            </a:r>
            <a:r>
              <a:rPr lang="zh-CN" altLang="en-US" sz="2400" b="1" dirty="0" smtClean="0">
                <a:solidFill>
                  <a:srgbClr val="FF3300"/>
                </a:solidFill>
                <a:ea typeface="华文仿宋" pitchFamily="2" charset="-122"/>
              </a:rPr>
              <a:t>日</a:t>
            </a:r>
            <a:endParaRPr lang="zh-CN" altLang="en-US" sz="2400"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4.</a:t>
            </a:r>
            <a:r>
              <a:rPr lang="zh-CN" altLang="en-US" sz="2400" b="1" dirty="0" smtClean="0">
                <a:ea typeface="华文仿宋" pitchFamily="2" charset="-122"/>
              </a:rPr>
              <a:t>学位论文纸制版及网上提交</a:t>
            </a:r>
            <a:r>
              <a:rPr lang="zh-CN" altLang="en-US" sz="2400" b="1" dirty="0" smtClean="0">
                <a:solidFill>
                  <a:srgbClr val="0000FF"/>
                </a:solidFill>
                <a:ea typeface="华文仿宋" pitchFamily="2" charset="-122"/>
              </a:rPr>
              <a:t>截至</a:t>
            </a:r>
            <a:r>
              <a:rPr lang="zh-CN" altLang="en-US" sz="2400" b="1" dirty="0" smtClean="0">
                <a:ea typeface="华文仿宋" pitchFamily="2" charset="-122"/>
              </a:rPr>
              <a:t>日期</a:t>
            </a:r>
            <a:r>
              <a:rPr lang="zh-CN" altLang="en-US" sz="2400" b="1" dirty="0" smtClean="0">
                <a:ea typeface="华文仿宋" pitchFamily="2" charset="-122"/>
              </a:rPr>
              <a:t>：</a:t>
            </a:r>
            <a:r>
              <a:rPr lang="en-US" altLang="zh-CN" sz="2400" b="1" dirty="0" smtClean="0">
                <a:solidFill>
                  <a:srgbClr val="FF0000"/>
                </a:solidFill>
                <a:ea typeface="华文仿宋" pitchFamily="2" charset="-122"/>
              </a:rPr>
              <a:t>12</a:t>
            </a:r>
            <a:r>
              <a:rPr lang="zh-CN" altLang="en-US" sz="2400" b="1" dirty="0" smtClean="0">
                <a:solidFill>
                  <a:srgbClr val="FF3300"/>
                </a:solidFill>
                <a:ea typeface="华文仿宋" pitchFamily="2" charset="-122"/>
              </a:rPr>
              <a:t>月</a:t>
            </a:r>
            <a:r>
              <a:rPr lang="en-US" altLang="zh-CN" sz="2400" b="1" dirty="0">
                <a:solidFill>
                  <a:srgbClr val="FF3300"/>
                </a:solidFill>
                <a:ea typeface="华文仿宋" pitchFamily="2" charset="-122"/>
              </a:rPr>
              <a:t>9</a:t>
            </a:r>
            <a:r>
              <a:rPr lang="zh-CN" altLang="en-US" sz="2400" b="1" dirty="0" smtClean="0">
                <a:solidFill>
                  <a:srgbClr val="FF3300"/>
                </a:solidFill>
                <a:ea typeface="华文仿宋" pitchFamily="2" charset="-122"/>
              </a:rPr>
              <a:t>日</a:t>
            </a:r>
            <a:endParaRPr lang="zh-CN" altLang="en-US" sz="2400" b="1" dirty="0" smtClean="0">
              <a:solidFill>
                <a:srgbClr val="FF3300"/>
              </a:solidFill>
              <a:ea typeface="华文仿宋" pitchFamily="2" charset="-122"/>
            </a:endParaRPr>
          </a:p>
        </p:txBody>
      </p:sp>
      <p:sp>
        <p:nvSpPr>
          <p:cNvPr id="8" name="TextBox 7"/>
          <p:cNvSpPr txBox="1"/>
          <p:nvPr/>
        </p:nvSpPr>
        <p:spPr>
          <a:xfrm>
            <a:off x="660427" y="5877272"/>
            <a:ext cx="7840663" cy="510778"/>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400" b="1" dirty="0" smtClean="0">
                <a:solidFill>
                  <a:srgbClr val="000000"/>
                </a:solidFill>
              </a:rPr>
              <a:t>请与导师交流，制定合理的学位</a:t>
            </a:r>
            <a:r>
              <a:rPr lang="zh-CN" altLang="en-US" sz="2400" b="1" dirty="0">
                <a:solidFill>
                  <a:srgbClr val="000000"/>
                </a:solidFill>
              </a:rPr>
              <a:t>论文答辩</a:t>
            </a:r>
            <a:r>
              <a:rPr lang="zh-CN" altLang="en-US" sz="2400" b="1" dirty="0" smtClean="0">
                <a:solidFill>
                  <a:srgbClr val="000000"/>
                </a:solidFill>
              </a:rPr>
              <a:t>计划</a:t>
            </a:r>
            <a:endParaRPr lang="zh-CN" altLang="en-US" sz="2400" dirty="0">
              <a:solidFill>
                <a:srgbClr val="000000"/>
              </a:solidFill>
            </a:endParaRPr>
          </a:p>
        </p:txBody>
      </p:sp>
      <p:grpSp>
        <p:nvGrpSpPr>
          <p:cNvPr id="7173" name="Group 9"/>
          <p:cNvGrpSpPr>
            <a:grpSpLocks/>
          </p:cNvGrpSpPr>
          <p:nvPr/>
        </p:nvGrpSpPr>
        <p:grpSpPr bwMode="auto">
          <a:xfrm>
            <a:off x="14288" y="0"/>
            <a:ext cx="9129712" cy="6864350"/>
            <a:chOff x="9" y="0"/>
            <a:chExt cx="5751" cy="4324"/>
          </a:xfrm>
        </p:grpSpPr>
        <p:grpSp>
          <p:nvGrpSpPr>
            <p:cNvPr id="7174" name="Group 10"/>
            <p:cNvGrpSpPr>
              <a:grpSpLocks/>
            </p:cNvGrpSpPr>
            <p:nvPr/>
          </p:nvGrpSpPr>
          <p:grpSpPr bwMode="auto">
            <a:xfrm>
              <a:off x="9" y="4065"/>
              <a:ext cx="5751" cy="259"/>
              <a:chOff x="9" y="4065"/>
              <a:chExt cx="5751" cy="259"/>
            </a:xfrm>
          </p:grpSpPr>
          <p:sp>
            <p:nvSpPr>
              <p:cNvPr id="7176" name="Line 11"/>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7177" name="Text Box 12"/>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sp>
            <p:nvSpPr>
              <p:cNvPr id="7178" name="Text Box 13"/>
              <p:cNvSpPr txBox="1">
                <a:spLocks noChangeArrowheads="1"/>
              </p:cNvSpPr>
              <p:nvPr/>
            </p:nvSpPr>
            <p:spPr bwMode="auto">
              <a:xfrm>
                <a:off x="9" y="4108"/>
                <a:ext cx="116" cy="213"/>
              </a:xfrm>
              <a:prstGeom prst="rect">
                <a:avLst/>
              </a:prstGeom>
              <a:noFill/>
              <a:ln w="9525">
                <a:noFill/>
                <a:miter lim="800000"/>
                <a:headEnd/>
                <a:tailEnd/>
              </a:ln>
            </p:spPr>
            <p:txBody>
              <a:bodyPr wrap="none">
                <a:spAutoFit/>
              </a:bodyPr>
              <a:lstStyle/>
              <a:p>
                <a:endParaRPr lang="en-US" altLang="zh-CN" sz="1600" b="1" dirty="0">
                  <a:solidFill>
                    <a:schemeClr val="tx2"/>
                  </a:solidFill>
                </a:endParaRPr>
              </a:p>
            </p:txBody>
          </p:sp>
        </p:grpSp>
        <p:pic>
          <p:nvPicPr>
            <p:cNvPr id="7175" name="Picture 14"/>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extLst>
              <p:ext uri="{D42A27DB-BD31-4B8C-83A1-F6EECF244321}">
                <p14:modId xmlns:p14="http://schemas.microsoft.com/office/powerpoint/2010/main" val="182420852"/>
              </p:ext>
            </p:extLst>
          </p:nvPr>
        </p:nvGraphicFramePr>
        <p:xfrm>
          <a:off x="683568" y="404665"/>
          <a:ext cx="7664002" cy="6192696"/>
        </p:xfrm>
        <a:graphic>
          <a:graphicData uri="http://schemas.openxmlformats.org/drawingml/2006/table">
            <a:tbl>
              <a:tblPr/>
              <a:tblGrid>
                <a:gridCol w="1039267"/>
                <a:gridCol w="1080120"/>
                <a:gridCol w="1927238"/>
                <a:gridCol w="1195605"/>
                <a:gridCol w="2421772"/>
              </a:tblGrid>
              <a:tr h="34768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dirty="0">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201318007514076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张强</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201318007514078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胡凡根</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201318007514079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李阳阳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201318007514082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沈佳恒</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201318007514084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杨肖肖</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201318007514085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张斌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201318007514089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杨彩云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地球生物学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201318007534092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丁阔</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201318007534097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庞菊梅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201318007534101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吴雨松</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201318007534102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武瑶</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201318007534104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詹志发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201318007534105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赵子江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201318007534106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郑博文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硕士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201328007512002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杨文盟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海洋地质</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硕士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201328007513006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李晨晶</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硕士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201328007513018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王武</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硕士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201328007513032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周惟琦</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7632">
                <a:tc>
                  <a:txBody>
                    <a:bodyPr/>
                    <a:lstStyle/>
                    <a:p>
                      <a:pPr algn="ctr" fontAlgn="b"/>
                      <a:r>
                        <a:rPr lang="en-US" altLang="zh-CN" sz="1600" b="0" i="0" u="none" strike="noStrike">
                          <a:effectLst/>
                          <a:latin typeface="+mn-ea"/>
                          <a:ea typeface="+mn-ea"/>
                        </a:rPr>
                        <a:t>2013</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硕士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altLang="zh-CN" sz="1600" b="0" i="0" u="none" strike="noStrike">
                          <a:effectLst/>
                          <a:latin typeface="+mn-ea"/>
                          <a:ea typeface="+mn-ea"/>
                        </a:rPr>
                        <a:t>201328007514045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a:effectLst/>
                          <a:latin typeface="+mn-ea"/>
                          <a:ea typeface="+mn-ea"/>
                        </a:rPr>
                        <a:t>江鹏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zh-CN" altLang="en-US" sz="1600" b="0" i="0" u="none" strike="noStrike" dirty="0">
                          <a:effectLst/>
                          <a:latin typeface="+mn-ea"/>
                          <a:ea typeface="+mn-ea"/>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8691336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4"/>
          <p:cNvSpPr>
            <a:spLocks noGrp="1"/>
          </p:cNvSpPr>
          <p:nvPr>
            <p:ph type="title" idx="4294967295"/>
          </p:nvPr>
        </p:nvSpPr>
        <p:spPr>
          <a:xfrm>
            <a:off x="395288" y="1773238"/>
            <a:ext cx="8229600" cy="2438400"/>
          </a:xfrm>
        </p:spPr>
        <p:txBody>
          <a:bodyPr anchor="ctr"/>
          <a:lstStyle/>
          <a:p>
            <a:pPr algn="ctr" eaLnBrk="1" hangingPunct="1">
              <a:defRPr/>
            </a:pPr>
            <a:r>
              <a:rPr lang="zh-CN" altLang="en-US" sz="4800" b="1" dirty="0" smtClean="0">
                <a:effectLst>
                  <a:outerShdw blurRad="38100" dist="38100" dir="2700000" algn="tl">
                    <a:srgbClr val="C0C0C0"/>
                  </a:outerShdw>
                </a:effectLst>
              </a:rPr>
              <a:t>预祝同学们顺利通过学位论文</a:t>
            </a:r>
            <a:br>
              <a:rPr lang="zh-CN" altLang="en-US" sz="4800" b="1" dirty="0" smtClean="0">
                <a:effectLst>
                  <a:outerShdw blurRad="38100" dist="38100" dir="2700000" algn="tl">
                    <a:srgbClr val="C0C0C0"/>
                  </a:outerShdw>
                </a:effectLst>
              </a:rPr>
            </a:br>
            <a:r>
              <a:rPr lang="zh-CN" altLang="en-US" sz="4800" b="1" dirty="0" smtClean="0">
                <a:effectLst>
                  <a:outerShdw blurRad="38100" dist="38100" dir="2700000" algn="tl">
                    <a:srgbClr val="C0C0C0"/>
                  </a:outerShdw>
                </a:effectLst>
              </a:rPr>
              <a:t>答辩，圆满毕业！</a:t>
            </a:r>
          </a:p>
        </p:txBody>
      </p:sp>
      <p:sp>
        <p:nvSpPr>
          <p:cNvPr id="18435" name="内容占位符 5"/>
          <p:cNvSpPr>
            <a:spLocks noGrp="1"/>
          </p:cNvSpPr>
          <p:nvPr>
            <p:ph idx="4294967295"/>
          </p:nvPr>
        </p:nvSpPr>
        <p:spPr>
          <a:xfrm>
            <a:off x="250825" y="4941888"/>
            <a:ext cx="8229600" cy="1109662"/>
          </a:xfrm>
        </p:spPr>
        <p:txBody>
          <a:bodyPr/>
          <a:lstStyle/>
          <a:p>
            <a:pPr algn="r" eaLnBrk="1" hangingPunct="1">
              <a:buFont typeface="Wingdings 2" pitchFamily="18" charset="2"/>
              <a:buNone/>
              <a:defRPr/>
            </a:pP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地质与地球物理所教育处</a:t>
            </a:r>
          </a:p>
          <a:p>
            <a:pPr algn="r" eaLnBrk="1" hangingPunct="1">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2016</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10</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endPar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p:txBody>
      </p:sp>
      <p:grpSp>
        <p:nvGrpSpPr>
          <p:cNvPr id="32772" name="Group 8"/>
          <p:cNvGrpSpPr>
            <a:grpSpLocks/>
          </p:cNvGrpSpPr>
          <p:nvPr/>
        </p:nvGrpSpPr>
        <p:grpSpPr bwMode="auto">
          <a:xfrm>
            <a:off x="201613" y="6453188"/>
            <a:ext cx="8942387" cy="411162"/>
            <a:chOff x="127" y="4065"/>
            <a:chExt cx="5633" cy="259"/>
          </a:xfrm>
        </p:grpSpPr>
        <p:sp>
          <p:nvSpPr>
            <p:cNvPr id="32774"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32775" name="Text Box 10"/>
            <p:cNvSpPr txBox="1">
              <a:spLocks noChangeArrowheads="1"/>
            </p:cNvSpPr>
            <p:nvPr/>
          </p:nvSpPr>
          <p:spPr bwMode="auto">
            <a:xfrm>
              <a:off x="2200" y="4093"/>
              <a:ext cx="167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     </a:t>
              </a:r>
              <a:endParaRPr lang="en-US" altLang="zh-CN" b="1">
                <a:solidFill>
                  <a:schemeClr val="tx2"/>
                </a:solidFill>
              </a:endParaRPr>
            </a:p>
          </p:txBody>
        </p:sp>
      </p:grpSp>
      <p:pic>
        <p:nvPicPr>
          <p:cNvPr id="32773" name="Picture 12"/>
          <p:cNvPicPr>
            <a:picLocks noChangeAspect="1" noChangeArrowheads="1"/>
          </p:cNvPicPr>
          <p:nvPr/>
        </p:nvPicPr>
        <p:blipFill>
          <a:blip r:embed="rId3" cstate="print"/>
          <a:srcRect/>
          <a:stretch>
            <a:fillRect/>
          </a:stretch>
        </p:blipFill>
        <p:spPr bwMode="auto">
          <a:xfrm>
            <a:off x="8266113" y="0"/>
            <a:ext cx="877887" cy="90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idx="4294967295"/>
          </p:nvPr>
        </p:nvSpPr>
        <p:spPr/>
        <p:txBody>
          <a:bodyPr anchor="ctr"/>
          <a:lstStyle/>
          <a:p>
            <a:pPr eaLnBrk="1" hangingPunct="1">
              <a:defRPr/>
            </a:pPr>
            <a:r>
              <a:rPr lang="zh-CN" altLang="en-US" sz="4000" b="1" dirty="0" smtClean="0">
                <a:solidFill>
                  <a:srgbClr val="000066"/>
                </a:solidFill>
                <a:effectLst>
                  <a:outerShdw blurRad="38100" dist="38100" dir="2700000" algn="tl">
                    <a:srgbClr val="C0C0C0"/>
                  </a:outerShdw>
                </a:effectLst>
              </a:rPr>
              <a:t>二、申请范围</a:t>
            </a:r>
          </a:p>
        </p:txBody>
      </p:sp>
      <p:sp>
        <p:nvSpPr>
          <p:cNvPr id="4" name="TextBox 3"/>
          <p:cNvSpPr txBox="1"/>
          <p:nvPr/>
        </p:nvSpPr>
        <p:spPr>
          <a:xfrm>
            <a:off x="1284287" y="5547029"/>
            <a:ext cx="7248153" cy="510778"/>
          </a:xfrm>
          <a:prstGeom prst="round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defRPr/>
            </a:pP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本</a:t>
            </a:r>
            <a:r>
              <a:rPr lang="en-US" altLang="zh-CN" sz="2400" b="1" dirty="0">
                <a:solidFill>
                  <a:srgbClr val="000000"/>
                </a:solidFill>
                <a:effectLst>
                  <a:outerShdw blurRad="38100" dist="38100" dir="2700000" algn="tl">
                    <a:srgbClr val="C0C0C0"/>
                  </a:outerShdw>
                </a:effectLst>
                <a:latin typeface="隶书" pitchFamily="49" charset="-122"/>
                <a:ea typeface="隶书" pitchFamily="49" charset="-122"/>
              </a:rPr>
              <a:t>PPT</a:t>
            </a:r>
            <a:r>
              <a:rPr lang="zh-CN" altLang="en-US" sz="2400" b="1" dirty="0" smtClean="0">
                <a:solidFill>
                  <a:srgbClr val="000000"/>
                </a:solidFill>
                <a:effectLst>
                  <a:outerShdw blurRad="38100" dist="38100" dir="2700000" algn="tl">
                    <a:srgbClr val="C0C0C0"/>
                  </a:outerShdw>
                </a:effectLst>
                <a:latin typeface="隶书" pitchFamily="49" charset="-122"/>
                <a:ea typeface="隶书" pitchFamily="49" charset="-122"/>
              </a:rPr>
              <a:t>附可申请毕业及学位论文答辩的研究生</a:t>
            </a:r>
            <a:r>
              <a:rPr lang="zh-CN" altLang="en-US" sz="2400" b="1" dirty="0">
                <a:solidFill>
                  <a:srgbClr val="000000"/>
                </a:solidFill>
                <a:effectLst>
                  <a:outerShdw blurRad="38100" dist="38100" dir="2700000" algn="tl">
                    <a:srgbClr val="C0C0C0"/>
                  </a:outerShdw>
                </a:effectLst>
                <a:latin typeface="隶书" pitchFamily="49" charset="-122"/>
                <a:ea typeface="隶书" pitchFamily="49" charset="-122"/>
              </a:rPr>
              <a:t>名单</a:t>
            </a:r>
          </a:p>
        </p:txBody>
      </p:sp>
      <p:grpSp>
        <p:nvGrpSpPr>
          <p:cNvPr id="8197" name="Group 8"/>
          <p:cNvGrpSpPr>
            <a:grpSpLocks/>
          </p:cNvGrpSpPr>
          <p:nvPr/>
        </p:nvGrpSpPr>
        <p:grpSpPr bwMode="auto">
          <a:xfrm>
            <a:off x="201613" y="0"/>
            <a:ext cx="8942387" cy="6813552"/>
            <a:chOff x="127" y="0"/>
            <a:chExt cx="5633" cy="4292"/>
          </a:xfrm>
        </p:grpSpPr>
        <p:grpSp>
          <p:nvGrpSpPr>
            <p:cNvPr id="8198" name="Group 9"/>
            <p:cNvGrpSpPr>
              <a:grpSpLocks/>
            </p:cNvGrpSpPr>
            <p:nvPr/>
          </p:nvGrpSpPr>
          <p:grpSpPr bwMode="auto">
            <a:xfrm>
              <a:off x="127" y="4061"/>
              <a:ext cx="5633" cy="231"/>
              <a:chOff x="127" y="4061"/>
              <a:chExt cx="5633" cy="231"/>
            </a:xfrm>
          </p:grpSpPr>
          <p:sp>
            <p:nvSpPr>
              <p:cNvPr id="8200" name="Line 10"/>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8201" name="Text Box 11"/>
              <p:cNvSpPr txBox="1">
                <a:spLocks noChangeArrowheads="1"/>
              </p:cNvSpPr>
              <p:nvPr/>
            </p:nvSpPr>
            <p:spPr bwMode="auto">
              <a:xfrm>
                <a:off x="2200" y="4061"/>
                <a:ext cx="3426" cy="231"/>
              </a:xfrm>
              <a:prstGeom prst="rect">
                <a:avLst/>
              </a:prstGeom>
              <a:noFill/>
              <a:ln w="9525">
                <a:noFill/>
                <a:miter lim="800000"/>
                <a:headEnd/>
                <a:tailEnd/>
              </a:ln>
            </p:spPr>
            <p:txBody>
              <a:bodyPr wrap="none">
                <a:spAutoFit/>
              </a:bodyPr>
              <a:lstStyle/>
              <a:p>
                <a:r>
                  <a:rPr lang="zh-CN" altLang="en-US" b="1" dirty="0"/>
                  <a:t>                                </a:t>
                </a:r>
                <a:r>
                  <a:rPr lang="zh-CN" altLang="en-US" b="1" dirty="0">
                    <a:solidFill>
                      <a:schemeClr val="tx2"/>
                    </a:solidFill>
                  </a:rPr>
                  <a:t>地质与地球物物理研究所教育处</a:t>
                </a:r>
                <a:endParaRPr lang="en-US" altLang="zh-CN" b="1" dirty="0">
                  <a:solidFill>
                    <a:schemeClr val="tx2"/>
                  </a:solidFill>
                </a:endParaRPr>
              </a:p>
            </p:txBody>
          </p:sp>
        </p:grpSp>
        <p:pic>
          <p:nvPicPr>
            <p:cNvPr id="8199" name="Picture 13"/>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0" name="内容占位符 2"/>
          <p:cNvSpPr txBox="1">
            <a:spLocks/>
          </p:cNvSpPr>
          <p:nvPr/>
        </p:nvSpPr>
        <p:spPr bwMode="auto">
          <a:xfrm>
            <a:off x="1259904" y="1772816"/>
            <a:ext cx="7056512" cy="35157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a:lstStyle>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应届毕业生：</a:t>
            </a:r>
            <a:r>
              <a:rPr lang="en-US" altLang="zh-CN" sz="2800" b="1" kern="0" dirty="0" smtClean="0">
                <a:effectLst>
                  <a:outerShdw blurRad="38100" dist="38100" dir="2700000" algn="tl">
                    <a:srgbClr val="C0C0C0"/>
                  </a:outerShdw>
                </a:effectLst>
                <a:latin typeface="宋体" pitchFamily="2" charset="-122"/>
              </a:rPr>
              <a:t>2013</a:t>
            </a:r>
            <a:r>
              <a:rPr lang="zh-CN" altLang="en-US" sz="2800" b="1" kern="0" dirty="0" smtClean="0">
                <a:effectLst>
                  <a:outerShdw blurRad="38100" dist="38100" dir="2700000" algn="tl">
                    <a:srgbClr val="C0C0C0"/>
                  </a:outerShdw>
                </a:effectLst>
                <a:latin typeface="宋体" pitchFamily="2" charset="-122"/>
              </a:rPr>
              <a:t>级博士生（包括</a:t>
            </a:r>
            <a:r>
              <a:rPr lang="en-US" altLang="zh-CN" sz="2800" b="1" kern="0" dirty="0" smtClean="0">
                <a:effectLst>
                  <a:outerShdw blurRad="38100" dist="38100" dir="2700000" algn="tl">
                    <a:srgbClr val="C0C0C0"/>
                  </a:outerShdw>
                </a:effectLst>
                <a:latin typeface="宋体" pitchFamily="2" charset="-122"/>
              </a:rPr>
              <a:t>2012</a:t>
            </a:r>
            <a:r>
              <a:rPr lang="zh-CN" altLang="en-US" sz="2800" b="1" kern="0" dirty="0" smtClean="0">
                <a:effectLst>
                  <a:outerShdw blurRad="38100" dist="38100" dir="2700000" algn="tl">
                    <a:srgbClr val="C0C0C0"/>
                  </a:outerShdw>
                </a:effectLst>
                <a:latin typeface="宋体" pitchFamily="2" charset="-122"/>
              </a:rPr>
              <a:t>、</a:t>
            </a:r>
            <a:r>
              <a:rPr lang="en-US" altLang="zh-CN" sz="2800" b="1" kern="0" dirty="0" smtClean="0">
                <a:effectLst>
                  <a:outerShdw blurRad="38100" dist="38100" dir="2700000" algn="tl">
                    <a:srgbClr val="C0C0C0"/>
                  </a:outerShdw>
                </a:effectLst>
                <a:latin typeface="宋体" pitchFamily="2" charset="-122"/>
              </a:rPr>
              <a:t>2013</a:t>
            </a:r>
            <a:r>
              <a:rPr lang="zh-CN" altLang="en-US" sz="2800" b="1" kern="0" dirty="0" smtClean="0">
                <a:effectLst>
                  <a:outerShdw blurRad="38100" dist="38100" dir="2700000" algn="tl">
                    <a:srgbClr val="C0C0C0"/>
                  </a:outerShdw>
                </a:effectLst>
                <a:latin typeface="宋体" pitchFamily="2" charset="-122"/>
              </a:rPr>
              <a:t>级硕博连读生）、</a:t>
            </a:r>
            <a:r>
              <a:rPr lang="en-US" altLang="zh-CN" sz="2800" b="1" kern="0" dirty="0" smtClean="0">
                <a:effectLst>
                  <a:outerShdw blurRad="38100" dist="38100" dir="2700000" algn="tl">
                    <a:srgbClr val="C0C0C0"/>
                  </a:outerShdw>
                </a:effectLst>
                <a:latin typeface="宋体" pitchFamily="2" charset="-122"/>
              </a:rPr>
              <a:t>2011</a:t>
            </a:r>
            <a:r>
              <a:rPr lang="zh-CN" altLang="en-US" sz="2800" b="1" kern="0" dirty="0" smtClean="0">
                <a:effectLst>
                  <a:outerShdw blurRad="38100" dist="38100" dir="2700000" algn="tl">
                    <a:srgbClr val="C0C0C0"/>
                  </a:outerShdw>
                </a:effectLst>
                <a:latin typeface="宋体" pitchFamily="2" charset="-122"/>
              </a:rPr>
              <a:t>级直博生、</a:t>
            </a:r>
            <a:r>
              <a:rPr lang="en-US" altLang="zh-CN" sz="2800" b="1" kern="0" dirty="0" smtClean="0">
                <a:effectLst>
                  <a:outerShdw blurRad="38100" dist="38100" dir="2700000" algn="tl">
                    <a:srgbClr val="C0C0C0"/>
                  </a:outerShdw>
                </a:effectLst>
                <a:latin typeface="宋体" pitchFamily="2" charset="-122"/>
              </a:rPr>
              <a:t>2013</a:t>
            </a:r>
            <a:r>
              <a:rPr lang="zh-CN" altLang="en-US" sz="2800" b="1" kern="0" dirty="0" smtClean="0">
                <a:effectLst>
                  <a:outerShdw blurRad="38100" dist="38100" dir="2700000" algn="tl">
                    <a:srgbClr val="C0C0C0"/>
                  </a:outerShdw>
                </a:effectLst>
                <a:latin typeface="宋体" pitchFamily="2" charset="-122"/>
              </a:rPr>
              <a:t>级硕士生。 </a:t>
            </a:r>
            <a:endParaRPr lang="en-US" altLang="zh-CN" sz="2800" b="1" kern="0"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延期至本届毕业的研究生</a:t>
            </a:r>
          </a:p>
          <a:p>
            <a:pPr marL="514350" indent="-514350" eaLnBrk="1" hangingPunct="1">
              <a:lnSpc>
                <a:spcPct val="150000"/>
              </a:lnSpc>
              <a:buClrTx/>
              <a:buFont typeface="Century Schoolbook" pitchFamily="18" charset="0"/>
              <a:buAutoNum type="arabicPeriod"/>
              <a:defRPr/>
            </a:pPr>
            <a:r>
              <a:rPr lang="zh-CN" altLang="en-US" sz="2800" b="1" kern="0" dirty="0" smtClean="0">
                <a:effectLst>
                  <a:outerShdw blurRad="38100" dist="38100" dir="2700000" algn="tl">
                    <a:srgbClr val="C0C0C0"/>
                  </a:outerShdw>
                </a:effectLst>
                <a:latin typeface="宋体" pitchFamily="2" charset="-122"/>
              </a:rPr>
              <a:t>具备申请提前毕业、学位资格的研究生</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6" name="标题 1"/>
          <p:cNvSpPr>
            <a:spLocks/>
          </p:cNvSpPr>
          <p:nvPr/>
        </p:nvSpPr>
        <p:spPr bwMode="auto">
          <a:xfrm>
            <a:off x="395536" y="692696"/>
            <a:ext cx="4896544" cy="860425"/>
          </a:xfrm>
          <a:prstGeom prst="rect">
            <a:avLst/>
          </a:prstGeom>
          <a:noFill/>
          <a:ln w="9525">
            <a:noFill/>
            <a:miter lim="800000"/>
            <a:headEnd/>
            <a:tailEnd/>
          </a:ln>
        </p:spPr>
        <p:txBody>
          <a:bodyPr lIns="0" rIns="0" bIns="0" anchor="ctr"/>
          <a:lstStyle/>
          <a:p>
            <a:pPr algn="ctr">
              <a:defRPr/>
            </a:pPr>
            <a:r>
              <a:rPr lang="zh-CN" altLang="en-US" sz="4800" b="1" dirty="0">
                <a:solidFill>
                  <a:srgbClr val="000066"/>
                </a:solidFill>
                <a:effectLst>
                  <a:outerShdw blurRad="38100" dist="38100" dir="2700000" algn="tl">
                    <a:srgbClr val="C0C0C0"/>
                  </a:outerShdw>
                </a:effectLst>
                <a:latin typeface="Century Schoolbook" pitchFamily="18" charset="0"/>
                <a:ea typeface="华文楷体" pitchFamily="2" charset="-122"/>
              </a:rPr>
              <a:t>三、答辩前准备</a:t>
            </a:r>
          </a:p>
        </p:txBody>
      </p:sp>
      <p:sp>
        <p:nvSpPr>
          <p:cNvPr id="2" name="文本框 1"/>
          <p:cNvSpPr txBox="1"/>
          <p:nvPr/>
        </p:nvSpPr>
        <p:spPr>
          <a:xfrm>
            <a:off x="1331640" y="1700808"/>
            <a:ext cx="7344816" cy="4183838"/>
          </a:xfrm>
          <a:prstGeom prst="rect">
            <a:avLst/>
          </a:prstGeom>
          <a:noFill/>
        </p:spPr>
        <p:txBody>
          <a:bodyPr wrap="square" rtlCol="0">
            <a:spAutoFit/>
          </a:bodyPr>
          <a:lstStyle/>
          <a:p>
            <a:pPr marL="457200" indent="-457200">
              <a:lnSpc>
                <a:spcPts val="3600"/>
              </a:lnSpc>
              <a:buFont typeface="+mj-lt"/>
              <a:buAutoNum type="arabicPeriod"/>
            </a:pPr>
            <a:r>
              <a:rPr lang="zh-CN" altLang="en-US" sz="2400" b="1" dirty="0" smtClean="0">
                <a:latin typeface="+mn-ea"/>
                <a:ea typeface="+mn-ea"/>
              </a:rPr>
              <a:t>博士学位论文答辩申请资格要求</a:t>
            </a:r>
            <a:endParaRPr lang="en-US" altLang="zh-CN" sz="2400" b="1" dirty="0" smtClean="0">
              <a:latin typeface="+mn-ea"/>
              <a:ea typeface="+mn-ea"/>
            </a:endParaRPr>
          </a:p>
          <a:p>
            <a:pPr marL="457200" indent="-457200">
              <a:lnSpc>
                <a:spcPts val="3600"/>
              </a:lnSpc>
              <a:buFont typeface="+mj-lt"/>
              <a:buAutoNum type="arabicPeriod"/>
            </a:pPr>
            <a:r>
              <a:rPr lang="zh-CN" altLang="en-US" sz="2400" b="1" dirty="0" smtClean="0">
                <a:latin typeface="+mn-ea"/>
                <a:ea typeface="+mn-ea"/>
              </a:rPr>
              <a:t>硕士学位论文答辩申请资格要求</a:t>
            </a:r>
            <a:endParaRPr lang="en-US" altLang="zh-CN" sz="2400" b="1" dirty="0" smtClean="0">
              <a:latin typeface="+mn-ea"/>
              <a:ea typeface="+mn-ea"/>
            </a:endParaRPr>
          </a:p>
          <a:p>
            <a:pPr marL="457200" indent="-457200">
              <a:lnSpc>
                <a:spcPts val="3600"/>
              </a:lnSpc>
              <a:buFont typeface="+mj-lt"/>
              <a:buAutoNum type="arabicPeriod"/>
            </a:pPr>
            <a:r>
              <a:rPr lang="zh-CN" altLang="en-US" sz="2400" b="1" dirty="0" smtClean="0">
                <a:effectLst>
                  <a:outerShdw blurRad="38100" dist="38100" dir="2700000" algn="tl">
                    <a:srgbClr val="C0C0C0"/>
                  </a:outerShdw>
                </a:effectLst>
                <a:latin typeface="+mn-ea"/>
                <a:ea typeface="+mn-ea"/>
              </a:rPr>
              <a:t>答辩</a:t>
            </a:r>
            <a:r>
              <a:rPr lang="zh-CN" altLang="en-US" sz="2400" b="1" dirty="0">
                <a:effectLst>
                  <a:outerShdw blurRad="38100" dist="38100" dir="2700000" algn="tl">
                    <a:srgbClr val="C0C0C0"/>
                  </a:outerShdw>
                </a:effectLst>
                <a:latin typeface="+mn-ea"/>
                <a:ea typeface="+mn-ea"/>
              </a:rPr>
              <a:t>前各项工作流程及应提交的纸制</a:t>
            </a:r>
            <a:r>
              <a:rPr lang="zh-CN" altLang="en-US" sz="2400" b="1" dirty="0" smtClean="0">
                <a:effectLst>
                  <a:outerShdw blurRad="38100" dist="38100" dir="2700000" algn="tl">
                    <a:srgbClr val="C0C0C0"/>
                  </a:outerShdw>
                </a:effectLst>
                <a:latin typeface="+mn-ea"/>
                <a:ea typeface="+mn-ea"/>
              </a:rPr>
              <a:t>材料</a:t>
            </a:r>
            <a:endParaRPr lang="en-US" altLang="zh-CN" sz="2400" b="1" dirty="0" smtClean="0">
              <a:effectLst>
                <a:outerShdw blurRad="38100" dist="38100" dir="2700000" algn="tl">
                  <a:srgbClr val="C0C0C0"/>
                </a:outerShdw>
              </a:effectLst>
              <a:latin typeface="+mn-ea"/>
              <a:ea typeface="+mn-ea"/>
            </a:endParaRPr>
          </a:p>
          <a:p>
            <a:pPr marL="457200" indent="-457200">
              <a:lnSpc>
                <a:spcPts val="3600"/>
              </a:lnSpc>
              <a:buFont typeface="+mj-lt"/>
              <a:buAutoNum type="arabicPeriod"/>
            </a:pPr>
            <a:r>
              <a:rPr lang="zh-CN" altLang="en-US" sz="2400" b="1" dirty="0" smtClean="0">
                <a:effectLst>
                  <a:outerShdw blurRad="38100" dist="38100" dir="2700000" algn="tl">
                    <a:srgbClr val="C0C0C0"/>
                  </a:outerShdw>
                </a:effectLst>
                <a:latin typeface="+mn-ea"/>
                <a:ea typeface="+mn-ea"/>
              </a:rPr>
              <a:t>关于学位论文评阅</a:t>
            </a:r>
            <a:endParaRPr lang="en-US" altLang="zh-CN" sz="2400" b="1" dirty="0" smtClean="0">
              <a:effectLst>
                <a:outerShdw blurRad="38100" dist="38100" dir="2700000" algn="tl">
                  <a:srgbClr val="C0C0C0"/>
                </a:outerShdw>
              </a:effectLst>
              <a:latin typeface="+mn-ea"/>
              <a:ea typeface="+mn-ea"/>
            </a:endParaRPr>
          </a:p>
          <a:p>
            <a:pPr marL="457200" indent="-457200">
              <a:lnSpc>
                <a:spcPts val="3600"/>
              </a:lnSpc>
              <a:buFont typeface="+mj-lt"/>
              <a:buAutoNum type="arabicPeriod"/>
            </a:pPr>
            <a:r>
              <a:rPr lang="zh-CN" altLang="en-US" sz="2400" b="1" dirty="0" smtClean="0">
                <a:effectLst>
                  <a:outerShdw blurRad="38100" dist="38100" dir="2700000" algn="tl">
                    <a:srgbClr val="C0C0C0"/>
                  </a:outerShdw>
                </a:effectLst>
                <a:latin typeface="+mn-ea"/>
                <a:ea typeface="+mn-ea"/>
              </a:rPr>
              <a:t>关于学位论文答辩</a:t>
            </a:r>
            <a:endParaRPr lang="en-US" altLang="zh-CN" sz="2400" b="1" dirty="0" smtClean="0">
              <a:effectLst>
                <a:outerShdw blurRad="38100" dist="38100" dir="2700000" algn="tl">
                  <a:srgbClr val="C0C0C0"/>
                </a:outerShdw>
              </a:effectLst>
              <a:latin typeface="+mn-ea"/>
              <a:ea typeface="+mn-ea"/>
            </a:endParaRPr>
          </a:p>
          <a:p>
            <a:pPr marL="457200" indent="-457200">
              <a:lnSpc>
                <a:spcPts val="3600"/>
              </a:lnSpc>
              <a:buFont typeface="+mj-lt"/>
              <a:buAutoNum type="arabicPeriod"/>
            </a:pPr>
            <a:r>
              <a:rPr lang="zh-CN" altLang="en-US" sz="2400" b="1" dirty="0">
                <a:effectLst>
                  <a:outerShdw blurRad="38100" dist="38100" dir="2700000" algn="tl">
                    <a:srgbClr val="C0C0C0"/>
                  </a:outerShdw>
                </a:effectLst>
                <a:latin typeface="+mn-ea"/>
                <a:ea typeface="+mn-ea"/>
              </a:rPr>
              <a:t>关于各种提交表格的填写</a:t>
            </a:r>
            <a:r>
              <a:rPr lang="zh-CN" altLang="en-US" sz="2400" b="1" dirty="0" smtClean="0">
                <a:effectLst>
                  <a:outerShdw blurRad="38100" dist="38100" dir="2700000" algn="tl">
                    <a:srgbClr val="C0C0C0"/>
                  </a:outerShdw>
                </a:effectLst>
                <a:latin typeface="+mn-ea"/>
                <a:ea typeface="+mn-ea"/>
              </a:rPr>
              <a:t>说明</a:t>
            </a:r>
            <a:endParaRPr lang="en-US" altLang="zh-CN" sz="2400" b="1" dirty="0" smtClean="0">
              <a:effectLst>
                <a:outerShdw blurRad="38100" dist="38100" dir="2700000" algn="tl">
                  <a:srgbClr val="C0C0C0"/>
                </a:outerShdw>
              </a:effectLst>
              <a:latin typeface="+mn-ea"/>
              <a:ea typeface="+mn-ea"/>
            </a:endParaRPr>
          </a:p>
          <a:p>
            <a:pPr marL="457200" indent="-457200">
              <a:lnSpc>
                <a:spcPts val="3600"/>
              </a:lnSpc>
              <a:buFont typeface="+mj-lt"/>
              <a:buAutoNum type="arabicPeriod"/>
            </a:pPr>
            <a:r>
              <a:rPr lang="zh-CN" altLang="en-US" sz="2400" b="1" dirty="0">
                <a:latin typeface="+mn-ea"/>
                <a:ea typeface="+mn-ea"/>
              </a:rPr>
              <a:t>关于学位论文“独创性声明和版权使用授权书”和提交学位论文纸制版、电子版的</a:t>
            </a:r>
            <a:r>
              <a:rPr lang="zh-CN" altLang="en-US" sz="2400" b="1" dirty="0" smtClean="0">
                <a:latin typeface="+mn-ea"/>
                <a:ea typeface="+mn-ea"/>
              </a:rPr>
              <a:t>要求</a:t>
            </a:r>
            <a:endParaRPr lang="en-US" altLang="zh-CN" sz="2400" b="1" dirty="0" smtClean="0">
              <a:latin typeface="+mn-ea"/>
              <a:ea typeface="+mn-ea"/>
            </a:endParaRPr>
          </a:p>
          <a:p>
            <a:pPr marL="457200" indent="-457200">
              <a:lnSpc>
                <a:spcPts val="3600"/>
              </a:lnSpc>
              <a:buFont typeface="+mj-lt"/>
              <a:buAutoNum type="arabicPeriod"/>
            </a:pPr>
            <a:r>
              <a:rPr lang="zh-CN" altLang="en-US" sz="2400" b="1" dirty="0" smtClean="0">
                <a:solidFill>
                  <a:srgbClr val="FF0000"/>
                </a:solidFill>
                <a:effectLst>
                  <a:outerShdw blurRad="38100" dist="38100" dir="2700000" algn="tl">
                    <a:srgbClr val="000000">
                      <a:alpha val="43137"/>
                    </a:srgbClr>
                  </a:outerShdw>
                </a:effectLst>
                <a:latin typeface="+mn-ea"/>
                <a:ea typeface="+mn-ea"/>
              </a:rPr>
              <a:t>关于博士、硕士学位论文抽检</a:t>
            </a:r>
            <a:endParaRPr lang="zh-CN" altLang="en-US" sz="2400" b="1" dirty="0">
              <a:solidFill>
                <a:srgbClr val="FF0000"/>
              </a:solidFill>
              <a:effectLst>
                <a:outerShdw blurRad="38100" dist="38100" dir="2700000" algn="tl">
                  <a:srgbClr val="000000">
                    <a:alpha val="43137"/>
                  </a:srgbClr>
                </a:outerShdw>
              </a:effectLst>
              <a:latin typeface="+mn-ea"/>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388" y="188640"/>
            <a:ext cx="8785225" cy="6480175"/>
          </a:xfrm>
        </p:spPr>
        <p:txBody>
          <a:bodyPr>
            <a:normAutofit fontScale="62500" lnSpcReduction="20000"/>
          </a:bodyPr>
          <a:lstStyle/>
          <a:p>
            <a:pPr marL="514350" indent="-514350" eaLnBrk="1" hangingPunct="1">
              <a:lnSpc>
                <a:spcPct val="120000"/>
              </a:lnSpc>
              <a:spcBef>
                <a:spcPts val="0"/>
              </a:spcBef>
              <a:spcAft>
                <a:spcPts val="1200"/>
              </a:spcAft>
              <a:buClrTx/>
              <a:buFont typeface="Century Schoolbook" pitchFamily="18" charset="0"/>
              <a:buAutoNum type="arabicPeriod"/>
              <a:defRPr/>
            </a:pPr>
            <a:r>
              <a:rPr lang="zh-CN" altLang="en-US" sz="3800" b="1" dirty="0" smtClean="0">
                <a:effectLst>
                  <a:outerShdw blurRad="38100" dist="38100" dir="2700000" algn="tl">
                    <a:srgbClr val="C0C0C0"/>
                  </a:outerShdw>
                </a:effectLst>
                <a:latin typeface="黑体" pitchFamily="49" charset="-122"/>
                <a:ea typeface="黑体" pitchFamily="49" charset="-122"/>
              </a:rPr>
              <a:t>博士学位论文答辩申请资格</a:t>
            </a:r>
            <a:r>
              <a:rPr lang="zh-CN" altLang="en-US" sz="3800" b="1" dirty="0">
                <a:effectLst>
                  <a:outerShdw blurRad="38100" dist="38100" dir="2700000" algn="tl">
                    <a:srgbClr val="C0C0C0"/>
                  </a:outerShdw>
                </a:effectLst>
                <a:latin typeface="黑体" pitchFamily="49" charset="-122"/>
                <a:ea typeface="黑体" pitchFamily="49" charset="-122"/>
              </a:rPr>
              <a:t>要求</a:t>
            </a:r>
            <a:endParaRPr lang="zh-CN" altLang="en-US" sz="3800" b="1" dirty="0" smtClean="0">
              <a:effectLst>
                <a:outerShdw blurRad="38100" dist="38100" dir="2700000" algn="tl">
                  <a:srgbClr val="C0C0C0"/>
                </a:outerShdw>
              </a:effectLst>
              <a:latin typeface="黑体" pitchFamily="49" charset="-122"/>
              <a:ea typeface="黑体" pitchFamily="49" charset="-122"/>
            </a:endParaRPr>
          </a:p>
          <a:p>
            <a:pPr marL="514350" indent="-514350">
              <a:lnSpc>
                <a:spcPct val="120000"/>
              </a:lnSpc>
              <a:spcBef>
                <a:spcPts val="600"/>
              </a:spcBef>
              <a:spcAft>
                <a:spcPts val="600"/>
              </a:spcAft>
              <a:buFont typeface="Wingdings 2" pitchFamily="18" charset="2"/>
              <a:buNone/>
              <a:defRPr/>
            </a:pP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rPr>
              <a:t>1</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）科研成果要求</a:t>
            </a:r>
            <a:endParaRPr lang="en-US" altLang="zh-CN" dirty="0" smtClean="0">
              <a:solidFill>
                <a:srgbClr val="000066"/>
              </a:solidFill>
              <a:effectLst>
                <a:outerShdw blurRad="38100" dist="38100" dir="2700000" algn="tl">
                  <a:srgbClr val="C0C0C0"/>
                </a:outerShdw>
              </a:effectLst>
              <a:latin typeface="华文琥珀" pitchFamily="2" charset="-122"/>
              <a:ea typeface="华文琥珀" pitchFamily="2" charset="-122"/>
            </a:endParaRPr>
          </a:p>
          <a:p>
            <a:pPr marL="533400" indent="45720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要求申请人作为第一作者（</a:t>
            </a:r>
            <a:r>
              <a:rPr lang="zh-CN" altLang="en-US" b="1" u="sng" dirty="0" smtClean="0">
                <a:solidFill>
                  <a:srgbClr val="000066"/>
                </a:solidFill>
                <a:effectLst>
                  <a:outerShdw blurRad="38100" dist="38100" dir="2700000" algn="tl">
                    <a:srgbClr val="C0C0C0"/>
                  </a:outerShdw>
                </a:effectLst>
                <a:latin typeface="宋体" pitchFamily="2" charset="-122"/>
              </a:rPr>
              <a:t>包括导师署名第一、申请人署名第二；我所为第一作者单位、中国科学院大学</a:t>
            </a:r>
            <a:r>
              <a:rPr lang="en-US" altLang="zh-CN" b="1" u="sng" dirty="0" smtClean="0">
                <a:solidFill>
                  <a:srgbClr val="000066"/>
                </a:solidFill>
                <a:effectLst>
                  <a:outerShdw blurRad="38100" dist="38100" dir="2700000" algn="tl">
                    <a:srgbClr val="C0C0C0"/>
                  </a:outerShdw>
                </a:effectLst>
                <a:latin typeface="宋体" pitchFamily="2" charset="-122"/>
              </a:rPr>
              <a:t>/</a:t>
            </a:r>
            <a:r>
              <a:rPr lang="zh-CN" altLang="en-US" b="1" u="sng" dirty="0" smtClean="0">
                <a:solidFill>
                  <a:srgbClr val="000066"/>
                </a:solidFill>
                <a:effectLst>
                  <a:outerShdw blurRad="38100" dist="38100" dir="2700000" algn="tl">
                    <a:srgbClr val="C0C0C0"/>
                  </a:outerShdw>
                </a:effectLst>
                <a:latin typeface="宋体" pitchFamily="2" charset="-122"/>
              </a:rPr>
              <a:t>研究生院为第二作者单位</a:t>
            </a:r>
            <a:r>
              <a:rPr lang="zh-CN" altLang="en-US" b="1" dirty="0" smtClean="0">
                <a:solidFill>
                  <a:srgbClr val="000066"/>
                </a:solidFill>
                <a:effectLst>
                  <a:outerShdw blurRad="38100" dist="38100" dir="2700000" algn="tl">
                    <a:srgbClr val="C0C0C0"/>
                  </a:outerShdw>
                </a:effectLst>
                <a:latin typeface="宋体" pitchFamily="2" charset="-122"/>
              </a:rPr>
              <a:t>）发表与</a:t>
            </a:r>
            <a:r>
              <a:rPr lang="zh-CN" altLang="en-US" b="1" dirty="0" smtClean="0">
                <a:solidFill>
                  <a:srgbClr val="FF0000"/>
                </a:solidFill>
                <a:latin typeface="微软雅黑" panose="020B0503020204020204" pitchFamily="34" charset="-122"/>
                <a:ea typeface="微软雅黑" panose="020B0503020204020204" pitchFamily="34" charset="-122"/>
              </a:rPr>
              <a:t>学位论文相关的学术论文，或取得相应的科研成果</a:t>
            </a:r>
            <a:r>
              <a:rPr lang="zh-CN" altLang="en-US" b="1" dirty="0" smtClean="0">
                <a:solidFill>
                  <a:srgbClr val="000066"/>
                </a:solidFill>
                <a:effectLst>
                  <a:outerShdw blurRad="38100" dist="38100" dir="2700000" algn="tl">
                    <a:srgbClr val="C0C0C0"/>
                  </a:outerShdw>
                </a:effectLst>
                <a:latin typeface="宋体" pitchFamily="2" charset="-122"/>
              </a:rPr>
              <a:t>，必须满足以下相应的申请条件：</a:t>
            </a:r>
          </a:p>
          <a:p>
            <a:pPr marL="514350" indent="-514350">
              <a:lnSpc>
                <a:spcPct val="120000"/>
              </a:lnSpc>
              <a:spcBef>
                <a:spcPts val="600"/>
              </a:spcBef>
              <a:spcAft>
                <a:spcPts val="600"/>
              </a:spcAft>
              <a:buClr>
                <a:srgbClr val="0000FF"/>
              </a:buClr>
              <a:buSzTx/>
              <a:buFont typeface="Wingdings" pitchFamily="2" charset="2"/>
              <a:buChar char="Ø"/>
              <a:defRPr/>
            </a:pP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申请博士学位论文答辩，需满足：</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检索的期刊上至少发表</a:t>
            </a:r>
            <a:r>
              <a:rPr lang="en-US" altLang="zh-CN" b="1" dirty="0" smtClean="0">
                <a:effectLst>
                  <a:outerShdw blurRad="38100" dist="38100" dir="2700000" algn="tl">
                    <a:srgbClr val="C0C0C0"/>
                  </a:outerShdw>
                </a:effectLst>
                <a:latin typeface="宋体" pitchFamily="2" charset="-122"/>
              </a:rPr>
              <a:t>1</a:t>
            </a:r>
            <a:r>
              <a:rPr lang="zh-CN" altLang="en-US" b="1" dirty="0" smtClean="0">
                <a:effectLst>
                  <a:outerShdw blurRad="38100" dist="38100" dir="2700000" algn="tl">
                    <a:srgbClr val="C0C0C0"/>
                  </a:outerShdw>
                </a:effectLst>
                <a:latin typeface="宋体" pitchFamily="2" charset="-122"/>
              </a:rPr>
              <a:t>篇学术论文（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zh-CN" b="1" dirty="0" smtClean="0">
                <a:effectLst>
                  <a:outerShdw blurRad="38100" dist="38100" dir="2700000" algn="tl">
                    <a:srgbClr val="C0C0C0"/>
                  </a:outerShdw>
                </a:effectLst>
                <a:latin typeface="宋体" pitchFamily="2" charset="-122"/>
              </a:rPr>
              <a:t>获得国家发明专利、排名第一者（包括导师排名第一）</a:t>
            </a:r>
            <a:r>
              <a:rPr lang="zh-CN" altLang="en-US" b="1" dirty="0" smtClean="0">
                <a:effectLst>
                  <a:outerShdw blurRad="38100" dist="38100" dir="2700000" algn="tl">
                    <a:srgbClr val="C0C0C0"/>
                  </a:outerShdw>
                </a:effectLst>
                <a:latin typeface="宋体" pitchFamily="2" charset="-122"/>
              </a:rPr>
              <a:t>、专利权人为中国科学院地质与地球物理所；</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③ 获国家奖或获省部级一等奖，排名前五名者。</a:t>
            </a:r>
          </a:p>
          <a:p>
            <a:pPr marL="514350" indent="-514350">
              <a:lnSpc>
                <a:spcPct val="120000"/>
              </a:lnSpc>
              <a:spcBef>
                <a:spcPts val="0"/>
              </a:spcBef>
              <a:spcAft>
                <a:spcPts val="600"/>
              </a:spcAft>
              <a:buClr>
                <a:srgbClr val="0000FF"/>
              </a:buClr>
              <a:buSzTx/>
              <a:buFont typeface="Wingdings" pitchFamily="2" charset="2"/>
              <a:buChar char="Ø"/>
              <a:defRPr/>
            </a:pPr>
            <a:r>
              <a:rPr lang="zh-CN" altLang="en-US" b="1" dirty="0">
                <a:solidFill>
                  <a:srgbClr val="0000FF"/>
                </a:solidFill>
                <a:effectLst>
                  <a:outerShdw blurRad="38100" dist="38100" dir="2700000" algn="tl">
                    <a:srgbClr val="C0C0C0"/>
                  </a:outerShdw>
                </a:effectLst>
                <a:latin typeface="黑体" pitchFamily="49" charset="-122"/>
                <a:ea typeface="黑体" pitchFamily="49" charset="-122"/>
              </a:rPr>
              <a:t>提前申请博士学位</a:t>
            </a: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论文答辩，必须满足以下条件之一：</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达到发表文章的基本要求，并获国家奖，排前三名；或获省部级一等奖，排前三名；</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en-US" b="1" dirty="0" smtClean="0">
                <a:effectLst>
                  <a:outerShdw blurRad="38100" dist="38100" dir="2700000" algn="tl">
                    <a:srgbClr val="C0C0C0"/>
                  </a:outerShdw>
                </a:effectLst>
                <a:latin typeface="宋体" pitchFamily="2" charset="-122"/>
              </a:rPr>
              <a:t>以</a:t>
            </a:r>
            <a:r>
              <a:rPr lang="zh-CN" altLang="en-US" b="1" dirty="0">
                <a:solidFill>
                  <a:srgbClr val="FF0000"/>
                </a:solidFill>
                <a:latin typeface="微软雅黑" panose="020B0503020204020204" pitchFamily="34" charset="-122"/>
                <a:ea typeface="微软雅黑" panose="020B0503020204020204" pitchFamily="34" charset="-122"/>
              </a:rPr>
              <a:t>第一作者</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检索刊物至少发表</a:t>
            </a:r>
            <a:r>
              <a:rPr lang="en-US" altLang="zh-CN" b="1" dirty="0" smtClean="0">
                <a:effectLst>
                  <a:outerShdw blurRad="38100" dist="38100" dir="2700000" algn="tl">
                    <a:srgbClr val="C0C0C0"/>
                  </a:outerShdw>
                </a:effectLst>
                <a:latin typeface="宋体" pitchFamily="2" charset="-122"/>
              </a:rPr>
              <a:t>3</a:t>
            </a:r>
            <a:r>
              <a:rPr lang="zh-CN" altLang="en-US" b="1" dirty="0" smtClean="0">
                <a:effectLst>
                  <a:outerShdw blurRad="38100" dist="38100" dir="2700000" algn="tl">
                    <a:srgbClr val="C0C0C0"/>
                  </a:outerShdw>
                </a:effectLst>
                <a:latin typeface="宋体" pitchFamily="2" charset="-122"/>
              </a:rPr>
              <a:t>篇与学位论文相关学术论文（</a:t>
            </a:r>
            <a:r>
              <a:rPr lang="zh-CN" altLang="en-US" b="1" dirty="0">
                <a:solidFill>
                  <a:srgbClr val="FF0000"/>
                </a:solidFill>
                <a:latin typeface="微软雅黑" panose="020B0503020204020204" pitchFamily="34" charset="-122"/>
                <a:ea typeface="微软雅黑" panose="020B0503020204020204" pitchFamily="34" charset="-122"/>
              </a:rPr>
              <a:t>不含被</a:t>
            </a:r>
            <a:r>
              <a:rPr lang="en-US" altLang="en-US" b="1" dirty="0">
                <a:solidFill>
                  <a:srgbClr val="FF0000"/>
                </a:solidFill>
                <a:latin typeface="微软雅黑" panose="020B0503020204020204" pitchFamily="34" charset="-122"/>
                <a:ea typeface="微软雅黑" panose="020B0503020204020204" pitchFamily="34" charset="-122"/>
              </a:rPr>
              <a:t>SCI</a:t>
            </a:r>
            <a:r>
              <a:rPr lang="zh-CN" altLang="en-US" b="1" dirty="0">
                <a:solidFill>
                  <a:srgbClr val="FF0000"/>
                </a:solidFill>
                <a:latin typeface="微软雅黑" panose="020B0503020204020204" pitchFamily="34" charset="-122"/>
                <a:ea typeface="微软雅黑" panose="020B0503020204020204" pitchFamily="34" charset="-122"/>
              </a:rPr>
              <a:t>或</a:t>
            </a:r>
            <a:r>
              <a:rPr lang="en-US" altLang="en-US" b="1" dirty="0">
                <a:solidFill>
                  <a:srgbClr val="FF0000"/>
                </a:solidFill>
                <a:latin typeface="微软雅黑" panose="020B0503020204020204" pitchFamily="34" charset="-122"/>
                <a:ea typeface="微软雅黑" panose="020B0503020204020204" pitchFamily="34" charset="-122"/>
              </a:rPr>
              <a:t>EI</a:t>
            </a:r>
            <a:r>
              <a:rPr lang="zh-CN" altLang="en-US" b="1" dirty="0">
                <a:solidFill>
                  <a:srgbClr val="FF0000"/>
                </a:solidFill>
                <a:latin typeface="微软雅黑" panose="020B0503020204020204" pitchFamily="34" charset="-122"/>
                <a:ea typeface="微软雅黑" panose="020B0503020204020204" pitchFamily="34" charset="-122"/>
              </a:rPr>
              <a:t>检索的会议论文</a:t>
            </a:r>
            <a:r>
              <a:rPr lang="zh-CN" altLang="en-US" b="1" dirty="0" smtClean="0">
                <a:effectLst>
                  <a:outerShdw blurRad="38100" dist="38100" dir="2700000" algn="tl">
                    <a:srgbClr val="C0C0C0"/>
                  </a:outerShdw>
                </a:effectLst>
                <a:latin typeface="宋体" pitchFamily="2" charset="-122"/>
              </a:rPr>
              <a:t>） 。</a:t>
            </a:r>
          </a:p>
          <a:p>
            <a:pPr marL="514350" indent="-514350">
              <a:lnSpc>
                <a:spcPct val="120000"/>
              </a:lnSpc>
              <a:spcBef>
                <a:spcPts val="0"/>
              </a:spcBef>
              <a:spcAft>
                <a:spcPts val="600"/>
              </a:spcAft>
              <a:buFont typeface="Wingdings 2" pitchFamily="18" charset="2"/>
              <a:buNone/>
              <a:defRPr/>
            </a:pP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2</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）成绩合格</a:t>
            </a:r>
            <a:r>
              <a:rPr lang="zh-CN" altLang="en-US" b="1" dirty="0" smtClean="0">
                <a:solidFill>
                  <a:srgbClr val="000066"/>
                </a:solidFill>
                <a:effectLst>
                  <a:outerShdw blurRad="38100" dist="38100" dir="2700000" algn="tl">
                    <a:srgbClr val="C0C0C0"/>
                  </a:outerShdw>
                </a:effectLst>
                <a:latin typeface="宋体" pitchFamily="2" charset="-122"/>
              </a:rPr>
              <a:t>（学分达标，无不及格课程，均含必修环节</a:t>
            </a:r>
            <a:r>
              <a:rPr lang="en-US" altLang="zh-CN" b="1" dirty="0" smtClean="0">
                <a:solidFill>
                  <a:srgbClr val="000066"/>
                </a:solidFill>
                <a:effectLst>
                  <a:outerShdw blurRad="38100" dist="38100" dir="2700000" algn="tl">
                    <a:srgbClr val="C0C0C0"/>
                  </a:outerShdw>
                </a:effectLst>
                <a:latin typeface="宋体" pitchFamily="2" charset="-122"/>
              </a:rPr>
              <a:t>5</a:t>
            </a:r>
            <a:r>
              <a:rPr lang="zh-CN" altLang="en-US" b="1" dirty="0" smtClean="0">
                <a:solidFill>
                  <a:srgbClr val="000066"/>
                </a:solidFill>
                <a:effectLst>
                  <a:outerShdw blurRad="38100" dist="38100" dir="2700000" algn="tl">
                    <a:srgbClr val="C0C0C0"/>
                  </a:outerShdw>
                </a:effectLst>
                <a:latin typeface="宋体" pitchFamily="2" charset="-122"/>
              </a:rPr>
              <a:t>学分 ）</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学分要求：硕博连读生  </a:t>
            </a:r>
            <a:r>
              <a:rPr lang="en-US" altLang="zh-CN" b="1" dirty="0" smtClean="0">
                <a:effectLst>
                  <a:outerShdw blurRad="38100" dist="38100" dir="2700000" algn="tl">
                    <a:srgbClr val="C0C0C0"/>
                  </a:outerShdw>
                </a:effectLst>
                <a:latin typeface="宋体" pitchFamily="2" charset="-122"/>
              </a:rPr>
              <a:t>43 </a:t>
            </a:r>
            <a:r>
              <a:rPr lang="zh-CN" altLang="en-US" b="1" dirty="0" smtClean="0">
                <a:effectLst>
                  <a:outerShdw blurRad="38100" dist="38100" dir="2700000" algn="tl">
                    <a:srgbClr val="C0C0C0"/>
                  </a:outerShdw>
                </a:effectLst>
                <a:latin typeface="宋体" pitchFamily="2" charset="-122"/>
              </a:rPr>
              <a:t>学分；公开招考博士  </a:t>
            </a:r>
            <a:r>
              <a:rPr lang="en-US" altLang="zh-CN" b="1" dirty="0" smtClean="0">
                <a:effectLst>
                  <a:outerShdw blurRad="38100" dist="38100" dir="2700000" algn="tl">
                    <a:srgbClr val="C0C0C0"/>
                  </a:outerShdw>
                </a:effectLst>
                <a:latin typeface="宋体" pitchFamily="2" charset="-122"/>
              </a:rPr>
              <a:t>12 </a:t>
            </a:r>
            <a:r>
              <a:rPr lang="zh-CN" altLang="en-US" b="1" dirty="0" smtClean="0">
                <a:effectLst>
                  <a:outerShdw blurRad="38100" dist="38100" dir="2700000" algn="tl">
                    <a:srgbClr val="C0C0C0"/>
                  </a:outerShdw>
                </a:effectLst>
                <a:latin typeface="宋体" pitchFamily="2" charset="-122"/>
              </a:rPr>
              <a:t>学分；</a:t>
            </a:r>
            <a:endParaRPr lang="en-US" altLang="zh-CN" b="1" dirty="0" smtClean="0">
              <a:effectLst>
                <a:outerShdw blurRad="38100" dist="38100" dir="2700000" algn="tl">
                  <a:srgbClr val="C0C0C0"/>
                </a:outerShdw>
              </a:effectLst>
              <a:latin typeface="宋体" pitchFamily="2" charset="-122"/>
            </a:endParaRPr>
          </a:p>
          <a:p>
            <a:pPr marL="0" indent="0">
              <a:lnSpc>
                <a:spcPct val="120000"/>
              </a:lnSpc>
              <a:spcBef>
                <a:spcPts val="0"/>
              </a:spcBef>
              <a:spcAft>
                <a:spcPts val="600"/>
              </a:spcAft>
              <a:buNone/>
              <a:defRPr/>
            </a:pPr>
            <a:r>
              <a:rPr lang="zh-CN" altLang="en-US" b="1" dirty="0" smtClean="0">
                <a:effectLst>
                  <a:outerShdw blurRad="38100" dist="38100" dir="2700000" algn="tl">
                    <a:srgbClr val="C0C0C0"/>
                  </a:outerShdw>
                </a:effectLst>
                <a:latin typeface="宋体" pitchFamily="2" charset="-122"/>
              </a:rPr>
              <a:t>    （包括开题报告、中期考核和社会实践及学术报告等必修环节</a:t>
            </a:r>
            <a:r>
              <a:rPr lang="en-US" altLang="zh-CN" b="1" dirty="0" smtClean="0">
                <a:effectLst>
                  <a:outerShdw blurRad="38100" dist="38100" dir="2700000" algn="tl">
                    <a:srgbClr val="C0C0C0"/>
                  </a:outerShdw>
                </a:effectLst>
                <a:latin typeface="宋体" pitchFamily="2" charset="-122"/>
              </a:rPr>
              <a:t>5</a:t>
            </a:r>
            <a:r>
              <a:rPr lang="zh-CN" altLang="en-US" b="1" dirty="0" smtClean="0">
                <a:effectLst>
                  <a:outerShdw blurRad="38100" dist="38100" dir="2700000" algn="tl">
                    <a:srgbClr val="C0C0C0"/>
                  </a:outerShdw>
                </a:effectLst>
                <a:latin typeface="宋体" pitchFamily="2" charset="-122"/>
              </a:rPr>
              <a:t>学分）</a:t>
            </a:r>
          </a:p>
          <a:p>
            <a:pPr marL="514350" indent="-514350">
              <a:lnSpc>
                <a:spcPct val="120000"/>
              </a:lnSpc>
              <a:spcBef>
                <a:spcPts val="0"/>
              </a:spcBef>
              <a:spcAft>
                <a:spcPts val="600"/>
              </a:spcAft>
              <a:buFont typeface="Wingdings 2" pitchFamily="18" charset="2"/>
              <a:buNone/>
              <a:defRPr/>
            </a:pP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3</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）完成学位论文，导师</a:t>
            </a:r>
            <a:r>
              <a:rPr lang="zh-CN" altLang="en-US" dirty="0" smtClean="0">
                <a:solidFill>
                  <a:srgbClr val="000066"/>
                </a:solidFill>
                <a:effectLst>
                  <a:outerShdw blurRad="38100" dist="38100" dir="2700000" algn="tl">
                    <a:srgbClr val="C0C0C0"/>
                  </a:outerShdw>
                </a:effectLst>
                <a:latin typeface="华文琥珀" pitchFamily="2" charset="-122"/>
                <a:ea typeface="华文琥珀" pitchFamily="2" charset="-122"/>
              </a:rPr>
              <a:t>审阅后同意申请答辩</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，于答辩</a:t>
            </a:r>
            <a:r>
              <a:rPr lang="zh-CN" altLang="en-US" u="sng" dirty="0">
                <a:solidFill>
                  <a:srgbClr val="FF0000"/>
                </a:solidFill>
                <a:effectLst>
                  <a:outerShdw blurRad="38100" dist="38100" dir="2700000" algn="tl">
                    <a:srgbClr val="C0C0C0"/>
                  </a:outerShdw>
                </a:effectLst>
                <a:latin typeface="华文琥珀" pitchFamily="2" charset="-122"/>
                <a:ea typeface="华文琥珀" pitchFamily="2" charset="-122"/>
              </a:rPr>
              <a:t>前</a:t>
            </a:r>
            <a:r>
              <a:rPr lang="en-US" altLang="zh-CN" u="sng" dirty="0">
                <a:solidFill>
                  <a:srgbClr val="FF0000"/>
                </a:solidFill>
                <a:effectLst>
                  <a:outerShdw blurRad="38100" dist="38100" dir="2700000" algn="tl">
                    <a:srgbClr val="C0C0C0"/>
                  </a:outerShdw>
                </a:effectLst>
                <a:latin typeface="华文琥珀" pitchFamily="2" charset="-122"/>
                <a:ea typeface="华文琥珀" pitchFamily="2" charset="-122"/>
              </a:rPr>
              <a:t>15</a:t>
            </a:r>
            <a:r>
              <a:rPr lang="zh-CN" altLang="en-US" u="sng" dirty="0">
                <a:solidFill>
                  <a:srgbClr val="FF0000"/>
                </a:solidFill>
                <a:effectLst>
                  <a:outerShdw blurRad="38100" dist="38100" dir="2700000" algn="tl">
                    <a:srgbClr val="C0C0C0"/>
                  </a:outerShdw>
                </a:effectLst>
                <a:latin typeface="华文琥珀" pitchFamily="2" charset="-122"/>
                <a:ea typeface="华文琥珀" pitchFamily="2" charset="-122"/>
              </a:rPr>
              <a:t>日</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送同行专家评议。</a:t>
            </a:r>
            <a:endPar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endParaRPr>
          </a:p>
          <a:p>
            <a:pPr marL="514350" indent="-514350">
              <a:lnSpc>
                <a:spcPct val="120000"/>
              </a:lnSpc>
              <a:spcBef>
                <a:spcPts val="0"/>
              </a:spcBef>
              <a:spcAft>
                <a:spcPts val="600"/>
              </a:spcAft>
              <a:buFont typeface="Wingdings 2" pitchFamily="18" charset="2"/>
              <a:buNone/>
              <a:defRPr/>
            </a:pP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4</a:t>
            </a:r>
            <a:r>
              <a:rPr lang="zh-CN" altLang="en-US" dirty="0">
                <a:solidFill>
                  <a:srgbClr val="000066"/>
                </a:solidFill>
                <a:effectLst>
                  <a:outerShdw blurRad="38100" dist="38100" dir="2700000" algn="tl">
                    <a:srgbClr val="C0C0C0"/>
                  </a:outerShdw>
                </a:effectLst>
                <a:latin typeface="华文琥珀" pitchFamily="2" charset="-122"/>
                <a:ea typeface="华文琥珀" pitchFamily="2" charset="-122"/>
              </a:rPr>
              <a:t>）说明：</a:t>
            </a:r>
            <a:r>
              <a:rPr lang="en-US" altLang="zh-CN" dirty="0">
                <a:solidFill>
                  <a:srgbClr val="000066"/>
                </a:solidFill>
                <a:effectLst>
                  <a:outerShdw blurRad="38100" dist="38100" dir="2700000" algn="tl">
                    <a:srgbClr val="C0C0C0"/>
                  </a:outerShdw>
                </a:effectLst>
                <a:latin typeface="华文琥珀" pitchFamily="2" charset="-122"/>
                <a:ea typeface="华文琥珀" pitchFamily="2" charset="-122"/>
              </a:rPr>
              <a:t> </a:t>
            </a:r>
            <a:r>
              <a:rPr lang="en-US" altLang="zh-CN" b="1" dirty="0" smtClean="0">
                <a:solidFill>
                  <a:srgbClr val="FF0000"/>
                </a:solidFill>
                <a:effectLst>
                  <a:outerShdw blurRad="38100" dist="38100" dir="2700000" algn="tl">
                    <a:srgbClr val="C0C0C0"/>
                  </a:outerShdw>
                </a:effectLst>
                <a:latin typeface="宋体" pitchFamily="2" charset="-122"/>
              </a:rPr>
              <a:t>① </a:t>
            </a:r>
            <a:r>
              <a:rPr lang="zh-CN" altLang="en-US" b="1" dirty="0" smtClean="0">
                <a:solidFill>
                  <a:srgbClr val="FF0000"/>
                </a:solidFill>
                <a:effectLst>
                  <a:outerShdw blurRad="38100" dist="38100" dir="2700000" algn="tl">
                    <a:srgbClr val="C0C0C0"/>
                  </a:outerShdw>
                </a:effectLst>
                <a:latin typeface="宋体" pitchFamily="2" charset="-122"/>
              </a:rPr>
              <a:t>论文导师审阅、论文评阅、论文答辩等环节均需在</a:t>
            </a:r>
            <a:r>
              <a:rPr lang="zh-CN" altLang="en-US" b="1" u="sng" dirty="0" smtClean="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培养系统</a:t>
            </a:r>
            <a:r>
              <a:rPr lang="zh-CN" altLang="en-US" b="1" dirty="0" smtClean="0">
                <a:solidFill>
                  <a:srgbClr val="FF0000"/>
                </a:solidFill>
                <a:effectLst>
                  <a:outerShdw blurRad="38100" dist="38100" dir="2700000" algn="tl">
                    <a:srgbClr val="C0C0C0"/>
                  </a:outerShdw>
                </a:effectLst>
                <a:latin typeface="宋体" pitchFamily="2" charset="-122"/>
              </a:rPr>
              <a:t>中由学生本人、导师和答辩秘书完成；</a:t>
            </a:r>
            <a:r>
              <a:rPr lang="en-US" altLang="zh-CN" b="1" dirty="0" smtClean="0">
                <a:solidFill>
                  <a:srgbClr val="FF0000"/>
                </a:solidFill>
                <a:effectLst>
                  <a:outerShdw blurRad="38100" dist="38100" dir="2700000" algn="tl">
                    <a:srgbClr val="C0C0C0"/>
                  </a:outerShdw>
                </a:effectLst>
                <a:latin typeface="宋体" pitchFamily="2" charset="-122"/>
              </a:rPr>
              <a:t>②</a:t>
            </a:r>
            <a:r>
              <a:rPr lang="zh-CN" altLang="en-US" b="1" dirty="0" smtClean="0">
                <a:solidFill>
                  <a:srgbClr val="FF0000"/>
                </a:solidFill>
                <a:effectLst>
                  <a:outerShdw blurRad="38100" dist="38100" dir="2700000" algn="tl">
                    <a:srgbClr val="C0C0C0"/>
                  </a:outerShdw>
                </a:effectLst>
                <a:latin typeface="宋体" pitchFamily="2" charset="-122"/>
              </a:rPr>
              <a:t>待发表文章录用函必须经</a:t>
            </a:r>
            <a:r>
              <a:rPr lang="zh-CN" altLang="en-US" b="1" u="sng" dirty="0">
                <a:solidFill>
                  <a:srgbClr val="FF0000"/>
                </a:solidFill>
                <a:effectLst>
                  <a:outerShdw blurRad="38100" dist="38100" dir="2700000" algn="tl">
                    <a:srgbClr val="C0C0C0"/>
                  </a:outerShdw>
                </a:effectLst>
                <a:latin typeface="微软雅黑" panose="020B0503020204020204" pitchFamily="34" charset="-122"/>
                <a:ea typeface="微软雅黑" panose="020B0503020204020204" pitchFamily="34" charset="-122"/>
              </a:rPr>
              <a:t>导师签字</a:t>
            </a:r>
            <a:r>
              <a:rPr lang="zh-CN" altLang="en-US" b="1" dirty="0" smtClean="0">
                <a:solidFill>
                  <a:srgbClr val="FF0000"/>
                </a:solidFill>
                <a:effectLst>
                  <a:outerShdw blurRad="38100" dist="38100" dir="2700000" algn="tl">
                    <a:srgbClr val="C0C0C0"/>
                  </a:outerShdw>
                </a:effectLst>
                <a:latin typeface="宋体" pitchFamily="2" charset="-122"/>
              </a:rPr>
              <a:t>方可用于申请学位论文答辩</a:t>
            </a:r>
            <a:r>
              <a:rPr lang="zh-CN" altLang="en-US" b="1" dirty="0" smtClean="0">
                <a:effectLst>
                  <a:outerShdw blurRad="38100" dist="38100" dir="2700000" algn="tl">
                    <a:srgbClr val="C0C0C0"/>
                  </a:outerShdw>
                </a:effectLst>
                <a:latin typeface="宋体" pitchFamily="2" charset="-122"/>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250825" y="476250"/>
            <a:ext cx="8713788" cy="5693866"/>
          </a:xfrm>
          <a:prstGeom prst="rect">
            <a:avLst/>
          </a:prstGeom>
          <a:noFill/>
          <a:ln w="9525">
            <a:noFill/>
            <a:miter lim="800000"/>
            <a:headEnd/>
            <a:tailEnd/>
          </a:ln>
          <a:effectLst/>
        </p:spPr>
        <p:txBody>
          <a:bodyPr>
            <a:spAutoFit/>
          </a:bodyPr>
          <a:lstStyle/>
          <a:p>
            <a:pPr>
              <a:spcBef>
                <a:spcPct val="50000"/>
              </a:spcBef>
              <a:spcAft>
                <a:spcPts val="1800"/>
              </a:spcAft>
              <a:defRPr/>
            </a:pPr>
            <a:r>
              <a:rPr lang="en-US" altLang="zh-CN" sz="2400" b="1" dirty="0">
                <a:effectLst>
                  <a:outerShdw blurRad="38100" dist="38100" dir="2700000" algn="tl">
                    <a:srgbClr val="C0C0C0"/>
                  </a:outerShdw>
                </a:effectLst>
                <a:latin typeface="黑体" pitchFamily="49" charset="-122"/>
                <a:ea typeface="黑体" pitchFamily="49" charset="-122"/>
              </a:rPr>
              <a:t>2.</a:t>
            </a:r>
            <a:r>
              <a:rPr lang="zh-CN" altLang="en-US" sz="2400" b="1" dirty="0">
                <a:effectLst>
                  <a:outerShdw blurRad="38100" dist="38100" dir="2700000" algn="tl">
                    <a:srgbClr val="C0C0C0"/>
                  </a:outerShdw>
                </a:effectLst>
                <a:latin typeface="黑体" pitchFamily="49" charset="-122"/>
                <a:ea typeface="黑体" pitchFamily="49" charset="-122"/>
              </a:rPr>
              <a:t>硕士学位论文答辩申请</a:t>
            </a:r>
            <a:r>
              <a:rPr lang="zh-CN" altLang="en-US" sz="2400" b="1" dirty="0" smtClean="0">
                <a:effectLst>
                  <a:outerShdw blurRad="38100" dist="38100" dir="2700000" algn="tl">
                    <a:srgbClr val="C0C0C0"/>
                  </a:outerShdw>
                </a:effectLst>
                <a:latin typeface="黑体" pitchFamily="49" charset="-122"/>
                <a:ea typeface="黑体" pitchFamily="49" charset="-122"/>
              </a:rPr>
              <a:t>资格</a:t>
            </a:r>
            <a:r>
              <a:rPr lang="zh-CN" altLang="en-US" sz="2400" b="1" dirty="0">
                <a:effectLst>
                  <a:outerShdw blurRad="38100" dist="38100" dir="2700000" algn="tl">
                    <a:srgbClr val="C0C0C0"/>
                  </a:outerShdw>
                </a:effectLst>
                <a:latin typeface="黑体" pitchFamily="49" charset="-122"/>
                <a:ea typeface="黑体" pitchFamily="49" charset="-122"/>
              </a:rPr>
              <a:t>要求</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）申请人作为</a:t>
            </a:r>
            <a:r>
              <a:rPr lang="zh-CN" altLang="en-US" sz="1600" b="1" dirty="0">
                <a:solidFill>
                  <a:srgbClr val="000066"/>
                </a:solidFill>
                <a:latin typeface="华文琥珀" pitchFamily="2" charset="-122"/>
                <a:ea typeface="华文琥珀" pitchFamily="2" charset="-122"/>
              </a:rPr>
              <a:t>主要作者（排名前三名）</a:t>
            </a:r>
            <a:r>
              <a:rPr lang="zh-CN" altLang="en-US" sz="1600" b="1" dirty="0">
                <a:solidFill>
                  <a:srgbClr val="000066"/>
                </a:solidFill>
                <a:effectLst>
                  <a:outerShdw blurRad="38100" dist="38100" dir="2700000" algn="tl">
                    <a:srgbClr val="C0C0C0"/>
                  </a:outerShdw>
                </a:effectLst>
                <a:latin typeface="宋体" pitchFamily="2" charset="-122"/>
              </a:rPr>
              <a:t>在与本学科相关的核心刊物上至少公开发表（或被录用）</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篇与</a:t>
            </a:r>
            <a:r>
              <a:rPr lang="zh-CN" altLang="en-US" sz="1600" b="1" dirty="0">
                <a:solidFill>
                  <a:srgbClr val="0000FF"/>
                </a:solidFill>
                <a:effectLst>
                  <a:outerShdw blurRad="38100" dist="38100" dir="2700000" algn="tl">
                    <a:srgbClr val="C0C0C0"/>
                  </a:outerShdw>
                </a:effectLst>
                <a:latin typeface="宋体" pitchFamily="2" charset="-122"/>
              </a:rPr>
              <a:t>学位论文相关</a:t>
            </a:r>
            <a:r>
              <a:rPr lang="zh-CN" altLang="en-US" sz="1600" b="1" dirty="0">
                <a:solidFill>
                  <a:srgbClr val="000066"/>
                </a:solidFill>
                <a:effectLst>
                  <a:outerShdw blurRad="38100" dist="38100" dir="2700000" algn="tl">
                    <a:srgbClr val="C0C0C0"/>
                  </a:outerShdw>
                </a:effectLst>
                <a:latin typeface="宋体" pitchFamily="2" charset="-122"/>
              </a:rPr>
              <a:t>的学术论文（我所为第一作者单位，</a:t>
            </a:r>
            <a:r>
              <a:rPr lang="zh-CN" altLang="en-US" sz="1600" b="1" dirty="0" smtClean="0">
                <a:solidFill>
                  <a:srgbClr val="000066"/>
                </a:solidFill>
                <a:effectLst>
                  <a:outerShdw blurRad="38100" dist="38100" dir="2700000" algn="tl">
                    <a:srgbClr val="C0C0C0"/>
                  </a:outerShdw>
                </a:effectLst>
                <a:latin typeface="宋体" pitchFamily="2" charset="-122"/>
              </a:rPr>
              <a:t>中国科学院大学</a:t>
            </a:r>
            <a:r>
              <a:rPr lang="en-US" altLang="zh-CN" sz="1600" b="1" dirty="0" smtClean="0">
                <a:solidFill>
                  <a:srgbClr val="000066"/>
                </a:solidFill>
                <a:effectLst>
                  <a:outerShdw blurRad="38100" dist="38100" dir="2700000" algn="tl">
                    <a:srgbClr val="C0C0C0"/>
                  </a:outerShdw>
                </a:effectLst>
                <a:latin typeface="宋体" pitchFamily="2" charset="-122"/>
              </a:rPr>
              <a:t>/</a:t>
            </a:r>
            <a:r>
              <a:rPr lang="zh-CN" altLang="en-US" sz="1600" b="1" dirty="0" smtClean="0">
                <a:solidFill>
                  <a:srgbClr val="000066"/>
                </a:solidFill>
                <a:effectLst>
                  <a:outerShdw blurRad="38100" dist="38100" dir="2700000" algn="tl">
                    <a:srgbClr val="C0C0C0"/>
                  </a:outerShdw>
                </a:effectLst>
                <a:latin typeface="宋体" pitchFamily="2" charset="-122"/>
              </a:rPr>
              <a:t>研究生院</a:t>
            </a:r>
            <a:r>
              <a:rPr lang="zh-CN" altLang="en-US" sz="1600" b="1" dirty="0">
                <a:solidFill>
                  <a:srgbClr val="000066"/>
                </a:solidFill>
                <a:effectLst>
                  <a:outerShdw blurRad="38100" dist="38100" dir="2700000" algn="tl">
                    <a:srgbClr val="C0C0C0"/>
                  </a:outerShdw>
                </a:effectLst>
                <a:latin typeface="宋体" pitchFamily="2" charset="-122"/>
              </a:rPr>
              <a:t>为第二作者</a:t>
            </a:r>
            <a:r>
              <a:rPr lang="zh-CN" altLang="en-US" sz="1600" b="1" dirty="0" smtClean="0">
                <a:solidFill>
                  <a:srgbClr val="000066"/>
                </a:solidFill>
                <a:effectLst>
                  <a:outerShdw blurRad="38100" dist="38100" dir="2700000" algn="tl">
                    <a:srgbClr val="C0C0C0"/>
                  </a:outerShdw>
                </a:effectLst>
                <a:latin typeface="宋体" pitchFamily="2" charset="-122"/>
              </a:rPr>
              <a:t>单位，</a:t>
            </a:r>
            <a:r>
              <a:rPr lang="zh-CN" altLang="en-US" sz="1600" b="1" dirty="0" smtClean="0">
                <a:solidFill>
                  <a:srgbClr val="000066"/>
                </a:solidFill>
                <a:latin typeface="华文琥珀" pitchFamily="2" charset="-122"/>
                <a:ea typeface="华文琥珀" pitchFamily="2" charset="-122"/>
              </a:rPr>
              <a:t>不含会议论文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；获省部级一等奖排名前五位及已受理的发明专利与发表论文具有同</a:t>
            </a:r>
            <a:r>
              <a:rPr lang="zh-CN" altLang="en-US" sz="1600" b="1" dirty="0" smtClean="0">
                <a:solidFill>
                  <a:srgbClr val="000066"/>
                </a:solidFill>
                <a:effectLst>
                  <a:outerShdw blurRad="38100" dist="38100" dir="2700000" algn="tl">
                    <a:srgbClr val="C0C0C0"/>
                  </a:outerShdw>
                </a:effectLst>
                <a:latin typeface="宋体" pitchFamily="2" charset="-122"/>
              </a:rPr>
              <a:t>等效力（</a:t>
            </a:r>
            <a:r>
              <a:rPr lang="zh-CN" altLang="zh-CN" sz="1600" b="1" dirty="0" smtClean="0">
                <a:solidFill>
                  <a:srgbClr val="000066"/>
                </a:solidFill>
                <a:effectLst>
                  <a:outerShdw blurRad="38100" dist="38100" dir="2700000" algn="tl">
                    <a:srgbClr val="C0C0C0"/>
                  </a:outerShdw>
                </a:effectLst>
                <a:latin typeface="宋体" pitchFamily="2" charset="-122"/>
              </a:rPr>
              <a:t>必须是导师之后的第一发明人</a:t>
            </a:r>
            <a:r>
              <a:rPr lang="zh-CN" altLang="en-US" sz="1600" b="1" dirty="0" smtClean="0">
                <a:solidFill>
                  <a:srgbClr val="000066"/>
                </a:solidFill>
                <a:effectLst>
                  <a:outerShdw blurRad="38100" dist="38100" dir="2700000" algn="tl">
                    <a:srgbClr val="C0C0C0"/>
                  </a:outerShdw>
                </a:effectLst>
                <a:latin typeface="宋体" pitchFamily="2" charset="-122"/>
              </a:rPr>
              <a:t>）。</a:t>
            </a:r>
            <a:endParaRPr lang="zh-CN" altLang="en-US" sz="1600" b="1" dirty="0">
              <a:solidFill>
                <a:srgbClr val="000066"/>
              </a:solidFill>
              <a:effectLst>
                <a:outerShdw blurRad="38100" dist="38100" dir="2700000" algn="tl">
                  <a:srgbClr val="C0C0C0"/>
                </a:outerShdw>
              </a:effectLst>
              <a:latin typeface="宋体" pitchFamily="2" charset="-122"/>
            </a:endParaRP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2</a:t>
            </a:r>
            <a:r>
              <a:rPr lang="zh-CN" altLang="en-US" sz="1600" b="1" dirty="0" smtClean="0">
                <a:solidFill>
                  <a:srgbClr val="000066"/>
                </a:solidFill>
                <a:effectLst>
                  <a:outerShdw blurRad="38100" dist="38100" dir="2700000" algn="tl">
                    <a:srgbClr val="C0C0C0"/>
                  </a:outerShdw>
                </a:effectLst>
                <a:latin typeface="宋体" pitchFamily="2" charset="-122"/>
              </a:rPr>
              <a:t>）提前申请硕士学位论文答辩</a:t>
            </a:r>
            <a:r>
              <a:rPr lang="zh-CN" altLang="en-US" sz="1600" b="1" dirty="0">
                <a:solidFill>
                  <a:srgbClr val="000066"/>
                </a:solidFill>
                <a:effectLst>
                  <a:outerShdw blurRad="38100" dist="38100" dir="2700000" algn="tl">
                    <a:srgbClr val="C0C0C0"/>
                  </a:outerShdw>
                </a:effectLst>
                <a:latin typeface="宋体" pitchFamily="2" charset="-122"/>
              </a:rPr>
              <a:t>，必须满足以下条件之一：</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① </a:t>
            </a:r>
            <a:r>
              <a:rPr lang="zh-CN" altLang="en-US" sz="1600" b="1" dirty="0">
                <a:solidFill>
                  <a:srgbClr val="660066"/>
                </a:solidFill>
                <a:effectLst>
                  <a:outerShdw blurRad="38100" dist="38100" dir="2700000" algn="tl">
                    <a:srgbClr val="C0C0C0"/>
                  </a:outerShdw>
                </a:effectLst>
                <a:latin typeface="宋体" pitchFamily="2" charset="-122"/>
              </a:rPr>
              <a:t>达到发表文章的基本要求，并获国家奖（自然科学奖、发明奖、科技进步奖，下同）；或获省部级一等奖，排前五名；</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② </a:t>
            </a:r>
            <a:r>
              <a:rPr lang="zh-CN" altLang="en-US" sz="1600" b="1" dirty="0">
                <a:solidFill>
                  <a:srgbClr val="660066"/>
                </a:solidFill>
                <a:effectLst>
                  <a:outerShdw blurRad="38100" dist="38100" dir="2700000" algn="tl">
                    <a:srgbClr val="C0C0C0"/>
                  </a:outerShdw>
                </a:effectLst>
                <a:latin typeface="宋体" pitchFamily="2" charset="-122"/>
              </a:rPr>
              <a:t>以</a:t>
            </a:r>
            <a:r>
              <a:rPr lang="zh-CN" altLang="en-US" sz="1600" b="1" dirty="0">
                <a:solidFill>
                  <a:srgbClr val="000066"/>
                </a:solidFill>
                <a:latin typeface="华文琥珀" pitchFamily="2" charset="-122"/>
                <a:ea typeface="华文琥珀" pitchFamily="2" charset="-122"/>
              </a:rPr>
              <a:t>第一作者</a:t>
            </a:r>
            <a:r>
              <a:rPr lang="zh-CN" altLang="en-US" sz="1600" b="1" dirty="0">
                <a:solidFill>
                  <a:srgbClr val="660066"/>
                </a:solidFill>
                <a:effectLst>
                  <a:outerShdw blurRad="38100" dist="38100" dir="2700000" algn="tl">
                    <a:srgbClr val="C0C0C0"/>
                  </a:outerShdw>
                </a:effectLst>
                <a:latin typeface="宋体" pitchFamily="2" charset="-122"/>
              </a:rPr>
              <a:t>（包括</a:t>
            </a:r>
            <a:r>
              <a:rPr lang="zh-CN" altLang="en-US" sz="1600" b="1" dirty="0">
                <a:solidFill>
                  <a:srgbClr val="000066"/>
                </a:solidFill>
                <a:latin typeface="华文琥珀" pitchFamily="2" charset="-122"/>
                <a:ea typeface="华文琥珀" pitchFamily="2" charset="-122"/>
              </a:rPr>
              <a:t>导师署名第一、申请人署名第二</a:t>
            </a:r>
            <a:r>
              <a:rPr lang="zh-CN" altLang="en-US" sz="1600" b="1" dirty="0">
                <a:solidFill>
                  <a:srgbClr val="660066"/>
                </a:solidFill>
                <a:effectLst>
                  <a:outerShdw blurRad="38100" dist="38100" dir="2700000" algn="tl">
                    <a:srgbClr val="C0C0C0"/>
                  </a:outerShdw>
                </a:effectLst>
                <a:latin typeface="宋体" pitchFamily="2" charset="-122"/>
              </a:rPr>
              <a:t>；我所为第一作者单位、</a:t>
            </a:r>
            <a:r>
              <a:rPr lang="zh-CN" altLang="en-US" sz="1600" b="1" dirty="0" smtClean="0">
                <a:solidFill>
                  <a:srgbClr val="660066"/>
                </a:solidFill>
                <a:effectLst>
                  <a:outerShdw blurRad="38100" dist="38100" dir="2700000" algn="tl">
                    <a:srgbClr val="C0C0C0"/>
                  </a:outerShdw>
                </a:effectLst>
                <a:latin typeface="宋体" pitchFamily="2" charset="-122"/>
              </a:rPr>
              <a:t>中国科学院大学</a:t>
            </a:r>
            <a:r>
              <a:rPr lang="en-US" altLang="zh-CN" sz="1600" b="1" dirty="0" smtClean="0">
                <a:solidFill>
                  <a:srgbClr val="660066"/>
                </a:solidFill>
                <a:effectLst>
                  <a:outerShdw blurRad="38100" dist="38100" dir="2700000" algn="tl">
                    <a:srgbClr val="C0C0C0"/>
                  </a:outerShdw>
                </a:effectLst>
                <a:latin typeface="宋体" pitchFamily="2" charset="-122"/>
              </a:rPr>
              <a:t>/</a:t>
            </a:r>
            <a:r>
              <a:rPr lang="zh-CN" altLang="en-US" sz="1600" b="1" dirty="0" smtClean="0">
                <a:solidFill>
                  <a:srgbClr val="660066"/>
                </a:solidFill>
                <a:effectLst>
                  <a:outerShdw blurRad="38100" dist="38100" dir="2700000" algn="tl">
                    <a:srgbClr val="C0C0C0"/>
                  </a:outerShdw>
                </a:effectLst>
                <a:latin typeface="宋体" pitchFamily="2" charset="-122"/>
              </a:rPr>
              <a:t>研究生院</a:t>
            </a:r>
            <a:r>
              <a:rPr lang="zh-CN" altLang="en-US" sz="1600" b="1" dirty="0">
                <a:solidFill>
                  <a:srgbClr val="660066"/>
                </a:solidFill>
                <a:effectLst>
                  <a:outerShdw blurRad="38100" dist="38100" dir="2700000" algn="tl">
                    <a:srgbClr val="C0C0C0"/>
                  </a:outerShdw>
                </a:effectLst>
                <a:latin typeface="宋体" pitchFamily="2" charset="-122"/>
              </a:rPr>
              <a:t>为第二作者单位）至少发表</a:t>
            </a:r>
            <a:r>
              <a:rPr lang="en-US" altLang="zh-CN" sz="1600" b="1" dirty="0">
                <a:solidFill>
                  <a:srgbClr val="660066"/>
                </a:solidFill>
                <a:effectLst>
                  <a:outerShdw blurRad="38100" dist="38100" dir="2700000" algn="tl">
                    <a:srgbClr val="C0C0C0"/>
                  </a:outerShdw>
                </a:effectLst>
                <a:latin typeface="宋体" pitchFamily="2" charset="-122"/>
              </a:rPr>
              <a:t>1</a:t>
            </a:r>
            <a:r>
              <a:rPr lang="zh-CN" altLang="en-US" sz="1600" b="1" dirty="0">
                <a:solidFill>
                  <a:srgbClr val="660066"/>
                </a:solidFill>
                <a:effectLst>
                  <a:outerShdw blurRad="38100" dist="38100" dir="2700000" algn="tl">
                    <a:srgbClr val="C0C0C0"/>
                  </a:outerShdw>
                </a:effectLst>
                <a:latin typeface="宋体" pitchFamily="2" charset="-122"/>
              </a:rPr>
              <a:t>篇被</a:t>
            </a:r>
            <a:r>
              <a:rPr lang="en-US" altLang="zh-CN" sz="1600" b="1" dirty="0">
                <a:solidFill>
                  <a:srgbClr val="660066"/>
                </a:solidFill>
                <a:effectLst>
                  <a:outerShdw blurRad="38100" dist="38100" dir="2700000" algn="tl">
                    <a:srgbClr val="C0C0C0"/>
                  </a:outerShdw>
                </a:effectLst>
                <a:latin typeface="宋体" pitchFamily="2" charset="-122"/>
              </a:rPr>
              <a:t>SCI</a:t>
            </a:r>
            <a:r>
              <a:rPr lang="zh-CN" altLang="en-US" sz="1600" b="1" dirty="0">
                <a:solidFill>
                  <a:srgbClr val="660066"/>
                </a:solidFill>
                <a:effectLst>
                  <a:outerShdw blurRad="38100" dist="38100" dir="2700000" algn="tl">
                    <a:srgbClr val="C0C0C0"/>
                  </a:outerShdw>
                </a:effectLst>
                <a:latin typeface="宋体" pitchFamily="2" charset="-122"/>
              </a:rPr>
              <a:t>检索或</a:t>
            </a:r>
            <a:r>
              <a:rPr lang="en-US" altLang="zh-CN" sz="1600" b="1" dirty="0">
                <a:solidFill>
                  <a:srgbClr val="660066"/>
                </a:solidFill>
                <a:effectLst>
                  <a:outerShdw blurRad="38100" dist="38100" dir="2700000" algn="tl">
                    <a:srgbClr val="C0C0C0"/>
                  </a:outerShdw>
                </a:effectLst>
                <a:latin typeface="宋体" pitchFamily="2" charset="-122"/>
              </a:rPr>
              <a:t>EI</a:t>
            </a:r>
            <a:r>
              <a:rPr lang="zh-CN" altLang="en-US" sz="1600" b="1" dirty="0" smtClean="0">
                <a:solidFill>
                  <a:srgbClr val="660066"/>
                </a:solidFill>
                <a:effectLst>
                  <a:outerShdw blurRad="38100" dist="38100" dir="2700000" algn="tl">
                    <a:srgbClr val="C0C0C0"/>
                  </a:outerShdw>
                </a:effectLst>
                <a:latin typeface="宋体" pitchFamily="2" charset="-122"/>
              </a:rPr>
              <a:t>检索与</a:t>
            </a:r>
            <a:r>
              <a:rPr lang="zh-CN" altLang="en-US" sz="1600" b="1" dirty="0">
                <a:solidFill>
                  <a:srgbClr val="660066"/>
                </a:solidFill>
                <a:effectLst>
                  <a:outerShdw blurRad="38100" dist="38100" dir="2700000" algn="tl">
                    <a:srgbClr val="C0C0C0"/>
                  </a:outerShdw>
                </a:effectLst>
                <a:latin typeface="宋体" pitchFamily="2" charset="-122"/>
              </a:rPr>
              <a:t>学位论文相关的学术论文。</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3</a:t>
            </a:r>
            <a:r>
              <a:rPr lang="zh-CN" altLang="en-US" sz="1600" b="1" dirty="0">
                <a:solidFill>
                  <a:srgbClr val="000066"/>
                </a:solidFill>
                <a:effectLst>
                  <a:outerShdw blurRad="38100" dist="38100" dir="2700000" algn="tl">
                    <a:srgbClr val="C0C0C0"/>
                  </a:outerShdw>
                </a:effectLst>
                <a:latin typeface="宋体" pitchFamily="2" charset="-122"/>
              </a:rPr>
              <a:t>）成绩合格（学分达标，无不及格课程）：</a:t>
            </a:r>
            <a:r>
              <a:rPr lang="en-US" altLang="zh-CN" sz="1600" b="1" dirty="0">
                <a:solidFill>
                  <a:srgbClr val="000066"/>
                </a:solidFill>
                <a:effectLst>
                  <a:outerShdw blurRad="38100" dist="38100" dir="2700000" algn="tl">
                    <a:srgbClr val="C0C0C0"/>
                  </a:outerShdw>
                </a:effectLst>
                <a:latin typeface="宋体" pitchFamily="2" charset="-122"/>
              </a:rPr>
              <a:t>35</a:t>
            </a:r>
            <a:r>
              <a:rPr lang="zh-CN" altLang="en-US" sz="1600" b="1" dirty="0">
                <a:solidFill>
                  <a:srgbClr val="000066"/>
                </a:solidFill>
                <a:effectLst>
                  <a:outerShdw blurRad="38100" dist="38100" dir="2700000" algn="tl">
                    <a:srgbClr val="C0C0C0"/>
                  </a:outerShdw>
                </a:effectLst>
                <a:latin typeface="宋体" pitchFamily="2" charset="-122"/>
              </a:rPr>
              <a:t>学分（含必修环节</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学分）。</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4</a:t>
            </a:r>
            <a:r>
              <a:rPr lang="zh-CN" altLang="en-US" sz="1600" b="1" dirty="0">
                <a:solidFill>
                  <a:srgbClr val="000066"/>
                </a:solidFill>
                <a:effectLst>
                  <a:outerShdw blurRad="38100" dist="38100" dir="2700000" algn="tl">
                    <a:srgbClr val="C0C0C0"/>
                  </a:outerShdw>
                </a:effectLst>
                <a:latin typeface="宋体" pitchFamily="2" charset="-122"/>
              </a:rPr>
              <a:t>）完成学位论文，导师审阅同意提交答辩，于</a:t>
            </a:r>
            <a:r>
              <a:rPr lang="zh-CN" altLang="en-US" sz="1600" b="1" u="sng" dirty="0">
                <a:solidFill>
                  <a:srgbClr val="FF0000"/>
                </a:solidFill>
                <a:latin typeface="微软雅黑" panose="020B0503020204020204" pitchFamily="34" charset="-122"/>
                <a:ea typeface="微软雅黑" panose="020B0503020204020204" pitchFamily="34" charset="-122"/>
              </a:rPr>
              <a:t>答辩前</a:t>
            </a:r>
            <a:r>
              <a:rPr lang="en-US" altLang="zh-CN" sz="1600" b="1" u="sng" dirty="0">
                <a:solidFill>
                  <a:srgbClr val="FF0000"/>
                </a:solidFill>
                <a:latin typeface="微软雅黑" panose="020B0503020204020204" pitchFamily="34" charset="-122"/>
                <a:ea typeface="微软雅黑" panose="020B0503020204020204" pitchFamily="34" charset="-122"/>
              </a:rPr>
              <a:t>8</a:t>
            </a:r>
            <a:r>
              <a:rPr lang="zh-CN" altLang="en-US" sz="1600" b="1" u="sng" dirty="0">
                <a:solidFill>
                  <a:srgbClr val="FF0000"/>
                </a:solidFill>
                <a:latin typeface="微软雅黑" panose="020B0503020204020204" pitchFamily="34" charset="-122"/>
                <a:ea typeface="微软雅黑" panose="020B0503020204020204" pitchFamily="34" charset="-122"/>
              </a:rPr>
              <a:t>日送同行专家评议</a:t>
            </a:r>
            <a:r>
              <a:rPr lang="zh-CN" altLang="en-US" sz="1600" b="1" dirty="0">
                <a:solidFill>
                  <a:srgbClr val="000066"/>
                </a:solidFill>
                <a:effectLst>
                  <a:outerShdw blurRad="38100" dist="38100" dir="2700000" algn="tl">
                    <a:srgbClr val="C0C0C0"/>
                  </a:outerShdw>
                </a:effectLst>
                <a:latin typeface="宋体" pitchFamily="2" charset="-122"/>
              </a:rPr>
              <a:t>。</a:t>
            </a:r>
          </a:p>
          <a:p>
            <a:pPr>
              <a:lnSpc>
                <a:spcPts val="3000"/>
              </a:lnSpc>
              <a:spcBef>
                <a:spcPts val="0"/>
              </a:spcBef>
              <a:spcAft>
                <a:spcPts val="0"/>
              </a:spcAft>
              <a:defRPr/>
            </a:pPr>
            <a:r>
              <a:rPr lang="zh-CN" altLang="en-US" sz="1600" b="1" dirty="0" smtClean="0">
                <a:solidFill>
                  <a:srgbClr val="000066"/>
                </a:solidFill>
                <a:effectLst>
                  <a:outerShdw blurRad="38100" dist="38100" dir="2700000" algn="tl">
                    <a:srgbClr val="C0C0C0"/>
                  </a:outerShdw>
                </a:effectLst>
                <a:latin typeface="宋体" pitchFamily="2" charset="-122"/>
              </a:rPr>
              <a:t>（</a:t>
            </a:r>
            <a:r>
              <a:rPr lang="en-US" altLang="zh-CN" sz="1600" b="1" dirty="0" smtClean="0">
                <a:solidFill>
                  <a:srgbClr val="000066"/>
                </a:solidFill>
                <a:effectLst>
                  <a:outerShdw blurRad="38100" dist="38100" dir="2700000" algn="tl">
                    <a:srgbClr val="C0C0C0"/>
                  </a:outerShdw>
                </a:effectLst>
                <a:latin typeface="宋体" pitchFamily="2" charset="-122"/>
              </a:rPr>
              <a:t>5</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FF0000"/>
                </a:solidFill>
                <a:effectLst>
                  <a:outerShdw blurRad="38100" dist="38100" dir="2700000" algn="tl">
                    <a:srgbClr val="C0C0C0"/>
                  </a:outerShdw>
                </a:effectLst>
                <a:latin typeface="宋体" pitchFamily="2" charset="-122"/>
              </a:rPr>
              <a:t>说明：</a:t>
            </a:r>
            <a:r>
              <a:rPr lang="en-US" altLang="zh-CN" sz="1600" b="1" dirty="0">
                <a:solidFill>
                  <a:srgbClr val="FF0000"/>
                </a:solidFill>
                <a:effectLst>
                  <a:outerShdw blurRad="38100" dist="38100" dir="2700000" algn="tl">
                    <a:srgbClr val="C0C0C0"/>
                  </a:outerShdw>
                </a:effectLst>
                <a:latin typeface="宋体" pitchFamily="2" charset="-122"/>
              </a:rPr>
              <a:t> ① </a:t>
            </a:r>
            <a:r>
              <a:rPr lang="zh-CN" altLang="en-US" sz="1600" b="1" dirty="0">
                <a:solidFill>
                  <a:srgbClr val="FF0000"/>
                </a:solidFill>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sz="1600" b="1" dirty="0">
                <a:solidFill>
                  <a:srgbClr val="FF0000"/>
                </a:solidFill>
                <a:effectLst>
                  <a:outerShdw blurRad="38100" dist="38100" dir="2700000" algn="tl">
                    <a:srgbClr val="C0C0C0"/>
                  </a:outerShdw>
                </a:effectLst>
                <a:latin typeface="宋体" pitchFamily="2" charset="-122"/>
              </a:rPr>
              <a:t>②</a:t>
            </a:r>
            <a:r>
              <a:rPr lang="zh-CN" altLang="en-US" sz="1600" b="1" dirty="0">
                <a:solidFill>
                  <a:srgbClr val="FF0000"/>
                </a:solidFill>
                <a:effectLst>
                  <a:outerShdw blurRad="38100" dist="38100" dir="2700000" algn="tl">
                    <a:srgbClr val="C0C0C0"/>
                  </a:outerShdw>
                </a:effectLst>
                <a:latin typeface="宋体" pitchFamily="2" charset="-122"/>
              </a:rPr>
              <a:t>待发表文章录用函必须经</a:t>
            </a:r>
            <a:r>
              <a:rPr lang="zh-CN" altLang="en-US" sz="1600" b="1" u="sng" dirty="0">
                <a:solidFill>
                  <a:srgbClr val="FF0000"/>
                </a:solidFill>
                <a:latin typeface="微软雅黑" panose="020B0503020204020204" pitchFamily="34" charset="-122"/>
                <a:ea typeface="微软雅黑" panose="020B0503020204020204" pitchFamily="34" charset="-122"/>
              </a:rPr>
              <a:t>导师签字</a:t>
            </a:r>
            <a:r>
              <a:rPr lang="zh-CN" altLang="en-US" sz="1600" b="1" dirty="0">
                <a:solidFill>
                  <a:srgbClr val="FF0000"/>
                </a:solidFill>
                <a:effectLst>
                  <a:outerShdw blurRad="38100" dist="38100" dir="2700000" algn="tl">
                    <a:srgbClr val="C0C0C0"/>
                  </a:outerShdw>
                </a:effectLst>
                <a:latin typeface="宋体" pitchFamily="2" charset="-122"/>
              </a:rPr>
              <a:t>方可用于申请学位论文答辩</a:t>
            </a:r>
            <a:r>
              <a:rPr lang="zh-CN" altLang="en-US" sz="1600" b="1" dirty="0" smtClean="0">
                <a:solidFill>
                  <a:srgbClr val="FF0000"/>
                </a:solidFill>
                <a:effectLst>
                  <a:outerShdw blurRad="38100" dist="38100" dir="2700000" algn="tl">
                    <a:srgbClr val="C0C0C0"/>
                  </a:outerShdw>
                </a:effectLst>
                <a:latin typeface="宋体" pitchFamily="2" charset="-122"/>
              </a:rPr>
              <a:t>。</a:t>
            </a:r>
            <a:endParaRPr lang="zh-CN" altLang="en-US" sz="1900" b="1" dirty="0">
              <a:solidFill>
                <a:srgbClr val="CC3300"/>
              </a:solidFill>
              <a:effectLst>
                <a:outerShdw blurRad="38100" dist="38100" dir="2700000" algn="tl">
                  <a:srgbClr val="C0C0C0"/>
                </a:outerShdw>
              </a:effectLst>
            </a:endParaRPr>
          </a:p>
        </p:txBody>
      </p:sp>
      <p:grpSp>
        <p:nvGrpSpPr>
          <p:cNvPr id="11267" name="Group 6"/>
          <p:cNvGrpSpPr>
            <a:grpSpLocks/>
          </p:cNvGrpSpPr>
          <p:nvPr/>
        </p:nvGrpSpPr>
        <p:grpSpPr bwMode="auto">
          <a:xfrm>
            <a:off x="201613" y="0"/>
            <a:ext cx="8942387" cy="6864350"/>
            <a:chOff x="127" y="0"/>
            <a:chExt cx="5633" cy="4324"/>
          </a:xfrm>
        </p:grpSpPr>
        <p:grpSp>
          <p:nvGrpSpPr>
            <p:cNvPr id="11268" name="Group 7"/>
            <p:cNvGrpSpPr>
              <a:grpSpLocks/>
            </p:cNvGrpSpPr>
            <p:nvPr/>
          </p:nvGrpSpPr>
          <p:grpSpPr bwMode="auto">
            <a:xfrm>
              <a:off x="127" y="4065"/>
              <a:ext cx="5633" cy="259"/>
              <a:chOff x="127" y="4065"/>
              <a:chExt cx="5633" cy="259"/>
            </a:xfrm>
          </p:grpSpPr>
          <p:sp>
            <p:nvSpPr>
              <p:cNvPr id="11270"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1271"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1269"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323850" y="404813"/>
            <a:ext cx="8507413" cy="5760491"/>
          </a:xfrm>
        </p:spPr>
        <p:txBody>
          <a:bodyPr>
            <a:normAutofit fontScale="47500" lnSpcReduction="20000"/>
          </a:bodyPr>
          <a:lstStyle/>
          <a:p>
            <a:pPr marL="0" indent="0" eaLnBrk="1" hangingPunct="1">
              <a:lnSpc>
                <a:spcPct val="150000"/>
              </a:lnSpc>
              <a:buClrTx/>
              <a:buFont typeface="Century Schoolbook" pitchFamily="18" charset="0"/>
              <a:buNone/>
              <a:defRPr/>
            </a:pPr>
            <a:r>
              <a:rPr lang="en-US" altLang="zh-CN" sz="3800" b="1" dirty="0" smtClean="0">
                <a:effectLst>
                  <a:outerShdw blurRad="38100" dist="38100" dir="2700000" algn="tl">
                    <a:srgbClr val="C0C0C0"/>
                  </a:outerShdw>
                </a:effectLst>
                <a:latin typeface="黑体" pitchFamily="49" charset="-122"/>
                <a:ea typeface="黑体" pitchFamily="49" charset="-122"/>
              </a:rPr>
              <a:t>3.</a:t>
            </a:r>
            <a:r>
              <a:rPr lang="zh-CN" altLang="en-US" sz="3800" b="1" dirty="0" smtClean="0">
                <a:solidFill>
                  <a:srgbClr val="0000FF"/>
                </a:solidFill>
                <a:effectLst>
                  <a:outerShdw blurRad="38100" dist="38100" dir="2700000" algn="tl">
                    <a:srgbClr val="C0C0C0"/>
                  </a:outerShdw>
                </a:effectLst>
                <a:latin typeface="黑体" pitchFamily="49" charset="-122"/>
                <a:ea typeface="黑体" pitchFamily="49" charset="-122"/>
              </a:rPr>
              <a:t>答辩前</a:t>
            </a:r>
            <a:r>
              <a:rPr lang="zh-CN" altLang="en-US" sz="3800" b="1" dirty="0" smtClean="0">
                <a:effectLst>
                  <a:outerShdw blurRad="38100" dist="38100" dir="2700000" algn="tl">
                    <a:srgbClr val="C0C0C0"/>
                  </a:outerShdw>
                </a:effectLst>
                <a:latin typeface="黑体" pitchFamily="49" charset="-122"/>
                <a:ea typeface="黑体" pitchFamily="49" charset="-122"/>
              </a:rPr>
              <a:t>各项工作流程及应提交的纸制材料</a:t>
            </a:r>
            <a:endParaRPr lang="en-US" altLang="zh-CN" sz="3800" b="1" dirty="0" smtClean="0">
              <a:effectLst>
                <a:outerShdw blurRad="38100" dist="38100" dir="2700000" algn="tl">
                  <a:srgbClr val="C0C0C0"/>
                </a:outerShdw>
              </a:effectLst>
              <a:latin typeface="黑体" pitchFamily="49" charset="-122"/>
              <a:ea typeface="黑体" pitchFamily="49" charset="-122"/>
            </a:endParaRPr>
          </a:p>
          <a:p>
            <a:pPr marL="0" indent="0" eaLnBrk="1" hangingPunct="1">
              <a:lnSpc>
                <a:spcPct val="150000"/>
              </a:lnSpc>
              <a:buClrTx/>
              <a:buFont typeface="Century Schoolbook" pitchFamily="18" charset="0"/>
              <a:buNone/>
              <a:defRPr/>
            </a:pPr>
            <a:r>
              <a:rPr lang="en-US" altLang="zh-CN" sz="2900" b="1" dirty="0" smtClean="0">
                <a:solidFill>
                  <a:srgbClr val="FF0000"/>
                </a:solidFill>
                <a:effectLst>
                  <a:outerShdw blurRad="38100" dist="38100" dir="2700000" algn="tl">
                    <a:srgbClr val="C0C0C0"/>
                  </a:outerShdw>
                </a:effectLst>
                <a:latin typeface="黑体" pitchFamily="49" charset="-122"/>
                <a:ea typeface="黑体" pitchFamily="49" charset="-122"/>
              </a:rPr>
              <a:t>3.1 </a:t>
            </a:r>
            <a:r>
              <a:rPr lang="zh-CN" altLang="en-US" sz="2900" b="1" dirty="0" smtClean="0">
                <a:solidFill>
                  <a:srgbClr val="FF0000"/>
                </a:solidFill>
                <a:effectLst>
                  <a:outerShdw blurRad="38100" dist="38100" dir="2700000" algn="tl">
                    <a:srgbClr val="C0C0C0"/>
                  </a:outerShdw>
                </a:effectLst>
                <a:latin typeface="黑体" pitchFamily="49" charset="-122"/>
                <a:ea typeface="黑体" pitchFamily="49" charset="-122"/>
              </a:rPr>
              <a:t>毕业申请需提交的纸制材料</a:t>
            </a:r>
            <a:endParaRPr lang="en-US" altLang="zh-CN" sz="29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indent="-4763" eaLnBrk="1" hangingPunct="1">
              <a:lnSpc>
                <a:spcPct val="150000"/>
              </a:lnSpc>
              <a:buClrTx/>
              <a:buSzPct val="85000"/>
              <a:buFont typeface="Wingdings" panose="05000000000000000000" pitchFamily="2" charset="2"/>
              <a:buChar char="u"/>
              <a:defRPr/>
            </a:pP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a:solidFill>
                  <a:schemeClr val="accent1"/>
                </a:solidFill>
                <a:effectLst>
                  <a:outerShdw blurRad="38100" dist="38100" dir="2700000" algn="tl">
                    <a:srgbClr val="C0C0C0"/>
                  </a:outerShdw>
                </a:effectLst>
                <a:latin typeface="华文仿宋" pitchFamily="2" charset="-122"/>
                <a:ea typeface="华文仿宋" pitchFamily="2" charset="-122"/>
              </a:rPr>
              <a:t>毕业研究生登记表</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indent="-4763" eaLnBrk="1" hangingPunct="1">
              <a:lnSpc>
                <a:spcPct val="150000"/>
              </a:lnSpc>
              <a:buClrTx/>
              <a:buSzPct val="85000"/>
              <a:buFont typeface="Wingdings" panose="05000000000000000000" pitchFamily="2" charset="2"/>
              <a:buChar char="u"/>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截止日期：</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博士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11</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18</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日；硕士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11</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25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ct val="150000"/>
              </a:lnSpc>
              <a:buClrTx/>
              <a:buFont typeface="Century Schoolbook" pitchFamily="18" charset="0"/>
              <a:buNone/>
              <a:defRPr/>
            </a:pPr>
            <a:r>
              <a:rPr lang="en-US" altLang="zh-CN" sz="2900" b="1" dirty="0" smtClean="0">
                <a:solidFill>
                  <a:srgbClr val="FF0000"/>
                </a:solidFill>
                <a:effectLst>
                  <a:outerShdw blurRad="38100" dist="38100" dir="2700000" algn="tl">
                    <a:srgbClr val="C0C0C0"/>
                  </a:outerShdw>
                </a:effectLst>
                <a:latin typeface="黑体" pitchFamily="49" charset="-122"/>
                <a:ea typeface="黑体" pitchFamily="49" charset="-122"/>
              </a:rPr>
              <a:t>3.2 </a:t>
            </a:r>
            <a:r>
              <a:rPr lang="zh-CN" altLang="en-US" sz="2900" b="1" dirty="0" smtClean="0">
                <a:solidFill>
                  <a:srgbClr val="FF0000"/>
                </a:solidFill>
                <a:effectLst>
                  <a:outerShdw blurRad="38100" dist="38100" dir="2700000" algn="tl">
                    <a:srgbClr val="C0C0C0"/>
                  </a:outerShdw>
                </a:effectLst>
                <a:latin typeface="黑体" pitchFamily="49" charset="-122"/>
                <a:ea typeface="黑体" pitchFamily="49" charset="-122"/>
              </a:rPr>
              <a:t>学位论文答辩申请各项工作流程及需提交的纸制材料</a:t>
            </a:r>
            <a:endParaRPr lang="en-US" altLang="zh-CN" sz="2900" b="1" dirty="0" smtClean="0">
              <a:solidFill>
                <a:srgbClr val="FF0000"/>
              </a:solidFill>
              <a:effectLst>
                <a:outerShdw blurRad="38100" dist="38100" dir="2700000" algn="tl">
                  <a:srgbClr val="C0C0C0"/>
                </a:outerShdw>
              </a:effectLst>
              <a:latin typeface="黑体" pitchFamily="49" charset="-122"/>
              <a:ea typeface="黑体" pitchFamily="49" charset="-122"/>
            </a:endParaRPr>
          </a:p>
          <a:p>
            <a:pPr marL="0" indent="0" eaLnBrk="1" hangingPunct="1">
              <a:lnSpc>
                <a:spcPct val="150000"/>
              </a:lnSpc>
              <a:buClrTx/>
              <a:buSzPct val="85000"/>
              <a:buFontTx/>
              <a:buNone/>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）答辩申请：提交</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学位论文答辩申请书</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：一式两份，贴免冠一寸照片</a:t>
            </a:r>
            <a:endPar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要求及流程：答辩申请人通过培养系统网上申报，经导师、教育处审核通过后，并由答辩秘书在培养系统聘请论文评阅人和答辩委员会成员后，由答辩申请人打印并提交至教育处。</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截至日期：</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博士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11</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18</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硕士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11</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25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p>
          <a:p>
            <a:pPr marL="0" indent="0" eaLnBrk="1" hangingPunct="1">
              <a:lnSpc>
                <a:spcPct val="150000"/>
              </a:lnSpc>
              <a:buClrTx/>
              <a:buSzPct val="85000"/>
              <a:buFontTx/>
              <a:buNone/>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2</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）论文评阅：</a:t>
            </a:r>
            <a:endPar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论文答辩申请审核通过后，聘请答辩秘书在培养系统进行论文的网上评阅（包括聘请评阅人、维护评阅意见等）。要求</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博士论文至少于答辩前</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天送评、硕士论文至少于答辩前</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8</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天送评</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网上论文评阅意见一致同意答辩，并于答辩前将由评阅人亲笔签字的纸制论文评阅书交至教育处后审核后，方可进行论文答辩。</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533400" indent="-533400" eaLnBrk="1" hangingPunct="1">
              <a:lnSpc>
                <a:spcPct val="150000"/>
              </a:lnSpc>
              <a:buClrTx/>
              <a:buSzPct val="85000"/>
              <a:buFontTx/>
              <a:buNone/>
              <a:tabLst>
                <a:tab pos="533400" algn="l"/>
              </a:tabLst>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3</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）论文答辩：</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论文评阅完成后，由答辩秘书在培养管理系统聘请答辩委员会成员，经教育处审核通过后方可组织论文答辩。</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ct val="150000"/>
              </a:lnSpc>
              <a:buClrTx/>
              <a:buSzPct val="85000"/>
              <a:buFontTx/>
              <a:buNone/>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4</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）关于学位论文撰写格式要求</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：参考</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a:solidFill>
                  <a:schemeClr val="accent1"/>
                </a:solidFill>
                <a:effectLst>
                  <a:outerShdw blurRad="38100" dist="38100" dir="2700000" algn="tl">
                    <a:srgbClr val="C0C0C0"/>
                  </a:outerShdw>
                </a:effectLst>
                <a:latin typeface="华文仿宋" pitchFamily="2" charset="-122"/>
                <a:ea typeface="华文仿宋" pitchFamily="2" charset="-122"/>
              </a:rPr>
              <a:t>中国科学院大学研究生学位论文撰写规定</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p>
        </p:txBody>
      </p:sp>
      <p:grpSp>
        <p:nvGrpSpPr>
          <p:cNvPr id="12291" name="Group 6"/>
          <p:cNvGrpSpPr>
            <a:grpSpLocks/>
          </p:cNvGrpSpPr>
          <p:nvPr/>
        </p:nvGrpSpPr>
        <p:grpSpPr bwMode="auto">
          <a:xfrm>
            <a:off x="201613" y="0"/>
            <a:ext cx="8942387" cy="6864350"/>
            <a:chOff x="127" y="0"/>
            <a:chExt cx="5633" cy="4324"/>
          </a:xfrm>
        </p:grpSpPr>
        <p:grpSp>
          <p:nvGrpSpPr>
            <p:cNvPr id="12292" name="Group 7"/>
            <p:cNvGrpSpPr>
              <a:grpSpLocks/>
            </p:cNvGrpSpPr>
            <p:nvPr/>
          </p:nvGrpSpPr>
          <p:grpSpPr bwMode="auto">
            <a:xfrm>
              <a:off x="127" y="4065"/>
              <a:ext cx="5633" cy="259"/>
              <a:chOff x="127" y="4065"/>
              <a:chExt cx="5633" cy="259"/>
            </a:xfrm>
          </p:grpSpPr>
          <p:sp>
            <p:nvSpPr>
              <p:cNvPr id="12294"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2295"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2293"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流程图: 过程 5"/>
          <p:cNvSpPr/>
          <p:nvPr/>
        </p:nvSpPr>
        <p:spPr>
          <a:xfrm>
            <a:off x="1903789" y="183217"/>
            <a:ext cx="3312366" cy="649875"/>
          </a:xfrm>
          <a:prstGeom prst="flowChartProcess">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a:t>
            </a:r>
            <a:r>
              <a:rPr lang="zh-CN" altLang="en-US" sz="1400" b="1" dirty="0" smtClean="0">
                <a:solidFill>
                  <a:schemeClr val="tx1"/>
                </a:solidFill>
              </a:rPr>
              <a:t>、答辩人填报“成果”、“实践”和“论文答辩申请”</a:t>
            </a:r>
            <a:endParaRPr lang="zh-CN" altLang="en-US" sz="1400" b="1" dirty="0">
              <a:solidFill>
                <a:schemeClr val="tx1"/>
              </a:solidFill>
            </a:endParaRPr>
          </a:p>
        </p:txBody>
      </p:sp>
      <p:sp>
        <p:nvSpPr>
          <p:cNvPr id="7" name="下箭头 6"/>
          <p:cNvSpPr/>
          <p:nvPr/>
        </p:nvSpPr>
        <p:spPr>
          <a:xfrm>
            <a:off x="3470077" y="88557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9" name="流程图: 可选过程 8"/>
          <p:cNvSpPr/>
          <p:nvPr/>
        </p:nvSpPr>
        <p:spPr>
          <a:xfrm>
            <a:off x="1903788" y="1105221"/>
            <a:ext cx="3312367" cy="451571"/>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2</a:t>
            </a:r>
            <a:r>
              <a:rPr lang="zh-CN" altLang="en-US" sz="1400" b="1" dirty="0" smtClean="0">
                <a:solidFill>
                  <a:schemeClr val="tx1"/>
                </a:solidFill>
              </a:rPr>
              <a:t>、导师</a:t>
            </a:r>
            <a:r>
              <a:rPr lang="zh-CN" altLang="en-US" sz="1400" b="1" dirty="0">
                <a:solidFill>
                  <a:schemeClr val="tx1"/>
                </a:solidFill>
              </a:rPr>
              <a:t>审核，填写</a:t>
            </a:r>
            <a:r>
              <a:rPr lang="zh-CN" altLang="zh-CN" sz="1400" b="1" dirty="0">
                <a:solidFill>
                  <a:schemeClr val="tx1"/>
                </a:solidFill>
              </a:rPr>
              <a:t>学术评语及对申请人的综合评价</a:t>
            </a:r>
            <a:endParaRPr lang="zh-CN" altLang="en-US" sz="1400" b="1" dirty="0">
              <a:solidFill>
                <a:schemeClr val="tx1"/>
              </a:solidFill>
            </a:endParaRPr>
          </a:p>
        </p:txBody>
      </p:sp>
      <p:sp>
        <p:nvSpPr>
          <p:cNvPr id="11" name="流程图: 过程 10"/>
          <p:cNvSpPr/>
          <p:nvPr/>
        </p:nvSpPr>
        <p:spPr>
          <a:xfrm>
            <a:off x="1885902" y="1844824"/>
            <a:ext cx="3330254" cy="278212"/>
          </a:xfrm>
          <a:prstGeom prst="flowChart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3</a:t>
            </a:r>
            <a:r>
              <a:rPr lang="zh-CN" altLang="en-US" sz="1400" b="1" dirty="0" smtClean="0">
                <a:solidFill>
                  <a:schemeClr val="tx1"/>
                </a:solidFill>
              </a:rPr>
              <a:t>、教育处填写意见，审核通过</a:t>
            </a:r>
            <a:endParaRPr lang="zh-CN" altLang="en-US" sz="1400" b="1" dirty="0">
              <a:solidFill>
                <a:schemeClr val="tx1"/>
              </a:solidFill>
            </a:endParaRPr>
          </a:p>
        </p:txBody>
      </p:sp>
      <p:sp>
        <p:nvSpPr>
          <p:cNvPr id="13" name="矩形 12"/>
          <p:cNvSpPr/>
          <p:nvPr/>
        </p:nvSpPr>
        <p:spPr>
          <a:xfrm>
            <a:off x="1885902" y="2420888"/>
            <a:ext cx="3330254" cy="5025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4</a:t>
            </a:r>
            <a:r>
              <a:rPr lang="zh-CN" altLang="en-US" sz="1400" b="1" dirty="0" smtClean="0">
                <a:solidFill>
                  <a:schemeClr val="tx1"/>
                </a:solidFill>
              </a:rPr>
              <a:t>、答辩人聘请答辩秘书，通知教育处在培养系统分配秘书权限</a:t>
            </a:r>
            <a:endParaRPr lang="zh-CN" altLang="en-US" sz="1400" b="1" dirty="0">
              <a:solidFill>
                <a:schemeClr val="tx1"/>
              </a:solidFill>
            </a:endParaRPr>
          </a:p>
        </p:txBody>
      </p:sp>
      <p:sp>
        <p:nvSpPr>
          <p:cNvPr id="15" name="流程图: 过程 14"/>
          <p:cNvSpPr/>
          <p:nvPr/>
        </p:nvSpPr>
        <p:spPr>
          <a:xfrm>
            <a:off x="1885901" y="3212976"/>
            <a:ext cx="3330255" cy="30088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5</a:t>
            </a:r>
            <a:r>
              <a:rPr lang="zh-CN" altLang="en-US" sz="1400" b="1" dirty="0" smtClean="0">
                <a:solidFill>
                  <a:schemeClr val="tx1"/>
                </a:solidFill>
              </a:rPr>
              <a:t>、答辩秘书聘请论文评阅人</a:t>
            </a:r>
            <a:endParaRPr lang="zh-CN" altLang="en-US" sz="1400" b="1" dirty="0">
              <a:solidFill>
                <a:schemeClr val="tx1"/>
              </a:solidFill>
            </a:endParaRPr>
          </a:p>
        </p:txBody>
      </p:sp>
      <p:sp>
        <p:nvSpPr>
          <p:cNvPr id="17" name="流程图: 过程 16"/>
          <p:cNvSpPr/>
          <p:nvPr/>
        </p:nvSpPr>
        <p:spPr>
          <a:xfrm>
            <a:off x="1885901" y="3789040"/>
            <a:ext cx="3330255" cy="265357"/>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6</a:t>
            </a:r>
            <a:r>
              <a:rPr lang="zh-CN" altLang="en-US" sz="1400" b="1" dirty="0" smtClean="0">
                <a:solidFill>
                  <a:schemeClr val="tx1"/>
                </a:solidFill>
              </a:rPr>
              <a:t>、答辩秘书审核、维护论文评阅意见</a:t>
            </a:r>
            <a:endParaRPr lang="zh-CN" altLang="en-US" sz="1400" b="1" dirty="0">
              <a:solidFill>
                <a:schemeClr val="tx1"/>
              </a:solidFill>
            </a:endParaRPr>
          </a:p>
        </p:txBody>
      </p:sp>
      <p:sp>
        <p:nvSpPr>
          <p:cNvPr id="20" name="流程图: 过程 19"/>
          <p:cNvSpPr/>
          <p:nvPr/>
        </p:nvSpPr>
        <p:spPr>
          <a:xfrm>
            <a:off x="1872809" y="4353265"/>
            <a:ext cx="3312367" cy="250538"/>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7</a:t>
            </a:r>
            <a:r>
              <a:rPr lang="zh-CN" altLang="en-US" sz="1400" b="1" dirty="0" smtClean="0">
                <a:solidFill>
                  <a:schemeClr val="tx1"/>
                </a:solidFill>
              </a:rPr>
              <a:t>、答辩秘书聘请答辩委员</a:t>
            </a:r>
            <a:endParaRPr lang="zh-CN" altLang="en-US" sz="1400" b="1" dirty="0">
              <a:solidFill>
                <a:schemeClr val="tx1"/>
              </a:solidFill>
            </a:endParaRPr>
          </a:p>
        </p:txBody>
      </p:sp>
      <p:sp>
        <p:nvSpPr>
          <p:cNvPr id="22" name="流程图: 过程 21"/>
          <p:cNvSpPr/>
          <p:nvPr/>
        </p:nvSpPr>
        <p:spPr>
          <a:xfrm>
            <a:off x="1865313" y="4869160"/>
            <a:ext cx="3312367" cy="504056"/>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8</a:t>
            </a:r>
            <a:r>
              <a:rPr lang="zh-CN" altLang="en-US" sz="1400" b="1" dirty="0" smtClean="0">
                <a:solidFill>
                  <a:schemeClr val="tx1"/>
                </a:solidFill>
              </a:rPr>
              <a:t>、答辩秘书参加论文答辩，记录论文答辩过程，填写答辩决议</a:t>
            </a:r>
            <a:endParaRPr lang="zh-CN" altLang="en-US" sz="1400" b="1" dirty="0">
              <a:solidFill>
                <a:schemeClr val="tx1"/>
              </a:solidFill>
            </a:endParaRPr>
          </a:p>
        </p:txBody>
      </p:sp>
      <p:sp>
        <p:nvSpPr>
          <p:cNvPr id="28" name="下箭头 27"/>
          <p:cNvSpPr/>
          <p:nvPr/>
        </p:nvSpPr>
        <p:spPr>
          <a:xfrm>
            <a:off x="3470076" y="161701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29" name="下箭头 28"/>
          <p:cNvSpPr/>
          <p:nvPr/>
        </p:nvSpPr>
        <p:spPr>
          <a:xfrm>
            <a:off x="3470076" y="219505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0" name="下箭头 29"/>
          <p:cNvSpPr/>
          <p:nvPr/>
        </p:nvSpPr>
        <p:spPr>
          <a:xfrm>
            <a:off x="3470076" y="2984097"/>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1" name="下箭头 30"/>
          <p:cNvSpPr/>
          <p:nvPr/>
        </p:nvSpPr>
        <p:spPr>
          <a:xfrm>
            <a:off x="3470076" y="358330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2" name="下箭头 31"/>
          <p:cNvSpPr/>
          <p:nvPr/>
        </p:nvSpPr>
        <p:spPr>
          <a:xfrm>
            <a:off x="3470076" y="4128854"/>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3" name="下箭头 32"/>
          <p:cNvSpPr/>
          <p:nvPr/>
        </p:nvSpPr>
        <p:spPr>
          <a:xfrm>
            <a:off x="3460091" y="4659478"/>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b="1">
              <a:solidFill>
                <a:schemeClr val="tx1"/>
              </a:solidFill>
            </a:endParaRPr>
          </a:p>
        </p:txBody>
      </p:sp>
      <p:sp>
        <p:nvSpPr>
          <p:cNvPr id="34" name="下箭头 33"/>
          <p:cNvSpPr/>
          <p:nvPr/>
        </p:nvSpPr>
        <p:spPr>
          <a:xfrm>
            <a:off x="3470076" y="5415739"/>
            <a:ext cx="161904" cy="1671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35" name="流程图: 过程 34"/>
          <p:cNvSpPr/>
          <p:nvPr/>
        </p:nvSpPr>
        <p:spPr>
          <a:xfrm>
            <a:off x="1885901" y="5661248"/>
            <a:ext cx="3299275" cy="319444"/>
          </a:xfrm>
          <a:prstGeom prst="flowChartProcess">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9</a:t>
            </a:r>
            <a:r>
              <a:rPr lang="zh-CN" altLang="en-US" sz="1400" b="1" dirty="0" smtClean="0">
                <a:solidFill>
                  <a:schemeClr val="tx1"/>
                </a:solidFill>
              </a:rPr>
              <a:t>、答辩申请状态为“已完成”</a:t>
            </a:r>
            <a:endParaRPr lang="zh-CN" altLang="en-US" sz="1400" b="1" dirty="0">
              <a:solidFill>
                <a:schemeClr val="tx1"/>
              </a:solidFill>
            </a:endParaRPr>
          </a:p>
        </p:txBody>
      </p:sp>
      <p:sp>
        <p:nvSpPr>
          <p:cNvPr id="36" name="左大括号 35"/>
          <p:cNvSpPr/>
          <p:nvPr/>
        </p:nvSpPr>
        <p:spPr>
          <a:xfrm>
            <a:off x="1361257" y="3316396"/>
            <a:ext cx="360040" cy="2520280"/>
          </a:xfrm>
          <a:prstGeom prst="leftBrace">
            <a:avLst>
              <a:gd name="adj1" fmla="val 8333"/>
              <a:gd name="adj2" fmla="val 69208"/>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7" name="文本框 36"/>
          <p:cNvSpPr txBox="1"/>
          <p:nvPr/>
        </p:nvSpPr>
        <p:spPr>
          <a:xfrm>
            <a:off x="823836" y="4576536"/>
            <a:ext cx="461665" cy="1059750"/>
          </a:xfrm>
          <a:prstGeom prst="rect">
            <a:avLst/>
          </a:prstGeom>
          <a:solidFill>
            <a:srgbClr val="00B0F0"/>
          </a:solidFill>
          <a:ln w="28575">
            <a:solidFill>
              <a:schemeClr val="accent1">
                <a:shade val="50000"/>
              </a:schemeClr>
            </a:solidFill>
          </a:ln>
        </p:spPr>
        <p:txBody>
          <a:bodyPr vert="eaVert" wrap="square" rtlCol="0">
            <a:spAutoFit/>
          </a:bodyPr>
          <a:lstStyle/>
          <a:p>
            <a:r>
              <a:rPr lang="zh-CN" altLang="en-US" b="1" dirty="0" smtClean="0">
                <a:latin typeface="+mn-ea"/>
                <a:ea typeface="+mn-ea"/>
              </a:rPr>
              <a:t>答辩秘书</a:t>
            </a:r>
            <a:endParaRPr lang="zh-CN" altLang="en-US" b="1" dirty="0">
              <a:latin typeface="+mn-ea"/>
              <a:ea typeface="+mn-ea"/>
            </a:endParaRPr>
          </a:p>
        </p:txBody>
      </p:sp>
      <p:sp>
        <p:nvSpPr>
          <p:cNvPr id="38" name="流程图: 过程 37"/>
          <p:cNvSpPr/>
          <p:nvPr/>
        </p:nvSpPr>
        <p:spPr>
          <a:xfrm>
            <a:off x="1903788" y="6124708"/>
            <a:ext cx="3281388" cy="57606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dirty="0" smtClean="0">
                <a:solidFill>
                  <a:schemeClr val="tx1"/>
                </a:solidFill>
              </a:rPr>
              <a:t>10</a:t>
            </a:r>
            <a:r>
              <a:rPr lang="zh-CN" altLang="en-US" sz="1400" b="1" dirty="0" smtClean="0">
                <a:solidFill>
                  <a:schemeClr val="tx1"/>
                </a:solidFill>
              </a:rPr>
              <a:t>、答辩人修改论文，在</a:t>
            </a:r>
            <a:r>
              <a:rPr lang="zh-CN" altLang="en-US" sz="1400" b="1" dirty="0" smtClean="0">
                <a:solidFill>
                  <a:srgbClr val="FF0000"/>
                </a:solidFill>
              </a:rPr>
              <a:t>学位管理</a:t>
            </a:r>
            <a:r>
              <a:rPr lang="zh-CN" altLang="en-US" sz="1400" b="1" dirty="0" smtClean="0">
                <a:solidFill>
                  <a:schemeClr val="tx1"/>
                </a:solidFill>
              </a:rPr>
              <a:t>上传最终版论文。</a:t>
            </a:r>
            <a:endParaRPr lang="zh-CN" altLang="en-US" sz="1400" b="1" dirty="0">
              <a:solidFill>
                <a:schemeClr val="tx1"/>
              </a:solidFill>
            </a:endParaRPr>
          </a:p>
        </p:txBody>
      </p:sp>
      <p:cxnSp>
        <p:nvCxnSpPr>
          <p:cNvPr id="40" name="直接箭头连接符 39"/>
          <p:cNvCxnSpPr/>
          <p:nvPr/>
        </p:nvCxnSpPr>
        <p:spPr>
          <a:xfrm>
            <a:off x="3716450" y="967412"/>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1" name="流程图: 决策 40"/>
          <p:cNvSpPr/>
          <p:nvPr/>
        </p:nvSpPr>
        <p:spPr>
          <a:xfrm>
            <a:off x="5694806" y="724108"/>
            <a:ext cx="2621610" cy="473419"/>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请求导师指导</a:t>
            </a:r>
            <a:endParaRPr lang="zh-CN" altLang="en-US" sz="1400" dirty="0"/>
          </a:p>
        </p:txBody>
      </p:sp>
      <p:cxnSp>
        <p:nvCxnSpPr>
          <p:cNvPr id="42" name="直接箭头连接符 41"/>
          <p:cNvCxnSpPr/>
          <p:nvPr/>
        </p:nvCxnSpPr>
        <p:spPr>
          <a:xfrm>
            <a:off x="3716450" y="1698096"/>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3" name="流程图: 决策 42"/>
          <p:cNvSpPr/>
          <p:nvPr/>
        </p:nvSpPr>
        <p:spPr>
          <a:xfrm>
            <a:off x="5665462" y="1473054"/>
            <a:ext cx="2650954" cy="47519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dirty="0" smtClean="0"/>
              <a:t>导师审核通过</a:t>
            </a:r>
            <a:endParaRPr lang="zh-CN" altLang="en-US" sz="1400" dirty="0"/>
          </a:p>
        </p:txBody>
      </p:sp>
      <p:cxnSp>
        <p:nvCxnSpPr>
          <p:cNvPr id="45" name="直接箭头连接符 44"/>
          <p:cNvCxnSpPr/>
          <p:nvPr/>
        </p:nvCxnSpPr>
        <p:spPr>
          <a:xfrm>
            <a:off x="3658856" y="3645024"/>
            <a:ext cx="187220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47" name="流程图: 卡片 46"/>
          <p:cNvSpPr/>
          <p:nvPr/>
        </p:nvSpPr>
        <p:spPr>
          <a:xfrm>
            <a:off x="5604448" y="3151256"/>
            <a:ext cx="2711968" cy="884394"/>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t>培养指导</a:t>
            </a:r>
            <a:r>
              <a:rPr lang="zh-CN" altLang="en-US" sz="1400" b="1" dirty="0" smtClean="0">
                <a:solidFill>
                  <a:srgbClr val="FF0000"/>
                </a:solidFill>
              </a:rPr>
              <a:t>自动生成</a:t>
            </a:r>
            <a:r>
              <a:rPr lang="zh-CN" altLang="en-US" sz="1400" b="1" dirty="0" smtClean="0"/>
              <a:t>答辩申请书，下载、编辑、</a:t>
            </a:r>
            <a:r>
              <a:rPr lang="zh-CN" altLang="en-US" sz="1400" b="1" dirty="0" smtClean="0">
                <a:solidFill>
                  <a:srgbClr val="FF0000"/>
                </a:solidFill>
              </a:rPr>
              <a:t>填写答辩委员</a:t>
            </a:r>
            <a:r>
              <a:rPr lang="zh-CN" altLang="en-US" sz="1400" b="1" dirty="0" smtClean="0"/>
              <a:t>，交至教育处</a:t>
            </a:r>
            <a:endParaRPr lang="zh-CN" altLang="en-US" sz="1400" b="1" dirty="0"/>
          </a:p>
        </p:txBody>
      </p:sp>
      <p:cxnSp>
        <p:nvCxnSpPr>
          <p:cNvPr id="48" name="直接箭头连接符 47"/>
          <p:cNvCxnSpPr/>
          <p:nvPr/>
        </p:nvCxnSpPr>
        <p:spPr>
          <a:xfrm>
            <a:off x="5216155" y="479246"/>
            <a:ext cx="372503"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50" name="流程图: 卡片 49"/>
          <p:cNvSpPr/>
          <p:nvPr/>
        </p:nvSpPr>
        <p:spPr>
          <a:xfrm>
            <a:off x="5665462" y="60212"/>
            <a:ext cx="3206219" cy="540891"/>
          </a:xfrm>
          <a:prstGeom prst="flowChartPunchedCar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latin typeface="+mn-ea"/>
              </a:rPr>
              <a:t>成果：发表文章、专利；</a:t>
            </a:r>
            <a:endParaRPr lang="en-US" altLang="zh-CN" sz="1400" b="1" dirty="0" smtClean="0">
              <a:latin typeface="+mn-ea"/>
            </a:endParaRPr>
          </a:p>
          <a:p>
            <a:r>
              <a:rPr lang="zh-CN" altLang="en-US" sz="1400" b="1" dirty="0" smtClean="0">
                <a:latin typeface="+mn-ea"/>
              </a:rPr>
              <a:t>实践：学术报告、社会实践（导师审核）</a:t>
            </a:r>
            <a:endParaRPr lang="zh-CN" altLang="en-US" sz="1400" b="1" dirty="0">
              <a:latin typeface="+mn-ea"/>
            </a:endParaRPr>
          </a:p>
        </p:txBody>
      </p:sp>
      <p:sp>
        <p:nvSpPr>
          <p:cNvPr id="51" name="文本框 50"/>
          <p:cNvSpPr txBox="1"/>
          <p:nvPr/>
        </p:nvSpPr>
        <p:spPr>
          <a:xfrm flipH="1">
            <a:off x="69258" y="1405283"/>
            <a:ext cx="923330" cy="3491946"/>
          </a:xfrm>
          <a:prstGeom prst="rect">
            <a:avLst/>
          </a:prstGeom>
          <a:noFill/>
        </p:spPr>
        <p:txBody>
          <a:bodyPr vert="vert270" wrap="square" rtlCol="0">
            <a:spAutoFit/>
          </a:bodyPr>
          <a:lstStyle/>
          <a:p>
            <a:pPr algn="ctr"/>
            <a:r>
              <a:rPr lang="zh-CN" altLang="en-US" sz="2400" b="1" dirty="0" smtClean="0">
                <a:solidFill>
                  <a:srgbClr val="FF3300"/>
                </a:solidFill>
              </a:rPr>
              <a:t>培养指导系统：学位论文答辩基本流程</a:t>
            </a:r>
            <a:endParaRPr lang="zh-CN" altLang="en-US" sz="2400" b="1" dirty="0">
              <a:solidFill>
                <a:srgbClr val="FF3300"/>
              </a:solidFill>
            </a:endParaRPr>
          </a:p>
        </p:txBody>
      </p:sp>
      <p:sp>
        <p:nvSpPr>
          <p:cNvPr id="52" name="文本框 51"/>
          <p:cNvSpPr txBox="1"/>
          <p:nvPr/>
        </p:nvSpPr>
        <p:spPr>
          <a:xfrm>
            <a:off x="5588511" y="4350545"/>
            <a:ext cx="3433424" cy="1169551"/>
          </a:xfrm>
          <a:prstGeom prst="rect">
            <a:avLst/>
          </a:prstGeom>
          <a:noFill/>
          <a:ln w="38100">
            <a:solidFill>
              <a:schemeClr val="accent1">
                <a:shade val="50000"/>
              </a:schemeClr>
            </a:solidFill>
          </a:ln>
        </p:spPr>
        <p:txBody>
          <a:bodyPr wrap="square" rtlCol="0">
            <a:spAutoFit/>
          </a:bodyPr>
          <a:lstStyle/>
          <a:p>
            <a:r>
              <a:rPr lang="zh-CN" altLang="en-US" sz="1400" b="1" dirty="0" smtClean="0">
                <a:solidFill>
                  <a:srgbClr val="FF3300"/>
                </a:solidFill>
                <a:latin typeface="+mn-ea"/>
                <a:ea typeface="+mn-ea"/>
              </a:rPr>
              <a:t>论文评阅时间：</a:t>
            </a:r>
            <a:r>
              <a:rPr lang="zh-CN" altLang="en-US" sz="1400" b="1" dirty="0" smtClean="0">
                <a:latin typeface="+mn-ea"/>
                <a:ea typeface="+mn-ea"/>
              </a:rPr>
              <a:t>指答辩秘书在培养管理中聘请论文评阅人、答辩人的论文评阅状态为“已评阅”时开始计算，至论文答辩时间止，</a:t>
            </a:r>
            <a:r>
              <a:rPr lang="zh-CN" altLang="en-US" sz="1400" b="1" dirty="0" smtClean="0">
                <a:solidFill>
                  <a:srgbClr val="660066"/>
                </a:solidFill>
                <a:latin typeface="+mn-ea"/>
                <a:ea typeface="+mn-ea"/>
              </a:rPr>
              <a:t>博士论文评阅不少于</a:t>
            </a:r>
            <a:r>
              <a:rPr lang="en-US" altLang="zh-CN" sz="1400" b="1" dirty="0" smtClean="0">
                <a:solidFill>
                  <a:srgbClr val="660066"/>
                </a:solidFill>
                <a:latin typeface="+mn-ea"/>
                <a:ea typeface="+mn-ea"/>
              </a:rPr>
              <a:t>15</a:t>
            </a:r>
            <a:r>
              <a:rPr lang="zh-CN" altLang="en-US" sz="1400" b="1" dirty="0" smtClean="0">
                <a:solidFill>
                  <a:srgbClr val="660066"/>
                </a:solidFill>
                <a:latin typeface="+mn-ea"/>
                <a:ea typeface="+mn-ea"/>
              </a:rPr>
              <a:t>天，硕士论文评阅不少于</a:t>
            </a:r>
            <a:r>
              <a:rPr lang="en-US" altLang="zh-CN" sz="1400" b="1" dirty="0" smtClean="0">
                <a:solidFill>
                  <a:srgbClr val="660066"/>
                </a:solidFill>
                <a:latin typeface="+mn-ea"/>
                <a:ea typeface="+mn-ea"/>
              </a:rPr>
              <a:t>8</a:t>
            </a:r>
            <a:r>
              <a:rPr lang="zh-CN" altLang="en-US" sz="1400" b="1" dirty="0" smtClean="0">
                <a:solidFill>
                  <a:srgbClr val="660066"/>
                </a:solidFill>
                <a:latin typeface="+mn-ea"/>
                <a:ea typeface="+mn-ea"/>
              </a:rPr>
              <a:t>天。</a:t>
            </a:r>
            <a:endParaRPr lang="zh-CN" altLang="en-US" sz="1400" b="1" dirty="0">
              <a:solidFill>
                <a:srgbClr val="660066"/>
              </a:solidFill>
              <a:latin typeface="+mn-ea"/>
              <a:ea typeface="+mn-ea"/>
            </a:endParaRPr>
          </a:p>
        </p:txBody>
      </p:sp>
      <p:sp>
        <p:nvSpPr>
          <p:cNvPr id="54" name="矩形 53"/>
          <p:cNvSpPr/>
          <p:nvPr/>
        </p:nvSpPr>
        <p:spPr>
          <a:xfrm>
            <a:off x="5604448" y="5648574"/>
            <a:ext cx="3417487" cy="78937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400" b="1" dirty="0" smtClean="0">
                <a:solidFill>
                  <a:srgbClr val="FF0000"/>
                </a:solidFill>
              </a:rPr>
              <a:t>关于答辩决议：</a:t>
            </a:r>
            <a:r>
              <a:rPr lang="zh-CN" altLang="en-US" sz="1400" b="1" dirty="0" smtClean="0">
                <a:solidFill>
                  <a:schemeClr val="tx1"/>
                </a:solidFill>
              </a:rPr>
              <a:t>答辩秘书务必于</a:t>
            </a:r>
            <a:r>
              <a:rPr lang="zh-CN" altLang="en-US" sz="1400" b="1" dirty="0" smtClean="0">
                <a:solidFill>
                  <a:srgbClr val="FF0000"/>
                </a:solidFill>
              </a:rPr>
              <a:t>答辩当天</a:t>
            </a:r>
            <a:r>
              <a:rPr lang="zh-CN" altLang="en-US" sz="1400" b="1" dirty="0" smtClean="0">
                <a:solidFill>
                  <a:schemeClr val="tx1"/>
                </a:solidFill>
              </a:rPr>
              <a:t>在培养管理中完成答辩过程、答辩决议的维护。</a:t>
            </a:r>
            <a:endParaRPr lang="zh-CN" altLang="en-US" sz="1400" b="1" dirty="0">
              <a:solidFill>
                <a:schemeClr val="tx1"/>
              </a:solidFill>
            </a:endParaRPr>
          </a:p>
        </p:txBody>
      </p:sp>
      <p:cxnSp>
        <p:nvCxnSpPr>
          <p:cNvPr id="58" name="直接箭头连接符 57"/>
          <p:cNvCxnSpPr>
            <a:stCxn id="35" idx="3"/>
          </p:cNvCxnSpPr>
          <p:nvPr/>
        </p:nvCxnSpPr>
        <p:spPr>
          <a:xfrm>
            <a:off x="5185176" y="5820970"/>
            <a:ext cx="394936" cy="15706"/>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6198" y="211974"/>
            <a:ext cx="1952779" cy="446276"/>
          </a:xfrm>
          <a:prstGeom prst="rect">
            <a:avLst/>
          </a:prstGeom>
          <a:noFill/>
        </p:spPr>
        <p:txBody>
          <a:bodyPr wrap="none" rtlCol="0">
            <a:spAutoFit/>
          </a:bodyPr>
          <a:lstStyle/>
          <a:p>
            <a:r>
              <a:rPr lang="en-US" altLang="zh-CN" sz="2300" dirty="0" smtClean="0">
                <a:solidFill>
                  <a:srgbClr val="FF0000"/>
                </a:solidFill>
                <a:latin typeface="华文琥珀" panose="02010800040101010101" pitchFamily="2" charset="-122"/>
                <a:ea typeface="华文琥珀" panose="02010800040101010101" pitchFamily="2" charset="-122"/>
              </a:rPr>
              <a:t>Step by Step!</a:t>
            </a:r>
            <a:endParaRPr lang="zh-CN" altLang="en-US" sz="2300" dirty="0">
              <a:solidFill>
                <a:srgbClr val="FF0000"/>
              </a:solidFill>
              <a:latin typeface="华文琥珀" panose="02010800040101010101" pitchFamily="2" charset="-122"/>
              <a:ea typeface="华文琥珀" panose="02010800040101010101" pitchFamily="2" charset="-122"/>
            </a:endParaRPr>
          </a:p>
        </p:txBody>
      </p:sp>
    </p:spTree>
    <p:extLst>
      <p:ext uri="{BB962C8B-B14F-4D97-AF65-F5344CB8AC3E}">
        <p14:creationId xmlns:p14="http://schemas.microsoft.com/office/powerpoint/2010/main" val="180675271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3_流畅">
  <a:themeElements>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流畅">
      <a:majorFont>
        <a:latin typeface="Century Schoolbook"/>
        <a:ea typeface="华文楷体"/>
        <a:cs typeface=""/>
      </a:majorFont>
      <a:minorFont>
        <a:latin typeface="Century Schoolbook"/>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4_流畅">
      <a:majorFont>
        <a:latin typeface=""/>
        <a:ea typeface=""/>
        <a:cs typeface=""/>
      </a:majorFont>
      <a:minorFont>
        <a:latin typeface=""/>
        <a:ea typeface=""/>
        <a:cs typeface=""/>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5037</TotalTime>
  <Words>4857</Words>
  <Application>Microsoft Office PowerPoint</Application>
  <PresentationFormat>全屏显示(4:3)</PresentationFormat>
  <Paragraphs>681</Paragraphs>
  <Slides>31</Slides>
  <Notes>24</Notes>
  <HiddenSlides>0</HiddenSlides>
  <MMClips>0</MMClips>
  <ScaleCrop>false</ScaleCrop>
  <HeadingPairs>
    <vt:vector size="4" baseType="variant">
      <vt:variant>
        <vt:lpstr>主题</vt:lpstr>
      </vt:variant>
      <vt:variant>
        <vt:i4>2</vt:i4>
      </vt:variant>
      <vt:variant>
        <vt:lpstr>幻灯片标题</vt:lpstr>
      </vt:variant>
      <vt:variant>
        <vt:i4>31</vt:i4>
      </vt:variant>
    </vt:vector>
  </HeadingPairs>
  <TitlesOfParts>
    <vt:vector size="33" baseType="lpstr">
      <vt:lpstr>3_流畅</vt:lpstr>
      <vt:lpstr>4_流畅</vt:lpstr>
      <vt:lpstr>PowerPoint 演示文稿</vt:lpstr>
      <vt:lpstr>PowerPoint 演示文稿</vt:lpstr>
      <vt:lpstr>一、时间安排 </vt:lpstr>
      <vt:lpstr>二、申请范围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四、答辩秘书筹备答辩会</vt:lpstr>
      <vt:lpstr>五、论文答辩后报送材料</vt:lpstr>
      <vt:lpstr>PowerPoint 演示文稿</vt:lpstr>
      <vt:lpstr>2. 学位管理系统：填报信息、完成学位申报</vt:lpstr>
      <vt:lpstr>PowerPoint 演示文稿</vt:lpstr>
      <vt:lpstr>PowerPoint 演示文稿</vt:lpstr>
      <vt:lpstr>六、其他事宜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预祝同学们顺利通过学位论文 答辩，圆满毕业！</vt:lpstr>
    </vt:vector>
  </TitlesOfParts>
  <Company>physics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张翼</dc:creator>
  <cp:lastModifiedBy>tsli</cp:lastModifiedBy>
  <cp:revision>521</cp:revision>
  <dcterms:created xsi:type="dcterms:W3CDTF">2008-03-26T05:15:12Z</dcterms:created>
  <dcterms:modified xsi:type="dcterms:W3CDTF">2016-10-10T11:04:06Z</dcterms:modified>
</cp:coreProperties>
</file>