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 id="2147483829" r:id="rId2"/>
  </p:sldMasterIdLst>
  <p:notesMasterIdLst>
    <p:notesMasterId r:id="rId36"/>
  </p:notesMasterIdLst>
  <p:sldIdLst>
    <p:sldId id="256" r:id="rId3"/>
    <p:sldId id="282" r:id="rId4"/>
    <p:sldId id="257" r:id="rId5"/>
    <p:sldId id="258" r:id="rId6"/>
    <p:sldId id="271" r:id="rId7"/>
    <p:sldId id="259" r:id="rId8"/>
    <p:sldId id="283" r:id="rId9"/>
    <p:sldId id="260" r:id="rId10"/>
    <p:sldId id="276" r:id="rId11"/>
    <p:sldId id="272" r:id="rId12"/>
    <p:sldId id="277" r:id="rId13"/>
    <p:sldId id="262" r:id="rId14"/>
    <p:sldId id="263" r:id="rId15"/>
    <p:sldId id="273" r:id="rId16"/>
    <p:sldId id="264" r:id="rId17"/>
    <p:sldId id="266" r:id="rId18"/>
    <p:sldId id="268" r:id="rId19"/>
    <p:sldId id="284" r:id="rId20"/>
    <p:sldId id="280" r:id="rId21"/>
    <p:sldId id="285" r:id="rId22"/>
    <p:sldId id="278" r:id="rId23"/>
    <p:sldId id="295" r:id="rId24"/>
    <p:sldId id="297" r:id="rId25"/>
    <p:sldId id="302" r:id="rId26"/>
    <p:sldId id="306" r:id="rId27"/>
    <p:sldId id="303" r:id="rId28"/>
    <p:sldId id="307" r:id="rId29"/>
    <p:sldId id="310" r:id="rId30"/>
    <p:sldId id="309" r:id="rId31"/>
    <p:sldId id="308" r:id="rId32"/>
    <p:sldId id="311" r:id="rId33"/>
    <p:sldId id="312" r:id="rId34"/>
    <p:sldId id="269" r:id="rId3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66"/>
    <a:srgbClr val="660066"/>
    <a:srgbClr val="003300"/>
    <a:srgbClr val="CC33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3" autoAdjust="0"/>
    <p:restoredTop sz="86406" autoAdjust="0"/>
  </p:normalViewPr>
  <p:slideViewPr>
    <p:cSldViewPr>
      <p:cViewPr>
        <p:scale>
          <a:sx n="100" d="100"/>
          <a:sy n="100" d="100"/>
        </p:scale>
        <p:origin x="-1998" y="-222"/>
      </p:cViewPr>
      <p:guideLst>
        <p:guide orient="horz" pos="2160"/>
        <p:guide pos="2880"/>
      </p:guideLst>
    </p:cSldViewPr>
  </p:slideViewPr>
  <p:outlineViewPr>
    <p:cViewPr>
      <p:scale>
        <a:sx n="33" d="100"/>
        <a:sy n="33" d="100"/>
      </p:scale>
      <p:origin x="252" y="0"/>
    </p:cViewPr>
  </p:outlineViewPr>
  <p:notesTextViewPr>
    <p:cViewPr>
      <p:scale>
        <a:sx n="100" d="100"/>
        <a:sy n="100" d="100"/>
      </p:scale>
      <p:origin x="0" y="0"/>
    </p:cViewPr>
  </p:notesTextViewPr>
  <p:sorterViewPr>
    <p:cViewPr>
      <p:scale>
        <a:sx n="66" d="100"/>
        <a:sy n="66" d="100"/>
      </p:scale>
      <p:origin x="0" y="145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pitchFamily="34" charset="0"/>
              </a:defRPr>
            </a:lvl1pPr>
          </a:lstStyle>
          <a:p>
            <a:pPr>
              <a:defRPr/>
            </a:pPr>
            <a:endParaRPr lang="zh-CN" altLang="en-US"/>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Arial" pitchFamily="34" charset="0"/>
              </a:defRPr>
            </a:lvl1pPr>
          </a:lstStyle>
          <a:p>
            <a:pPr>
              <a:defRPr/>
            </a:pPr>
            <a:fld id="{D50D7651-4567-4BD3-AEB0-369DBE10C1F8}" type="datetimeFigureOut">
              <a:rPr lang="zh-CN" altLang="en-US"/>
              <a:pPr>
                <a:defRPr/>
              </a:pPr>
              <a:t>2014/3/25</a:t>
            </a:fld>
            <a:endParaRPr lang="en-US" altLang="zh-CN"/>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Arial" pitchFamily="34" charset="0"/>
              </a:defRPr>
            </a:lvl1pPr>
          </a:lstStyle>
          <a:p>
            <a:pPr>
              <a:defRPr/>
            </a:pPr>
            <a:endParaRPr lang="en-US" altLang="zh-CN"/>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defRPr>
            </a:lvl1pPr>
          </a:lstStyle>
          <a:p>
            <a:pPr>
              <a:defRPr/>
            </a:pPr>
            <a:fld id="{BF2769EE-76B4-4EE2-8085-3A27A82B63A2}"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4"/>
          <p:cNvSpPr>
            <a:spLocks noGrp="1"/>
          </p:cNvSpPr>
          <p:nvPr>
            <p:ph type="dt" sz="half" idx="10"/>
          </p:nvPr>
        </p:nvSpPr>
        <p:spPr/>
        <p:txBody>
          <a:bodyPr/>
          <a:lstStyle>
            <a:lvl1pPr>
              <a:defRPr/>
            </a:lvl1pPr>
          </a:lstStyle>
          <a:p>
            <a:pPr>
              <a:defRPr/>
            </a:pPr>
            <a:fld id="{87126D7F-57EF-410C-9ED2-81095835BCF5}" type="datetimeFigureOut">
              <a:rPr lang="zh-CN" altLang="en-US"/>
              <a:pPr>
                <a:defRPr/>
              </a:pPr>
              <a:t>2014/3/25</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D5558EE6-B181-46D4-9563-F36C1C8B15E8}"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BEC62D6-1375-40BD-B4E4-4C2A3EC6524D}" type="datetimeFigureOut">
              <a:rPr lang="zh-CN" altLang="en-US"/>
              <a:pPr>
                <a:defRPr/>
              </a:pPr>
              <a:t>2014/3/25</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58D5DF2-53A7-4546-8813-9A71D06868C8}"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704850"/>
            <a:ext cx="2057400" cy="56197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704850"/>
            <a:ext cx="6019800" cy="561975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73AD65BB-A8AE-40E7-8E7D-A018DAFD6658}" type="datetimeFigureOut">
              <a:rPr lang="zh-CN" altLang="en-US"/>
              <a:pPr>
                <a:defRPr/>
              </a:pPr>
              <a:t>2014/3/25</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E9FEB4E7-CFB5-4B80-B108-479990AA2305}"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704850"/>
            <a:ext cx="8229600" cy="56197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4"/>
          <p:cNvSpPr>
            <a:spLocks noGrp="1"/>
          </p:cNvSpPr>
          <p:nvPr>
            <p:ph type="dt" sz="half" idx="10"/>
          </p:nvPr>
        </p:nvSpPr>
        <p:spPr/>
        <p:txBody>
          <a:bodyPr/>
          <a:lstStyle>
            <a:lvl1pPr>
              <a:defRPr/>
            </a:lvl1pPr>
          </a:lstStyle>
          <a:p>
            <a:pPr>
              <a:defRPr/>
            </a:pPr>
            <a:fld id="{F705239E-B7CE-4DDC-9DF9-E9644ED4996C}" type="datetimeFigureOut">
              <a:rPr lang="zh-CN" altLang="en-US"/>
              <a:pPr>
                <a:defRPr/>
              </a:pPr>
              <a:t>2014/3/25</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A11C9ADC-8F19-4D18-8333-6A1110F12A85}" type="slidenum">
              <a:rPr lang="zh-CN" altLang="en-US"/>
              <a:pPr>
                <a:defRPr/>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8"/>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9" name="标题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smtClean="0"/>
              <a:t>单击此处编辑母版副标题样式</a:t>
            </a:r>
            <a:endParaRPr lang="en-US"/>
          </a:p>
        </p:txBody>
      </p:sp>
      <p:sp>
        <p:nvSpPr>
          <p:cNvPr id="10" name="日期占位符 29"/>
          <p:cNvSpPr>
            <a:spLocks noGrp="1"/>
          </p:cNvSpPr>
          <p:nvPr>
            <p:ph type="dt" sz="half" idx="10"/>
          </p:nvPr>
        </p:nvSpPr>
        <p:spPr/>
        <p:txBody>
          <a:bodyPr/>
          <a:lstStyle>
            <a:lvl1pPr>
              <a:defRPr/>
            </a:lvl1pPr>
          </a:lstStyle>
          <a:p>
            <a:pPr>
              <a:defRPr/>
            </a:pPr>
            <a:fld id="{89AA22AB-976C-47AB-8955-09C052868480}" type="datetimeFigureOut">
              <a:rPr lang="zh-CN" altLang="en-US"/>
              <a:pPr>
                <a:defRPr/>
              </a:pPr>
              <a:t>2014/3/25</a:t>
            </a:fld>
            <a:endParaRPr lang="zh-CN" altLang="en-US"/>
          </a:p>
        </p:txBody>
      </p:sp>
      <p:sp>
        <p:nvSpPr>
          <p:cNvPr id="11" name="页脚占位符 18"/>
          <p:cNvSpPr>
            <a:spLocks noGrp="1"/>
          </p:cNvSpPr>
          <p:nvPr>
            <p:ph type="ftr" sz="quarter" idx="11"/>
          </p:nvPr>
        </p:nvSpPr>
        <p:spPr/>
        <p:txBody>
          <a:bodyPr/>
          <a:lstStyle>
            <a:lvl1pPr>
              <a:defRPr/>
            </a:lvl1pPr>
          </a:lstStyle>
          <a:p>
            <a:pPr>
              <a:defRPr/>
            </a:pPr>
            <a:endParaRPr lang="zh-CN" altLang="en-US"/>
          </a:p>
        </p:txBody>
      </p:sp>
      <p:sp>
        <p:nvSpPr>
          <p:cNvPr id="12" name="灯片编号占位符 26"/>
          <p:cNvSpPr>
            <a:spLocks noGrp="1"/>
          </p:cNvSpPr>
          <p:nvPr>
            <p:ph type="sldNum" sz="quarter" idx="12"/>
          </p:nvPr>
        </p:nvSpPr>
        <p:spPr/>
        <p:txBody>
          <a:bodyPr/>
          <a:lstStyle>
            <a:lvl1pPr>
              <a:defRPr/>
            </a:lvl1pPr>
          </a:lstStyle>
          <a:p>
            <a:pPr>
              <a:defRPr/>
            </a:pPr>
            <a:fld id="{2EA0A6BB-7C22-4319-BF2C-B851BB584271}"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任意多边形 3"/>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5" name="任意多边形 4"/>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nvGrpSpPr>
          <p:cNvPr id="6" name="组合 1"/>
          <p:cNvGrpSpPr>
            <a:grpSpLocks/>
          </p:cNvGrpSpPr>
          <p:nvPr/>
        </p:nvGrpSpPr>
        <p:grpSpPr bwMode="auto">
          <a:xfrm>
            <a:off x="-19050" y="203200"/>
            <a:ext cx="9180513" cy="647700"/>
            <a:chOff x="-19045" y="216550"/>
            <a:chExt cx="9180548" cy="649224"/>
          </a:xfrm>
        </p:grpSpPr>
        <p:sp>
          <p:nvSpPr>
            <p:cNvPr id="7" name="任意多边形 6"/>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grpSp>
      <p:sp>
        <p:nvSpPr>
          <p:cNvPr id="2" name="标题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smtClean="0"/>
              <a:t>单击此处编辑母版文本样式</a:t>
            </a:r>
          </a:p>
        </p:txBody>
      </p:sp>
      <p:sp>
        <p:nvSpPr>
          <p:cNvPr id="9" name="日期占位符 3"/>
          <p:cNvSpPr>
            <a:spLocks noGrp="1"/>
          </p:cNvSpPr>
          <p:nvPr>
            <p:ph type="dt" sz="half" idx="10"/>
          </p:nvPr>
        </p:nvSpPr>
        <p:spPr/>
        <p:txBody>
          <a:bodyPr/>
          <a:lstStyle>
            <a:lvl1pPr>
              <a:defRPr/>
            </a:lvl1pPr>
          </a:lstStyle>
          <a:p>
            <a:pPr>
              <a:defRPr/>
            </a:pPr>
            <a:fld id="{5C398F0D-8EFD-4470-B13A-BAC5F85EE526}" type="datetimeFigureOut">
              <a:rPr lang="zh-CN" altLang="en-US"/>
              <a:pPr>
                <a:defRPr/>
              </a:pPr>
              <a:t>2014/3/25</a:t>
            </a:fld>
            <a:endParaRPr lang="zh-CN" altLang="en-US"/>
          </a:p>
        </p:txBody>
      </p:sp>
      <p:sp>
        <p:nvSpPr>
          <p:cNvPr id="10" name="页脚占位符 4"/>
          <p:cNvSpPr>
            <a:spLocks noGrp="1"/>
          </p:cNvSpPr>
          <p:nvPr>
            <p:ph type="ftr" sz="quarter" idx="11"/>
          </p:nvPr>
        </p:nvSpPr>
        <p:spPr/>
        <p:txBody>
          <a:bodyPr/>
          <a:lstStyle>
            <a:lvl1pPr>
              <a:defRPr/>
            </a:lvl1pPr>
          </a:lstStyle>
          <a:p>
            <a:pPr>
              <a:defRPr/>
            </a:pPr>
            <a:endParaRPr lang="zh-CN" altLang="en-US"/>
          </a:p>
        </p:txBody>
      </p:sp>
      <p:sp>
        <p:nvSpPr>
          <p:cNvPr id="11" name="灯片编号占位符 5"/>
          <p:cNvSpPr>
            <a:spLocks noGrp="1"/>
          </p:cNvSpPr>
          <p:nvPr>
            <p:ph type="sldNum" sz="quarter" idx="12"/>
          </p:nvPr>
        </p:nvSpPr>
        <p:spPr/>
        <p:txBody>
          <a:bodyPr/>
          <a:lstStyle>
            <a:lvl1pPr>
              <a:defRPr/>
            </a:lvl1pPr>
          </a:lstStyle>
          <a:p>
            <a:pPr>
              <a:defRPr/>
            </a:pPr>
            <a:fld id="{A69F4184-5F2F-424A-9770-A4A1142A6CB4}" type="slidenum">
              <a:rPr lang="zh-CN" altLang="en-US"/>
              <a:pPr>
                <a:defRPr/>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4"/>
          <p:cNvSpPr>
            <a:spLocks noGrp="1"/>
          </p:cNvSpPr>
          <p:nvPr>
            <p:ph type="dt" sz="half" idx="10"/>
          </p:nvPr>
        </p:nvSpPr>
        <p:spPr/>
        <p:txBody>
          <a:bodyPr/>
          <a:lstStyle>
            <a:lvl1pPr>
              <a:defRPr/>
            </a:lvl1pPr>
          </a:lstStyle>
          <a:p>
            <a:pPr>
              <a:defRPr/>
            </a:pPr>
            <a:fld id="{675785A7-3AF2-4BC4-9093-E82BDBCFFB01}" type="datetimeFigureOut">
              <a:rPr lang="zh-CN" altLang="en-US"/>
              <a:pPr>
                <a:defRPr/>
              </a:pPr>
              <a:t>2014/3/25</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5B9FCBD4-B866-4E19-93FA-FC872B53BEDF}"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4"/>
          <p:cNvSpPr>
            <a:spLocks noGrp="1"/>
          </p:cNvSpPr>
          <p:nvPr>
            <p:ph type="dt" sz="half" idx="10"/>
          </p:nvPr>
        </p:nvSpPr>
        <p:spPr/>
        <p:txBody>
          <a:bodyPr/>
          <a:lstStyle>
            <a:lvl1pPr>
              <a:defRPr/>
            </a:lvl1pPr>
          </a:lstStyle>
          <a:p>
            <a:pPr>
              <a:defRPr/>
            </a:pPr>
            <a:fld id="{93A6FC49-B869-4658-9D00-6D121358CD2D}" type="datetimeFigureOut">
              <a:rPr lang="zh-CN" altLang="en-US"/>
              <a:pPr>
                <a:defRPr/>
              </a:pPr>
              <a:t>2014/3/25</a:t>
            </a:fld>
            <a:endParaRPr lang="zh-CN" altLang="en-US"/>
          </a:p>
        </p:txBody>
      </p:sp>
      <p:sp>
        <p:nvSpPr>
          <p:cNvPr id="5" name="页脚占位符 5"/>
          <p:cNvSpPr>
            <a:spLocks noGrp="1"/>
          </p:cNvSpPr>
          <p:nvPr>
            <p:ph type="ftr" sz="quarter" idx="11"/>
          </p:nvPr>
        </p:nvSpPr>
        <p:spPr/>
        <p:txBody>
          <a:bodyPr/>
          <a:lstStyle>
            <a:lvl1pPr>
              <a:defRPr/>
            </a:lvl1pPr>
          </a:lstStyle>
          <a:p>
            <a:pPr>
              <a:defRPr/>
            </a:pPr>
            <a:endParaRPr lang="zh-CN" altLang="en-US"/>
          </a:p>
        </p:txBody>
      </p:sp>
      <p:sp>
        <p:nvSpPr>
          <p:cNvPr id="6" name="灯片编号占位符 6"/>
          <p:cNvSpPr>
            <a:spLocks noGrp="1"/>
          </p:cNvSpPr>
          <p:nvPr>
            <p:ph type="sldNum" sz="quarter" idx="12"/>
          </p:nvPr>
        </p:nvSpPr>
        <p:spPr/>
        <p:txBody>
          <a:bodyPr/>
          <a:lstStyle>
            <a:lvl1pPr>
              <a:defRPr/>
            </a:lvl1pPr>
          </a:lstStyle>
          <a:p>
            <a:pPr>
              <a:defRPr/>
            </a:pPr>
            <a:fld id="{084035EE-FC28-43C6-8887-BD37A8D86BA9}"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35163"/>
            <a:ext cx="4038600"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pPr>
              <a:defRPr/>
            </a:pPr>
            <a:fld id="{B5834BB1-BA89-4C43-8B11-522710C4C24A}" type="datetimeFigureOut">
              <a:rPr lang="zh-CN" altLang="en-US"/>
              <a:pPr>
                <a:defRPr/>
              </a:pPr>
              <a:t>2014/3/25</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01FB35D2-43E2-4684-9AE9-3EB9449A3A26}"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4"/>
          <p:cNvSpPr>
            <a:spLocks noGrp="1"/>
          </p:cNvSpPr>
          <p:nvPr>
            <p:ph type="dt" sz="half" idx="10"/>
          </p:nvPr>
        </p:nvSpPr>
        <p:spPr/>
        <p:txBody>
          <a:bodyPr/>
          <a:lstStyle>
            <a:lvl1pPr>
              <a:defRPr/>
            </a:lvl1pPr>
          </a:lstStyle>
          <a:p>
            <a:pPr>
              <a:defRPr/>
            </a:pPr>
            <a:fld id="{877EFBD4-9B50-4FC9-A7D5-F6523EBDABE5}" type="datetimeFigureOut">
              <a:rPr lang="zh-CN" altLang="en-US"/>
              <a:pPr>
                <a:defRPr/>
              </a:pPr>
              <a:t>2014/3/25</a:t>
            </a:fld>
            <a:endParaRPr lang="zh-CN" altLang="en-US"/>
          </a:p>
        </p:txBody>
      </p:sp>
      <p:sp>
        <p:nvSpPr>
          <p:cNvPr id="8" name="页脚占位符 5"/>
          <p:cNvSpPr>
            <a:spLocks noGrp="1"/>
          </p:cNvSpPr>
          <p:nvPr>
            <p:ph type="ftr" sz="quarter" idx="11"/>
          </p:nvPr>
        </p:nvSpPr>
        <p:spPr/>
        <p:txBody>
          <a:bodyPr/>
          <a:lstStyle>
            <a:lvl1pPr>
              <a:defRPr/>
            </a:lvl1pPr>
          </a:lstStyle>
          <a:p>
            <a:pPr>
              <a:defRPr/>
            </a:pPr>
            <a:endParaRPr lang="zh-CN" altLang="en-US"/>
          </a:p>
        </p:txBody>
      </p:sp>
      <p:sp>
        <p:nvSpPr>
          <p:cNvPr id="9" name="灯片编号占位符 6"/>
          <p:cNvSpPr>
            <a:spLocks noGrp="1"/>
          </p:cNvSpPr>
          <p:nvPr>
            <p:ph type="sldNum" sz="quarter" idx="12"/>
          </p:nvPr>
        </p:nvSpPr>
        <p:spPr/>
        <p:txBody>
          <a:bodyPr/>
          <a:lstStyle>
            <a:lvl1pPr>
              <a:defRPr/>
            </a:lvl1pPr>
          </a:lstStyle>
          <a:p>
            <a:pPr>
              <a:defRPr/>
            </a:pPr>
            <a:fld id="{1BE7AC2A-B1F8-4B26-AB9F-FAD241F86314}"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4"/>
          <p:cNvSpPr>
            <a:spLocks noGrp="1"/>
          </p:cNvSpPr>
          <p:nvPr>
            <p:ph type="dt" sz="half" idx="10"/>
          </p:nvPr>
        </p:nvSpPr>
        <p:spPr/>
        <p:txBody>
          <a:bodyPr/>
          <a:lstStyle>
            <a:lvl1pPr>
              <a:defRPr/>
            </a:lvl1pPr>
          </a:lstStyle>
          <a:p>
            <a:pPr>
              <a:defRPr/>
            </a:pPr>
            <a:fld id="{D90797EC-AABF-4E28-9B4A-E76FBF5D4F9A}" type="datetimeFigureOut">
              <a:rPr lang="zh-CN" altLang="en-US"/>
              <a:pPr>
                <a:defRPr/>
              </a:pPr>
              <a:t>2014/3/25</a:t>
            </a:fld>
            <a:endParaRPr lang="zh-CN" altLang="en-US"/>
          </a:p>
        </p:txBody>
      </p:sp>
      <p:sp>
        <p:nvSpPr>
          <p:cNvPr id="4" name="页脚占位符 5"/>
          <p:cNvSpPr>
            <a:spLocks noGrp="1"/>
          </p:cNvSpPr>
          <p:nvPr>
            <p:ph type="ftr" sz="quarter" idx="11"/>
          </p:nvPr>
        </p:nvSpPr>
        <p:spPr/>
        <p:txBody>
          <a:bodyPr/>
          <a:lstStyle>
            <a:lvl1pPr>
              <a:defRPr/>
            </a:lvl1pPr>
          </a:lstStyle>
          <a:p>
            <a:pPr>
              <a:defRPr/>
            </a:pPr>
            <a:endParaRPr lang="zh-CN" altLang="en-US"/>
          </a:p>
        </p:txBody>
      </p:sp>
      <p:sp>
        <p:nvSpPr>
          <p:cNvPr id="5" name="灯片编号占位符 6"/>
          <p:cNvSpPr>
            <a:spLocks noGrp="1"/>
          </p:cNvSpPr>
          <p:nvPr>
            <p:ph type="sldNum" sz="quarter" idx="12"/>
          </p:nvPr>
        </p:nvSpPr>
        <p:spPr/>
        <p:txBody>
          <a:bodyPr/>
          <a:lstStyle>
            <a:lvl1pPr>
              <a:defRPr/>
            </a:lvl1pPr>
          </a:lstStyle>
          <a:p>
            <a:pPr>
              <a:defRPr/>
            </a:pPr>
            <a:fld id="{8157F0E7-9FDC-4772-B928-663BC22C18B1}"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4"/>
          <p:cNvSpPr>
            <a:spLocks noGrp="1"/>
          </p:cNvSpPr>
          <p:nvPr>
            <p:ph type="dt" sz="half" idx="10"/>
          </p:nvPr>
        </p:nvSpPr>
        <p:spPr/>
        <p:txBody>
          <a:bodyPr/>
          <a:lstStyle>
            <a:lvl1pPr>
              <a:defRPr/>
            </a:lvl1pPr>
          </a:lstStyle>
          <a:p>
            <a:pPr>
              <a:defRPr/>
            </a:pPr>
            <a:fld id="{B14B48D4-6815-4EE9-A460-FBA51566A10C}" type="datetimeFigureOut">
              <a:rPr lang="zh-CN" altLang="en-US"/>
              <a:pPr>
                <a:defRPr/>
              </a:pPr>
              <a:t>2014/3/25</a:t>
            </a:fld>
            <a:endParaRPr lang="zh-CN" altLang="en-US"/>
          </a:p>
        </p:txBody>
      </p:sp>
      <p:sp>
        <p:nvSpPr>
          <p:cNvPr id="3" name="页脚占位符 5"/>
          <p:cNvSpPr>
            <a:spLocks noGrp="1"/>
          </p:cNvSpPr>
          <p:nvPr>
            <p:ph type="ftr" sz="quarter" idx="11"/>
          </p:nvPr>
        </p:nvSpPr>
        <p:spPr/>
        <p:txBody>
          <a:bodyPr/>
          <a:lstStyle>
            <a:lvl1pPr>
              <a:defRPr/>
            </a:lvl1pPr>
          </a:lstStyle>
          <a:p>
            <a:pPr>
              <a:defRPr/>
            </a:pPr>
            <a:endParaRPr lang="zh-CN" altLang="en-US"/>
          </a:p>
        </p:txBody>
      </p:sp>
      <p:sp>
        <p:nvSpPr>
          <p:cNvPr id="4" name="灯片编号占位符 6"/>
          <p:cNvSpPr>
            <a:spLocks noGrp="1"/>
          </p:cNvSpPr>
          <p:nvPr>
            <p:ph type="sldNum" sz="quarter" idx="12"/>
          </p:nvPr>
        </p:nvSpPr>
        <p:spPr/>
        <p:txBody>
          <a:bodyPr/>
          <a:lstStyle>
            <a:lvl1pPr>
              <a:defRPr/>
            </a:lvl1pPr>
          </a:lstStyle>
          <a:p>
            <a:pPr>
              <a:defRPr/>
            </a:pPr>
            <a:fld id="{B2741C99-2BBB-4CBB-B8B4-04979BDA11D3}"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24A2289A-A7F9-4FAC-9B95-7DFDF2F53681}" type="datetimeFigureOut">
              <a:rPr lang="zh-CN" altLang="en-US"/>
              <a:pPr>
                <a:defRPr/>
              </a:pPr>
              <a:t>2014/3/25</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A08E0DC4-1F25-4C0A-A8F7-3271EE618ABA}"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pPr>
              <a:defRPr/>
            </a:pPr>
            <a:fld id="{7EE0BE75-90E7-4EC5-815B-CB751DE9A01D}" type="datetimeFigureOut">
              <a:rPr lang="zh-CN" altLang="en-US"/>
              <a:pPr>
                <a:defRPr/>
              </a:pPr>
              <a:t>2014/3/25</a:t>
            </a:fld>
            <a:endParaRPr lang="zh-CN" altLang="en-US"/>
          </a:p>
        </p:txBody>
      </p:sp>
      <p:sp>
        <p:nvSpPr>
          <p:cNvPr id="6" name="页脚占位符 5"/>
          <p:cNvSpPr>
            <a:spLocks noGrp="1"/>
          </p:cNvSpPr>
          <p:nvPr>
            <p:ph type="ftr" sz="quarter" idx="11"/>
          </p:nvPr>
        </p:nvSpPr>
        <p:spPr/>
        <p:txBody>
          <a:bodyPr/>
          <a:lstStyle>
            <a:lvl1pPr>
              <a:defRPr/>
            </a:lvl1pPr>
          </a:lstStyle>
          <a:p>
            <a:pPr>
              <a:defRPr/>
            </a:pPr>
            <a:endParaRPr lang="zh-CN" altLang="en-US"/>
          </a:p>
        </p:txBody>
      </p:sp>
      <p:sp>
        <p:nvSpPr>
          <p:cNvPr id="7" name="灯片编号占位符 6"/>
          <p:cNvSpPr>
            <a:spLocks noGrp="1"/>
          </p:cNvSpPr>
          <p:nvPr>
            <p:ph type="sldNum" sz="quarter" idx="12"/>
          </p:nvPr>
        </p:nvSpPr>
        <p:spPr/>
        <p:txBody>
          <a:bodyPr/>
          <a:lstStyle>
            <a:lvl1pPr>
              <a:defRPr/>
            </a:lvl1pPr>
          </a:lstStyle>
          <a:p>
            <a:pPr>
              <a:defRPr/>
            </a:pPr>
            <a:fld id="{22A8104E-463A-46EF-A379-C57834CA335F}"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4" name="单圆角矩形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直角三角形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任意多边形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7" name="任意多边形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endParaRPr>
          </a:p>
        </p:txBody>
      </p:sp>
      <p:sp>
        <p:nvSpPr>
          <p:cNvPr id="103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103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9" name="日期占位符 4"/>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6E9FBA2E-D1C5-4989-AB45-2B3EB2EDCE02}" type="datetimeFigureOut">
              <a:rPr lang="zh-CN" altLang="en-US"/>
              <a:pPr>
                <a:defRPr/>
              </a:pPr>
              <a:t>2014/3/25</a:t>
            </a:fld>
            <a:endParaRPr lang="zh-CN" altLang="en-US"/>
          </a:p>
        </p:txBody>
      </p:sp>
      <p:sp>
        <p:nvSpPr>
          <p:cNvPr id="20" name="页脚占位符 5"/>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21" name="灯片编号占位符 6"/>
          <p:cNvSpPr>
            <a:spLocks noGrp="1"/>
          </p:cNvSpPr>
          <p:nvPr>
            <p:ph type="sldNum" sz="quarter" idx="4"/>
          </p:nvPr>
        </p:nvSpPr>
        <p:spPr>
          <a:xfrm>
            <a:off x="8077200" y="6356350"/>
            <a:ext cx="6096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3EE6E0BC-80E5-43FE-8FAA-8A183491F4F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4106" r:id="rId1"/>
    <p:sldLayoutId id="2147484107" r:id="rId2"/>
    <p:sldLayoutId id="2147484108" r:id="rId3"/>
    <p:sldLayoutId id="2147484109" r:id="rId4"/>
    <p:sldLayoutId id="2147484110" r:id="rId5"/>
    <p:sldLayoutId id="2147484111" r:id="rId6"/>
    <p:sldLayoutId id="2147484112" r:id="rId7"/>
    <p:sldLayoutId id="2147484113" r:id="rId8"/>
    <p:sldLayoutId id="2147484114" r:id="rId9"/>
    <p:sldLayoutId id="2147484115" r:id="rId10"/>
    <p:sldLayoutId id="2147484116" r:id="rId11"/>
    <p:sldLayoutId id="2147484117" r:id="rId12"/>
  </p:sldLayoutIdLst>
  <p:txStyles>
    <p:titleStyle>
      <a:lvl1pPr algn="l" rtl="0" eaLnBrk="0" fontAlgn="base" hangingPunct="0">
        <a:spcBef>
          <a:spcPct val="0"/>
        </a:spcBef>
        <a:spcAft>
          <a:spcPct val="0"/>
        </a:spcAft>
        <a:defRPr sz="50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5000">
          <a:solidFill>
            <a:schemeClr val="tx2"/>
          </a:solidFill>
          <a:latin typeface="Century Schoolbook" pitchFamily="18" charset="0"/>
          <a:ea typeface="华文楷体" pitchFamily="2" charset="-122"/>
        </a:defRPr>
      </a:lvl5pPr>
      <a:lvl6pPr marL="4572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6pPr>
      <a:lvl7pPr marL="9144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7pPr>
      <a:lvl8pPr marL="13716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8pPr>
      <a:lvl9pPr marL="1828800" algn="l" rtl="0" eaLnBrk="0" fontAlgn="base" hangingPunct="0">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a:solidFill>
            <a:schemeClr val="tx1"/>
          </a:solidFill>
          <a:latin typeface="+mn-lt"/>
          <a:ea typeface="+mn-ea"/>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a:solidFill>
            <a:schemeClr val="tx1"/>
          </a:solidFill>
          <a:latin typeface="+mn-lt"/>
          <a:ea typeface="+mn-ea"/>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a:solidFill>
            <a:schemeClr val="tx1"/>
          </a:solidFill>
          <a:latin typeface="+mn-lt"/>
          <a:ea typeface="+mn-ea"/>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5pPr>
      <a:lvl6pPr marL="19192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6pPr>
      <a:lvl7pPr marL="23764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7pPr>
      <a:lvl8pPr marL="28336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8pPr>
      <a:lvl9pPr marL="3290888" indent="-209550" algn="l" rtl="0" eaLnBrk="0" fontAlgn="base" hangingPunct="0">
        <a:spcBef>
          <a:spcPct val="20000"/>
        </a:spcBef>
        <a:spcAft>
          <a:spcPct val="0"/>
        </a:spcAft>
        <a:buClr>
          <a:srgbClr val="10CF9B"/>
        </a:buClr>
        <a:buSzPct val="65000"/>
        <a:buFont typeface="Wingdings 2" pitchFamily="18" charset="2"/>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050" name="标题占位符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zh-CN" altLang="en-US" smtClean="0"/>
              <a:t>单击此处编辑母版标题样式</a:t>
            </a:r>
            <a:endParaRPr lang="en-US" smtClean="0"/>
          </a:p>
        </p:txBody>
      </p:sp>
      <p:sp>
        <p:nvSpPr>
          <p:cNvPr id="2051" name="文本占位符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4" name="日期占位符 3"/>
          <p:cNvSpPr>
            <a:spLocks noGrp="1"/>
          </p:cNvSpPr>
          <p:nvPr>
            <p:ph type="dt" sz="half" idx="2"/>
          </p:nvPr>
        </p:nvSpPr>
        <p:spPr>
          <a:xfrm>
            <a:off x="457200" y="6356350"/>
            <a:ext cx="21336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fld id="{2B48570D-2F11-4C4E-9DF9-7B4095C81CD3}" type="datetimeFigureOut">
              <a:rPr lang="zh-CN" altLang="en-US"/>
              <a:pPr>
                <a:defRPr/>
              </a:pPr>
              <a:t>2014/3/25</a:t>
            </a:fld>
            <a:endParaRPr lang="zh-CN" altLang="en-US"/>
          </a:p>
        </p:txBody>
      </p:sp>
      <p:sp>
        <p:nvSpPr>
          <p:cNvPr id="15" name="页脚占位符 4"/>
          <p:cNvSpPr>
            <a:spLocks noGrp="1"/>
          </p:cNvSpPr>
          <p:nvPr>
            <p:ph type="ftr" sz="quarter" idx="3"/>
          </p:nvPr>
        </p:nvSpPr>
        <p:spPr>
          <a:xfrm>
            <a:off x="2667000" y="6356350"/>
            <a:ext cx="3352800" cy="365125"/>
          </a:xfrm>
          <a:prstGeom prst="rect">
            <a:avLst/>
          </a:prstGeom>
        </p:spPr>
        <p:txBody>
          <a:bodyPr vert="horz" lIns="0" tIns="0" rIns="0" bIns="0" anchor="b"/>
          <a:lstStyle>
            <a:lvl1pPr fontAlgn="auto">
              <a:spcBef>
                <a:spcPts val="0"/>
              </a:spcBef>
              <a:spcAft>
                <a:spcPts val="0"/>
              </a:spcAft>
              <a:defRPr sz="1200">
                <a:solidFill>
                  <a:schemeClr val="tx2">
                    <a:shade val="90000"/>
                  </a:schemeClr>
                </a:solidFill>
                <a:latin typeface="+mn-lt"/>
                <a:ea typeface="+mn-ea"/>
              </a:defRPr>
            </a:lvl1pPr>
          </a:lstStyle>
          <a:p>
            <a:pPr>
              <a:defRPr/>
            </a:pPr>
            <a:endParaRPr lang="zh-CN" altLang="en-US"/>
          </a:p>
        </p:txBody>
      </p:sp>
      <p:sp>
        <p:nvSpPr>
          <p:cNvPr id="16" name="灯片编号占位符 5"/>
          <p:cNvSpPr>
            <a:spLocks noGrp="1"/>
          </p:cNvSpPr>
          <p:nvPr>
            <p:ph type="sldNum" sz="quarter" idx="4"/>
          </p:nvPr>
        </p:nvSpPr>
        <p:spPr>
          <a:xfrm>
            <a:off x="7924800" y="6356350"/>
            <a:ext cx="762000" cy="365125"/>
          </a:xfrm>
          <a:prstGeom prst="rect">
            <a:avLst/>
          </a:prstGeom>
        </p:spPr>
        <p:txBody>
          <a:bodyPr vert="horz" lIns="0" tIns="0" rIns="0" bIns="0" anchor="b"/>
          <a:lstStyle>
            <a:lvl1pPr algn="r" fontAlgn="auto">
              <a:spcBef>
                <a:spcPts val="0"/>
              </a:spcBef>
              <a:spcAft>
                <a:spcPts val="0"/>
              </a:spcAft>
              <a:defRPr sz="1200">
                <a:solidFill>
                  <a:schemeClr val="tx2">
                    <a:shade val="90000"/>
                  </a:schemeClr>
                </a:solidFill>
                <a:latin typeface="+mn-lt"/>
                <a:ea typeface="+mn-ea"/>
              </a:defRPr>
            </a:lvl1pPr>
          </a:lstStyle>
          <a:p>
            <a:pPr>
              <a:defRPr/>
            </a:pPr>
            <a:fld id="{A1C9D14D-63D4-4807-A358-0F6861285FA3}" type="slidenum">
              <a:rPr lang="zh-CN" altLang="en-US"/>
              <a:pPr>
                <a:defRPr/>
              </a:pPr>
              <a:t>‹#›</a:t>
            </a:fld>
            <a:endParaRPr lang="zh-CN" altLang="en-US"/>
          </a:p>
        </p:txBody>
      </p:sp>
    </p:spTree>
  </p:cSld>
  <p:clrMap bg1="dk1" tx1="lt1" bg2="dk2" tx2="lt2" accent1="accent1" accent2="accent2" accent3="accent3" accent4="accent4" accent5="accent5" accent6="accent6" hlink="hlink" folHlink="folHlink"/>
  <p:sldLayoutIdLst>
    <p:sldLayoutId id="2147484118" r:id="rId1"/>
    <p:sldLayoutId id="2147484119" r:id="rId2"/>
  </p:sldLayoutIdLst>
  <p:txStyles>
    <p:titleStyle>
      <a:lvl1pPr algn="l" rtl="0" eaLnBrk="0" fontAlgn="base" hangingPunct="0">
        <a:spcBef>
          <a:spcPct val="0"/>
        </a:spcBef>
        <a:spcAft>
          <a:spcPct val="0"/>
        </a:spcAft>
        <a:defRPr sz="5000" kern="1200">
          <a:solidFill>
            <a:schemeClr val="tx2"/>
          </a:solidFill>
          <a:latin typeface="Arial" pitchFamily="34" charset="0"/>
          <a:ea typeface="+mj-ea"/>
          <a:cs typeface="+mj-cs"/>
        </a:defRPr>
      </a:lvl1pPr>
      <a:lvl2pPr algn="l" rtl="0" eaLnBrk="0" fontAlgn="base" hangingPunct="0">
        <a:spcBef>
          <a:spcPct val="0"/>
        </a:spcBef>
        <a:spcAft>
          <a:spcPct val="0"/>
        </a:spcAft>
        <a:defRPr sz="5000">
          <a:solidFill>
            <a:schemeClr val="tx2"/>
          </a:solidFill>
          <a:latin typeface="Arial" pitchFamily="34" charset="0"/>
          <a:ea typeface="华文楷体" pitchFamily="2" charset="-122"/>
        </a:defRPr>
      </a:lvl2pPr>
      <a:lvl3pPr algn="l" rtl="0" eaLnBrk="0" fontAlgn="base" hangingPunct="0">
        <a:spcBef>
          <a:spcPct val="0"/>
        </a:spcBef>
        <a:spcAft>
          <a:spcPct val="0"/>
        </a:spcAft>
        <a:defRPr sz="5000">
          <a:solidFill>
            <a:schemeClr val="tx2"/>
          </a:solidFill>
          <a:latin typeface="Arial" pitchFamily="34" charset="0"/>
          <a:ea typeface="华文楷体" pitchFamily="2" charset="-122"/>
        </a:defRPr>
      </a:lvl3pPr>
      <a:lvl4pPr algn="l" rtl="0" eaLnBrk="0" fontAlgn="base" hangingPunct="0">
        <a:spcBef>
          <a:spcPct val="0"/>
        </a:spcBef>
        <a:spcAft>
          <a:spcPct val="0"/>
        </a:spcAft>
        <a:defRPr sz="5000">
          <a:solidFill>
            <a:schemeClr val="tx2"/>
          </a:solidFill>
          <a:latin typeface="Arial" pitchFamily="34" charset="0"/>
          <a:ea typeface="华文楷体" pitchFamily="2" charset="-122"/>
        </a:defRPr>
      </a:lvl4pPr>
      <a:lvl5pPr algn="l" rtl="0" eaLnBrk="0" fontAlgn="base" hangingPunct="0">
        <a:spcBef>
          <a:spcPct val="0"/>
        </a:spcBef>
        <a:spcAft>
          <a:spcPct val="0"/>
        </a:spcAft>
        <a:defRPr sz="5000">
          <a:solidFill>
            <a:schemeClr val="tx2"/>
          </a:solidFill>
          <a:latin typeface="Arial" pitchFamily="34" charset="0"/>
          <a:ea typeface="华文楷体" pitchFamily="2" charset="-122"/>
        </a:defRPr>
      </a:lvl5pPr>
      <a:lvl6pPr marL="457200" algn="l" rtl="0" fontAlgn="base">
        <a:spcBef>
          <a:spcPct val="0"/>
        </a:spcBef>
        <a:spcAft>
          <a:spcPct val="0"/>
        </a:spcAft>
        <a:defRPr sz="5000">
          <a:solidFill>
            <a:schemeClr val="tx2"/>
          </a:solidFill>
          <a:latin typeface="Century Schoolbook" pitchFamily="18" charset="0"/>
          <a:ea typeface="华文楷体" pitchFamily="2" charset="-122"/>
        </a:defRPr>
      </a:lvl6pPr>
      <a:lvl7pPr marL="914400" algn="l" rtl="0" fontAlgn="base">
        <a:spcBef>
          <a:spcPct val="0"/>
        </a:spcBef>
        <a:spcAft>
          <a:spcPct val="0"/>
        </a:spcAft>
        <a:defRPr sz="5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5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5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Arial" pitchFamily="34" charset="0"/>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Arial" pitchFamily="34" charset="0"/>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Arial" pitchFamily="34" charset="0"/>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Arial" pitchFamily="34" charset="0"/>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Arial" pitchFamily="34" charset="0"/>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5"/>
          <p:cNvSpPr txBox="1">
            <a:spLocks/>
          </p:cNvSpPr>
          <p:nvPr/>
        </p:nvSpPr>
        <p:spPr>
          <a:xfrm>
            <a:off x="285750" y="4929188"/>
            <a:ext cx="8229600" cy="1109662"/>
          </a:xfrm>
          <a:prstGeom prst="rect">
            <a:avLst/>
          </a:prstGeom>
        </p:spPr>
        <p:txBody>
          <a:bodyPr/>
          <a:lstStyle/>
          <a:p>
            <a:pPr marL="273050" indent="-273050" algn="r">
              <a:spcBef>
                <a:spcPct val="20000"/>
              </a:spcBef>
              <a:buClr>
                <a:srgbClr val="0BD0D9"/>
              </a:buClr>
              <a:buSzPct val="95000"/>
              <a:buFont typeface="Wingdings 2" pitchFamily="18" charset="2"/>
              <a:buNone/>
              <a:defRPr/>
            </a:pPr>
            <a:r>
              <a:rPr lang="zh-CN" altLang="en-US" sz="3200" b="1" dirty="0">
                <a:solidFill>
                  <a:srgbClr val="03495C"/>
                </a:solidFill>
                <a:effectLst>
                  <a:outerShdw blurRad="38100" dist="38100" dir="2700000" algn="tl">
                    <a:srgbClr val="C0C0C0"/>
                  </a:outerShdw>
                </a:effectLst>
                <a:latin typeface="华文楷体" pitchFamily="2" charset="-122"/>
                <a:ea typeface="华文楷体" pitchFamily="2" charset="-122"/>
              </a:rPr>
              <a:t>地质与地球物物理研究所教育处</a:t>
            </a:r>
          </a:p>
        </p:txBody>
      </p:sp>
      <p:pic>
        <p:nvPicPr>
          <p:cNvPr id="5123" name="Picture 13"/>
          <p:cNvPicPr>
            <a:picLocks noChangeAspect="1" noChangeArrowheads="1"/>
          </p:cNvPicPr>
          <p:nvPr/>
        </p:nvPicPr>
        <p:blipFill>
          <a:blip r:embed="rId3" cstate="print"/>
          <a:srcRect/>
          <a:stretch>
            <a:fillRect/>
          </a:stretch>
        </p:blipFill>
        <p:spPr bwMode="auto">
          <a:xfrm>
            <a:off x="8056563" y="0"/>
            <a:ext cx="1087437" cy="1125538"/>
          </a:xfrm>
          <a:prstGeom prst="rect">
            <a:avLst/>
          </a:prstGeom>
          <a:noFill/>
          <a:ln w="9525">
            <a:noFill/>
            <a:miter lim="800000"/>
            <a:headEnd/>
            <a:tailEnd/>
          </a:ln>
        </p:spPr>
      </p:pic>
      <p:sp>
        <p:nvSpPr>
          <p:cNvPr id="5134" name="Text Box 14"/>
          <p:cNvSpPr txBox="1">
            <a:spLocks noChangeArrowheads="1"/>
          </p:cNvSpPr>
          <p:nvPr/>
        </p:nvSpPr>
        <p:spPr bwMode="auto">
          <a:xfrm>
            <a:off x="468313" y="2276475"/>
            <a:ext cx="8281987" cy="1555750"/>
          </a:xfrm>
          <a:prstGeom prst="rect">
            <a:avLst/>
          </a:prstGeom>
          <a:noFill/>
          <a:ln w="9525">
            <a:noFill/>
            <a:miter lim="800000"/>
            <a:headEnd/>
            <a:tailEnd/>
          </a:ln>
          <a:effectLst/>
        </p:spPr>
        <p:txBody>
          <a:bodyPr>
            <a:spAutoFit/>
          </a:bodyPr>
          <a:lstStyle/>
          <a:p>
            <a:pPr algn="ctr">
              <a:defRPr/>
            </a:pPr>
            <a:r>
              <a:rPr lang="en-US" altLang="zh-CN"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2014</a:t>
            </a:r>
            <a:r>
              <a:rPr lang="zh-CN" altLang="en-US" sz="4800" b="1" dirty="0" smtClean="0">
                <a:solidFill>
                  <a:srgbClr val="03495C"/>
                </a:solidFill>
                <a:effectLst>
                  <a:outerShdw blurRad="38100" dist="38100" dir="2700000" algn="tl">
                    <a:srgbClr val="C0C0C0"/>
                  </a:outerShdw>
                </a:effectLst>
                <a:latin typeface="华文楷体" pitchFamily="2" charset="-122"/>
                <a:ea typeface="华文楷体" pitchFamily="2" charset="-122"/>
              </a:rPr>
              <a:t>年夏季</a:t>
            </a:r>
            <a:r>
              <a:rPr lang="zh-CN" altLang="en-US" sz="4800" b="1" dirty="0">
                <a:solidFill>
                  <a:srgbClr val="03495C"/>
                </a:solidFill>
                <a:effectLst>
                  <a:outerShdw blurRad="38100" dist="38100" dir="2700000" algn="tl">
                    <a:srgbClr val="C0C0C0"/>
                  </a:outerShdw>
                </a:effectLst>
                <a:latin typeface="华文楷体" pitchFamily="2" charset="-122"/>
                <a:ea typeface="华文楷体" pitchFamily="2" charset="-122"/>
              </a:rPr>
              <a:t>研究生毕业申请及学位论文答辩说明</a:t>
            </a:r>
            <a:endParaRPr lang="en-US" altLang="zh-CN" sz="4800" b="1" dirty="0">
              <a:solidFill>
                <a:srgbClr val="03495C"/>
              </a:solidFill>
              <a:effectLst>
                <a:outerShdw blurRad="38100" dist="38100" dir="2700000" algn="tl">
                  <a:srgbClr val="C0C0C0"/>
                </a:outerShdw>
              </a:effectLst>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p:cNvSpPr>
          <p:nvPr>
            <p:ph type="body" idx="1"/>
          </p:nvPr>
        </p:nvSpPr>
        <p:spPr>
          <a:xfrm>
            <a:off x="323850" y="1341438"/>
            <a:ext cx="8496300" cy="4967287"/>
          </a:xfrm>
        </p:spPr>
        <p:txBody>
          <a:bodyPr/>
          <a:lstStyle/>
          <a:p>
            <a:pPr lvl="1" eaLnBrk="1" hangingPunct="1">
              <a:lnSpc>
                <a:spcPct val="115000"/>
              </a:lnSpc>
              <a:spcAft>
                <a:spcPct val="20000"/>
              </a:spcAft>
              <a:buClrTx/>
              <a:buFont typeface="Wingdings" pitchFamily="2" charset="2"/>
              <a:buChar char="Ø"/>
            </a:pPr>
            <a:r>
              <a:rPr lang="zh-CN" altLang="en-US" sz="2600" b="1" dirty="0" smtClean="0">
                <a:latin typeface="华文仿宋" pitchFamily="2" charset="-122"/>
                <a:ea typeface="华文仿宋" pitchFamily="2" charset="-122"/>
              </a:rPr>
              <a:t>需要照片的地方帖免冠照片；</a:t>
            </a:r>
          </a:p>
          <a:p>
            <a:pPr lvl="1" eaLnBrk="1" hangingPunct="1">
              <a:lnSpc>
                <a:spcPct val="115000"/>
              </a:lnSpc>
              <a:spcAft>
                <a:spcPct val="20000"/>
              </a:spcAft>
              <a:buClrTx/>
              <a:buFont typeface="Wingdings" pitchFamily="2" charset="2"/>
              <a:buChar char="Ø"/>
            </a:pPr>
            <a:r>
              <a:rPr lang="zh-CN" altLang="en-US" sz="2600" b="1" dirty="0" smtClean="0">
                <a:latin typeface="华文仿宋" pitchFamily="2" charset="-122"/>
                <a:ea typeface="华文仿宋" pitchFamily="2" charset="-122"/>
              </a:rPr>
              <a:t>申请人、研究室意见签字的地方要求负责人亲笔签名；</a:t>
            </a:r>
          </a:p>
          <a:p>
            <a:pPr lvl="1" eaLnBrk="1" hangingPunct="1">
              <a:lnSpc>
                <a:spcPct val="115000"/>
              </a:lnSpc>
              <a:spcAft>
                <a:spcPct val="20000"/>
              </a:spcAft>
              <a:buClrTx/>
              <a:buFont typeface="Wingdings" pitchFamily="2" charset="2"/>
              <a:buChar char="Ø"/>
            </a:pPr>
            <a:r>
              <a:rPr lang="en-US" altLang="zh-CN" sz="2600" b="1" dirty="0" smtClean="0">
                <a:latin typeface="华文仿宋" pitchFamily="2" charset="-122"/>
                <a:ea typeface="华文仿宋" pitchFamily="2" charset="-122"/>
              </a:rPr>
              <a:t>《</a:t>
            </a:r>
            <a:r>
              <a:rPr lang="zh-CN" altLang="en-US" sz="2600" b="1" dirty="0" smtClean="0">
                <a:latin typeface="华文仿宋" pitchFamily="2" charset="-122"/>
                <a:ea typeface="华文仿宋" pitchFamily="2" charset="-122"/>
              </a:rPr>
              <a:t>研究生学位论文答辩申请书</a:t>
            </a:r>
            <a:r>
              <a:rPr lang="en-US" altLang="zh-CN" sz="2600" b="1" dirty="0" smtClean="0">
                <a:latin typeface="华文仿宋" pitchFamily="2" charset="-122"/>
                <a:ea typeface="华文仿宋" pitchFamily="2" charset="-122"/>
              </a:rPr>
              <a:t>》</a:t>
            </a:r>
            <a:r>
              <a:rPr lang="zh-CN" altLang="en-US" sz="2600" b="1" dirty="0" smtClean="0">
                <a:latin typeface="华文仿宋" pitchFamily="2" charset="-122"/>
                <a:ea typeface="华文仿宋" pitchFamily="2" charset="-122"/>
              </a:rPr>
              <a:t>中的</a:t>
            </a:r>
            <a:r>
              <a:rPr lang="zh-CN" altLang="en-US" sz="2600" b="1" dirty="0" smtClean="0">
                <a:solidFill>
                  <a:srgbClr val="FF0000"/>
                </a:solidFill>
                <a:latin typeface="华文仿宋" pitchFamily="2" charset="-122"/>
                <a:ea typeface="华文仿宋" pitchFamily="2" charset="-122"/>
              </a:rPr>
              <a:t>学位论文评阅人及答辩委员会成员名单由导师提出</a:t>
            </a:r>
            <a:r>
              <a:rPr lang="zh-CN" altLang="en-US" sz="2600" b="1" dirty="0" smtClean="0">
                <a:latin typeface="华文仿宋" pitchFamily="2" charset="-122"/>
                <a:ea typeface="华文仿宋" pitchFamily="2" charset="-122"/>
              </a:rPr>
              <a:t>，人员名单中尽可能选择相关专业的我所学位评定委员会委员；已发表的论文附</a:t>
            </a:r>
            <a:r>
              <a:rPr lang="zh-CN" altLang="en-US" sz="2600" b="1" dirty="0" smtClean="0">
                <a:solidFill>
                  <a:srgbClr val="FF0000"/>
                </a:solidFill>
                <a:latin typeface="华文仿宋" pitchFamily="2" charset="-122"/>
                <a:ea typeface="华文仿宋" pitchFamily="2" charset="-122"/>
              </a:rPr>
              <a:t>文章首页</a:t>
            </a:r>
            <a:r>
              <a:rPr lang="zh-CN" altLang="en-US" sz="2600" b="1" dirty="0" smtClean="0">
                <a:latin typeface="华文仿宋" pitchFamily="2" charset="-122"/>
                <a:ea typeface="华文仿宋" pitchFamily="2" charset="-122"/>
              </a:rPr>
              <a:t>，已录用的待发论文附正式录用函及待发表</a:t>
            </a:r>
            <a:r>
              <a:rPr lang="zh-CN" altLang="en-US" sz="2600" b="1" dirty="0" smtClean="0">
                <a:solidFill>
                  <a:srgbClr val="FF0000"/>
                </a:solidFill>
                <a:latin typeface="华文仿宋" pitchFamily="2" charset="-122"/>
                <a:ea typeface="华文仿宋" pitchFamily="2" charset="-122"/>
              </a:rPr>
              <a:t>文章全文（录用函需有导师签字方有效），</a:t>
            </a:r>
            <a:r>
              <a:rPr lang="zh-CN" altLang="en-US" sz="2600" b="1" dirty="0" smtClean="0">
                <a:latin typeface="华文仿宋" pitchFamily="2" charset="-122"/>
                <a:ea typeface="华文仿宋" pitchFamily="2" charset="-122"/>
              </a:rPr>
              <a:t>已受理的专利附专利受理通知书；</a:t>
            </a:r>
          </a:p>
          <a:p>
            <a:pPr lvl="1" eaLnBrk="1" hangingPunct="1">
              <a:lnSpc>
                <a:spcPct val="115000"/>
              </a:lnSpc>
              <a:spcAft>
                <a:spcPct val="20000"/>
              </a:spcAft>
              <a:buClrTx/>
              <a:buFont typeface="Wingdings 2" pitchFamily="18" charset="2"/>
              <a:buNone/>
            </a:pPr>
            <a:endParaRPr lang="zh-CN" altLang="en-US" dirty="0" smtClean="0"/>
          </a:p>
        </p:txBody>
      </p:sp>
      <p:sp>
        <p:nvSpPr>
          <p:cNvPr id="93188" name="Text Box 4"/>
          <p:cNvSpPr txBox="1">
            <a:spLocks noChangeArrowheads="1"/>
          </p:cNvSpPr>
          <p:nvPr/>
        </p:nvSpPr>
        <p:spPr bwMode="auto">
          <a:xfrm>
            <a:off x="539750" y="620713"/>
            <a:ext cx="6553200" cy="579437"/>
          </a:xfrm>
          <a:prstGeom prst="rect">
            <a:avLst/>
          </a:prstGeom>
          <a:noFill/>
          <a:ln w="9525">
            <a:noFill/>
            <a:miter lim="800000"/>
            <a:headEnd/>
            <a:tailEnd/>
          </a:ln>
          <a:effectLst/>
        </p:spPr>
        <p:txBody>
          <a:bodyPr>
            <a:spAutoFit/>
          </a:bodyPr>
          <a:lstStyle/>
          <a:p>
            <a:pPr>
              <a:defRPr/>
            </a:pPr>
            <a:r>
              <a:rPr lang="en-US" altLang="zh-CN" sz="3200" b="1" dirty="0">
                <a:effectLst>
                  <a:outerShdw blurRad="38100" dist="38100" dir="2700000" algn="tl">
                    <a:srgbClr val="C0C0C0"/>
                  </a:outerShdw>
                </a:effectLst>
                <a:latin typeface="黑体" pitchFamily="49" charset="-122"/>
                <a:ea typeface="黑体" pitchFamily="49" charset="-122"/>
              </a:rPr>
              <a:t>5.</a:t>
            </a:r>
            <a:r>
              <a:rPr lang="zh-CN" altLang="en-US" sz="3200" b="1" dirty="0">
                <a:effectLst>
                  <a:outerShdw blurRad="38100" dist="38100" dir="2700000" algn="tl">
                    <a:srgbClr val="C0C0C0"/>
                  </a:outerShdw>
                </a:effectLst>
                <a:latin typeface="黑体" pitchFamily="49" charset="-122"/>
                <a:ea typeface="黑体" pitchFamily="49" charset="-122"/>
              </a:rPr>
              <a:t>关于各种提交表格的填写说明：</a:t>
            </a:r>
          </a:p>
        </p:txBody>
      </p:sp>
      <p:grpSp>
        <p:nvGrpSpPr>
          <p:cNvPr id="14340" name="Group 5"/>
          <p:cNvGrpSpPr>
            <a:grpSpLocks/>
          </p:cNvGrpSpPr>
          <p:nvPr/>
        </p:nvGrpSpPr>
        <p:grpSpPr bwMode="auto">
          <a:xfrm>
            <a:off x="201613" y="0"/>
            <a:ext cx="8942387" cy="6864350"/>
            <a:chOff x="127" y="0"/>
            <a:chExt cx="5633" cy="4324"/>
          </a:xfrm>
        </p:grpSpPr>
        <p:grpSp>
          <p:nvGrpSpPr>
            <p:cNvPr id="14341" name="Group 6"/>
            <p:cNvGrpSpPr>
              <a:grpSpLocks/>
            </p:cNvGrpSpPr>
            <p:nvPr/>
          </p:nvGrpSpPr>
          <p:grpSpPr bwMode="auto">
            <a:xfrm>
              <a:off x="127" y="4065"/>
              <a:ext cx="5633" cy="259"/>
              <a:chOff x="127" y="4065"/>
              <a:chExt cx="5633" cy="259"/>
            </a:xfrm>
          </p:grpSpPr>
          <p:sp>
            <p:nvSpPr>
              <p:cNvPr id="14343"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4344"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4342"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468313" y="1628775"/>
            <a:ext cx="7991475" cy="4745915"/>
          </a:xfrm>
          <a:prstGeom prst="rect">
            <a:avLst/>
          </a:prstGeom>
          <a:noFill/>
          <a:ln w="9525">
            <a:noFill/>
            <a:miter lim="800000"/>
            <a:headEnd/>
            <a:tailEnd/>
          </a:ln>
        </p:spPr>
        <p:txBody>
          <a:bodyPr>
            <a:spAutoFit/>
          </a:bodyPr>
          <a:lstStyle/>
          <a:p>
            <a:pPr indent="711200">
              <a:lnSpc>
                <a:spcPct val="140000"/>
              </a:lnSpc>
            </a:pPr>
            <a:r>
              <a:rPr lang="zh-CN" altLang="en-US" sz="2400" b="1" dirty="0">
                <a:solidFill>
                  <a:srgbClr val="003300"/>
                </a:solidFill>
                <a:latin typeface="宋体" pitchFamily="2" charset="-122"/>
              </a:rPr>
              <a:t>（</a:t>
            </a:r>
            <a:r>
              <a:rPr lang="en-US" altLang="zh-CN" sz="2400" b="1" dirty="0">
                <a:solidFill>
                  <a:srgbClr val="003300"/>
                </a:solidFill>
                <a:latin typeface="宋体" pitchFamily="2" charset="-122"/>
              </a:rPr>
              <a:t>1</a:t>
            </a:r>
            <a:r>
              <a:rPr lang="zh-CN" altLang="en-US" sz="2400" b="1" dirty="0">
                <a:solidFill>
                  <a:srgbClr val="003300"/>
                </a:solidFill>
                <a:latin typeface="宋体" pitchFamily="2" charset="-122"/>
              </a:rPr>
              <a:t>）学位论文扉页要附“学位论文独创性声明和学位论文版权使用授权书”，具体格式和内容可在所</a:t>
            </a:r>
            <a:r>
              <a:rPr lang="zh-CN" altLang="en-US" sz="2400" b="1" dirty="0" smtClean="0">
                <a:solidFill>
                  <a:srgbClr val="003300"/>
                </a:solidFill>
                <a:latin typeface="宋体" pitchFamily="2" charset="-122"/>
              </a:rPr>
              <a:t>网站研究生教育栏</a:t>
            </a:r>
            <a:r>
              <a:rPr lang="zh-CN" altLang="en-US" sz="2400" b="1" dirty="0">
                <a:solidFill>
                  <a:srgbClr val="003300"/>
                </a:solidFill>
                <a:latin typeface="宋体" pitchFamily="2" charset="-122"/>
              </a:rPr>
              <a:t>中</a:t>
            </a:r>
            <a:r>
              <a:rPr lang="zh-CN" altLang="en-US" sz="2400" b="1" dirty="0" smtClean="0">
                <a:solidFill>
                  <a:srgbClr val="003300"/>
                </a:solidFill>
                <a:latin typeface="宋体" pitchFamily="2" charset="-122"/>
              </a:rPr>
              <a:t>下载并在论文扉页中使用</a:t>
            </a:r>
            <a:r>
              <a:rPr lang="zh-CN" altLang="en-US" sz="2400" b="1" dirty="0">
                <a:solidFill>
                  <a:srgbClr val="003300"/>
                </a:solidFill>
                <a:latin typeface="宋体" pitchFamily="2" charset="-122"/>
              </a:rPr>
              <a:t>。 </a:t>
            </a:r>
          </a:p>
          <a:p>
            <a:pPr indent="711200">
              <a:lnSpc>
                <a:spcPct val="140000"/>
              </a:lnSpc>
            </a:pPr>
            <a:r>
              <a:rPr lang="zh-CN" altLang="en-US" sz="2400" b="1" dirty="0">
                <a:solidFill>
                  <a:srgbClr val="003300"/>
                </a:solidFill>
                <a:latin typeface="宋体" pitchFamily="2" charset="-122"/>
              </a:rPr>
              <a:t>（</a:t>
            </a:r>
            <a:r>
              <a:rPr lang="en-US" altLang="zh-CN" sz="2400" b="1" dirty="0">
                <a:solidFill>
                  <a:srgbClr val="003300"/>
                </a:solidFill>
                <a:latin typeface="宋体" pitchFamily="2" charset="-122"/>
              </a:rPr>
              <a:t>2</a:t>
            </a:r>
            <a:r>
              <a:rPr lang="zh-CN" altLang="en-US" sz="2400" b="1" dirty="0">
                <a:solidFill>
                  <a:srgbClr val="003300"/>
                </a:solidFill>
                <a:latin typeface="宋体" pitchFamily="2" charset="-122"/>
              </a:rPr>
              <a:t>）答辩结束后，于</a:t>
            </a:r>
            <a:r>
              <a:rPr lang="en-US" altLang="zh-CN" sz="2400" b="1" dirty="0">
                <a:solidFill>
                  <a:srgbClr val="FF0000"/>
                </a:solidFill>
                <a:latin typeface="宋体" pitchFamily="2" charset="-122"/>
              </a:rPr>
              <a:t>6</a:t>
            </a:r>
            <a:r>
              <a:rPr lang="zh-CN" altLang="en-US" sz="2400" b="1" dirty="0">
                <a:solidFill>
                  <a:srgbClr val="FF0000"/>
                </a:solidFill>
                <a:latin typeface="宋体" pitchFamily="2" charset="-122"/>
              </a:rPr>
              <a:t>月</a:t>
            </a:r>
            <a:r>
              <a:rPr lang="en-US" altLang="zh-CN" sz="2400" b="1" dirty="0">
                <a:solidFill>
                  <a:srgbClr val="FF0000"/>
                </a:solidFill>
                <a:latin typeface="宋体" pitchFamily="2" charset="-122"/>
              </a:rPr>
              <a:t>10</a:t>
            </a:r>
            <a:r>
              <a:rPr lang="zh-CN" altLang="en-US" sz="2400" b="1" dirty="0">
                <a:solidFill>
                  <a:srgbClr val="FF0000"/>
                </a:solidFill>
                <a:latin typeface="宋体" pitchFamily="2" charset="-122"/>
              </a:rPr>
              <a:t>日前</a:t>
            </a:r>
            <a:r>
              <a:rPr lang="zh-CN" altLang="en-US" sz="2400" b="1" dirty="0">
                <a:solidFill>
                  <a:srgbClr val="003300"/>
                </a:solidFill>
                <a:latin typeface="宋体" pitchFamily="2" charset="-122"/>
              </a:rPr>
              <a:t>提交纸制版和电子版学位论文。</a:t>
            </a:r>
            <a:endParaRPr lang="en-US" altLang="zh-CN" sz="2400" b="1" dirty="0">
              <a:solidFill>
                <a:srgbClr val="003300"/>
              </a:solidFill>
              <a:latin typeface="宋体" pitchFamily="2" charset="-122"/>
            </a:endParaRPr>
          </a:p>
          <a:p>
            <a:pPr indent="711200">
              <a:lnSpc>
                <a:spcPct val="140000"/>
              </a:lnSpc>
            </a:pPr>
            <a:r>
              <a:rPr lang="zh-CN" altLang="en-US" sz="2400" b="1" dirty="0">
                <a:solidFill>
                  <a:srgbClr val="003300"/>
                </a:solidFill>
                <a:latin typeface="宋体" pitchFamily="2" charset="-122"/>
              </a:rPr>
              <a:t>电子版论文上传至个人学位管理系统，并发送至邮箱：</a:t>
            </a:r>
            <a:r>
              <a:rPr lang="en-US" altLang="zh-CN" sz="2400" b="1" dirty="0">
                <a:solidFill>
                  <a:srgbClr val="003300"/>
                </a:solidFill>
                <a:latin typeface="宋体" pitchFamily="2" charset="-122"/>
              </a:rPr>
              <a:t>tsli@mail.iggcas.ac.cn</a:t>
            </a:r>
          </a:p>
          <a:p>
            <a:pPr indent="711200">
              <a:lnSpc>
                <a:spcPct val="140000"/>
              </a:lnSpc>
            </a:pPr>
            <a:r>
              <a:rPr lang="zh-CN" altLang="en-US" sz="2400" b="1" dirty="0">
                <a:solidFill>
                  <a:srgbClr val="003300"/>
                </a:solidFill>
                <a:latin typeface="宋体" pitchFamily="2" charset="-122"/>
              </a:rPr>
              <a:t>注：最终提交至学位管理系统中的电子版论文务必与提交的纸制版论文内容完全一致。</a:t>
            </a:r>
          </a:p>
        </p:txBody>
      </p:sp>
      <p:grpSp>
        <p:nvGrpSpPr>
          <p:cNvPr id="15363" name="Group 5"/>
          <p:cNvGrpSpPr>
            <a:grpSpLocks/>
          </p:cNvGrpSpPr>
          <p:nvPr/>
        </p:nvGrpSpPr>
        <p:grpSpPr bwMode="auto">
          <a:xfrm>
            <a:off x="201613" y="0"/>
            <a:ext cx="8942387" cy="6864350"/>
            <a:chOff x="127" y="0"/>
            <a:chExt cx="5633" cy="4324"/>
          </a:xfrm>
        </p:grpSpPr>
        <p:grpSp>
          <p:nvGrpSpPr>
            <p:cNvPr id="15365" name="Group 6"/>
            <p:cNvGrpSpPr>
              <a:grpSpLocks/>
            </p:cNvGrpSpPr>
            <p:nvPr/>
          </p:nvGrpSpPr>
          <p:grpSpPr bwMode="auto">
            <a:xfrm>
              <a:off x="127" y="4065"/>
              <a:ext cx="5633" cy="259"/>
              <a:chOff x="127" y="4065"/>
              <a:chExt cx="5633" cy="259"/>
            </a:xfrm>
          </p:grpSpPr>
          <p:sp>
            <p:nvSpPr>
              <p:cNvPr id="15367"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5368"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5366"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
        <p:nvSpPr>
          <p:cNvPr id="15364" name="Text Box 11"/>
          <p:cNvSpPr txBox="1">
            <a:spLocks noChangeArrowheads="1"/>
          </p:cNvSpPr>
          <p:nvPr/>
        </p:nvSpPr>
        <p:spPr bwMode="auto">
          <a:xfrm>
            <a:off x="323850" y="404813"/>
            <a:ext cx="8137525" cy="1015663"/>
          </a:xfrm>
          <a:prstGeom prst="rect">
            <a:avLst/>
          </a:prstGeom>
          <a:noFill/>
          <a:ln w="9525">
            <a:noFill/>
            <a:miter lim="800000"/>
            <a:headEnd/>
            <a:tailEnd/>
          </a:ln>
        </p:spPr>
        <p:txBody>
          <a:bodyPr>
            <a:spAutoFit/>
          </a:bodyPr>
          <a:lstStyle/>
          <a:p>
            <a:pPr marL="363538" indent="-363538"/>
            <a:r>
              <a:rPr lang="en-US" altLang="zh-CN" sz="3200" b="1" dirty="0">
                <a:latin typeface="黑体" pitchFamily="49" charset="-122"/>
                <a:ea typeface="黑体" pitchFamily="49" charset="-122"/>
              </a:rPr>
              <a:t>6.</a:t>
            </a:r>
            <a:r>
              <a:rPr lang="zh-CN" altLang="en-US" sz="2800" b="1" dirty="0">
                <a:latin typeface="黑体" pitchFamily="49" charset="-122"/>
                <a:ea typeface="黑体" pitchFamily="49" charset="-122"/>
              </a:rPr>
              <a:t>关于学位</a:t>
            </a:r>
            <a:r>
              <a:rPr lang="zh-CN" altLang="en-US" sz="2800" b="1" dirty="0" smtClean="0">
                <a:latin typeface="黑体" pitchFamily="49" charset="-122"/>
                <a:ea typeface="黑体" pitchFamily="49" charset="-122"/>
              </a:rPr>
              <a:t>论文“</a:t>
            </a:r>
            <a:r>
              <a:rPr lang="zh-CN" altLang="en-US" sz="2800" b="1" dirty="0">
                <a:latin typeface="黑体" pitchFamily="49" charset="-122"/>
                <a:ea typeface="黑体" pitchFamily="49" charset="-122"/>
              </a:rPr>
              <a:t>独创性声明和版权使用授权书</a:t>
            </a:r>
            <a:r>
              <a:rPr lang="zh-CN" altLang="en-US" sz="2800" b="1" dirty="0" smtClean="0">
                <a:latin typeface="黑体" pitchFamily="49" charset="-122"/>
                <a:ea typeface="黑体" pitchFamily="49" charset="-122"/>
              </a:rPr>
              <a:t>”和提交</a:t>
            </a:r>
            <a:r>
              <a:rPr lang="zh-CN" altLang="en-US" sz="2800" b="1" dirty="0">
                <a:latin typeface="黑体" pitchFamily="49" charset="-122"/>
                <a:ea typeface="黑体" pitchFamily="49" charset="-122"/>
              </a:rPr>
              <a:t>学位</a:t>
            </a:r>
            <a:r>
              <a:rPr lang="zh-CN" altLang="en-US" sz="2800" b="1" dirty="0" smtClean="0">
                <a:latin typeface="黑体" pitchFamily="49" charset="-122"/>
                <a:ea typeface="黑体" pitchFamily="49" charset="-122"/>
              </a:rPr>
              <a:t>论文纸制版、电子版的要求</a:t>
            </a:r>
            <a:endParaRPr lang="zh-CN" altLang="en-US" sz="2800" b="1" dirty="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idx="4294967295"/>
          </p:nvPr>
        </p:nvSpPr>
        <p:spPr>
          <a:xfrm>
            <a:off x="252413" y="125413"/>
            <a:ext cx="7848600" cy="782637"/>
          </a:xfrm>
        </p:spPr>
        <p:txBody>
          <a:bodyPr anchor="ctr"/>
          <a:lstStyle/>
          <a:p>
            <a:pPr eaLnBrk="1" hangingPunct="1">
              <a:defRPr/>
            </a:pPr>
            <a:r>
              <a:rPr lang="zh-CN" altLang="en-US" sz="3200" b="1" dirty="0" smtClean="0">
                <a:solidFill>
                  <a:srgbClr val="0000FF"/>
                </a:solidFill>
                <a:effectLst>
                  <a:outerShdw blurRad="38100" dist="38100" dir="2700000" algn="tl">
                    <a:srgbClr val="C0C0C0"/>
                  </a:outerShdw>
                </a:effectLst>
              </a:rPr>
              <a:t>四、答辩人聘请答辩秘书并筹备答辩会</a:t>
            </a:r>
          </a:p>
        </p:txBody>
      </p:sp>
      <p:sp>
        <p:nvSpPr>
          <p:cNvPr id="3" name="内容占位符 2"/>
          <p:cNvSpPr>
            <a:spLocks noGrp="1"/>
          </p:cNvSpPr>
          <p:nvPr>
            <p:ph idx="4294967295"/>
          </p:nvPr>
        </p:nvSpPr>
        <p:spPr>
          <a:xfrm>
            <a:off x="250825" y="765175"/>
            <a:ext cx="8229600" cy="5543550"/>
          </a:xfrm>
        </p:spPr>
        <p:txBody>
          <a:bodyPr>
            <a:noAutofit/>
          </a:bodyPr>
          <a:lstStyle/>
          <a:p>
            <a:pPr marL="0" indent="271463" eaLnBrk="1" hangingPunct="1">
              <a:lnSpc>
                <a:spcPts val="2400"/>
              </a:lnSpc>
              <a:buClrTx/>
              <a:buFont typeface="Wingdings 2" pitchFamily="18" charset="2"/>
              <a:buNone/>
              <a:tabLst>
                <a:tab pos="0" algn="l"/>
              </a:tabLst>
              <a:defRPr/>
            </a:pPr>
            <a:r>
              <a:rPr lang="zh-CN" altLang="en-US" sz="1600" b="1" dirty="0" smtClean="0">
                <a:latin typeface="华文仿宋" pitchFamily="2" charset="-122"/>
                <a:ea typeface="华文仿宋" pitchFamily="2" charset="-122"/>
              </a:rPr>
              <a:t>学位论文答辩申请资格审核、学位论文评阅审核、答辩委员会组成审核通过后方可进行答辩，答辩会应准备材料如下：</a:t>
            </a:r>
            <a:endParaRPr lang="en-US" altLang="zh-CN" sz="1600" b="1" dirty="0" smtClean="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论文：按学位论文书写格式要求完成的学位论文及论文答辩报告</a:t>
            </a:r>
            <a:endParaRPr lang="en-US" altLang="zh-CN" sz="1600" b="1" dirty="0" smtClean="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论文答辩程序及答辩记录本（教育处领取）</a:t>
            </a:r>
            <a:endParaRPr lang="en-US" altLang="zh-CN" sz="1600" b="1" dirty="0" smtClean="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审核通过的学位论文答辩申请书（答辩前到教育处取回）</a:t>
            </a:r>
            <a:endParaRPr lang="en-US" altLang="zh-CN" sz="1600" b="1" dirty="0" smtClean="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论文答辩情况和学位授予决议书</a:t>
            </a:r>
            <a:endParaRPr lang="en-US" altLang="zh-CN" sz="1600" b="1" dirty="0" smtClean="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通过评阅并同意答辩的学位论文评阅书</a:t>
            </a: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答辩委员会表决票（教育处领取，盖章有效） </a:t>
            </a:r>
            <a:endParaRPr lang="en-US" altLang="zh-CN" sz="1600" b="1" dirty="0" smtClean="0">
              <a:latin typeface="华文仿宋" pitchFamily="2" charset="-122"/>
              <a:ea typeface="华文仿宋" pitchFamily="2" charset="-122"/>
            </a:endParaRPr>
          </a:p>
          <a:p>
            <a:pPr algn="just" eaLnBrk="1" hangingPunct="1">
              <a:lnSpc>
                <a:spcPts val="2400"/>
              </a:lnSpc>
              <a:buClrTx/>
              <a:buFont typeface="Century Schoolbook" pitchFamily="18" charset="0"/>
              <a:buAutoNum type="arabicPeriod"/>
              <a:defRPr/>
            </a:pPr>
            <a:r>
              <a:rPr lang="zh-CN" altLang="en-US" sz="1600" b="1" dirty="0" smtClean="0">
                <a:solidFill>
                  <a:srgbClr val="0000FF"/>
                </a:solidFill>
                <a:latin typeface="华文仿宋" pitchFamily="2" charset="-122"/>
                <a:ea typeface="华文仿宋" pitchFamily="2" charset="-122"/>
              </a:rPr>
              <a:t>自</a:t>
            </a:r>
            <a:r>
              <a:rPr lang="en-US" altLang="zh-CN" sz="1600" b="1" dirty="0" smtClean="0">
                <a:solidFill>
                  <a:srgbClr val="0000FF"/>
                </a:solidFill>
                <a:latin typeface="华文仿宋" pitchFamily="2" charset="-122"/>
                <a:ea typeface="华文仿宋" pitchFamily="2" charset="-122"/>
              </a:rPr>
              <a:t>2013</a:t>
            </a:r>
            <a:r>
              <a:rPr lang="zh-CN" altLang="en-US" sz="1600" b="1" dirty="0" smtClean="0">
                <a:solidFill>
                  <a:srgbClr val="0000FF"/>
                </a:solidFill>
                <a:latin typeface="华文仿宋" pitchFamily="2" charset="-122"/>
                <a:ea typeface="华文仿宋" pitchFamily="2" charset="-122"/>
              </a:rPr>
              <a:t>年夏季学位论文答辩，论文评阅费和答辩费执行有所学位评定委员会通过的</a:t>
            </a:r>
            <a:r>
              <a:rPr lang="zh-CN" altLang="en-US" sz="1600" b="1" u="sng" dirty="0" smtClean="0">
                <a:solidFill>
                  <a:srgbClr val="0000FF"/>
                </a:solidFill>
                <a:latin typeface="华文仿宋" pitchFamily="2" charset="-122"/>
                <a:ea typeface="华文仿宋" pitchFamily="2" charset="-122"/>
              </a:rPr>
              <a:t>新标准</a:t>
            </a:r>
            <a:r>
              <a:rPr lang="zh-CN" altLang="en-US" sz="1600" b="1" dirty="0" smtClean="0">
                <a:solidFill>
                  <a:srgbClr val="0000FF"/>
                </a:solidFill>
                <a:latin typeface="华文仿宋" pitchFamily="2" charset="-122"/>
                <a:ea typeface="华文仿宋" pitchFamily="2" charset="-122"/>
              </a:rPr>
              <a:t>，支出说明在</a:t>
            </a:r>
            <a:r>
              <a:rPr lang="zh-CN" altLang="en-US" sz="1600" b="1" u="sng" dirty="0" smtClean="0">
                <a:solidFill>
                  <a:srgbClr val="0000FF"/>
                </a:solidFill>
                <a:latin typeface="华文仿宋" pitchFamily="2" charset="-122"/>
                <a:ea typeface="华文仿宋" pitchFamily="2" charset="-122"/>
              </a:rPr>
              <a:t>所内网</a:t>
            </a:r>
            <a:r>
              <a:rPr lang="zh-CN" altLang="en-US" sz="1600" b="1" dirty="0" smtClean="0">
                <a:solidFill>
                  <a:srgbClr val="0000FF"/>
                </a:solidFill>
                <a:latin typeface="华文仿宋" pitchFamily="2" charset="-122"/>
                <a:ea typeface="华文仿宋" pitchFamily="2" charset="-122"/>
              </a:rPr>
              <a:t>综合信息栏下载，论文评阅及答辩各项费用由导师课题支出，</a:t>
            </a:r>
            <a:r>
              <a:rPr lang="zh-CN" altLang="en-US" sz="1600" b="1" u="sng" dirty="0" smtClean="0">
                <a:solidFill>
                  <a:srgbClr val="0000FF"/>
                </a:solidFill>
                <a:latin typeface="华文仿宋" pitchFamily="2" charset="-122"/>
                <a:ea typeface="华文仿宋" pitchFamily="2" charset="-122"/>
              </a:rPr>
              <a:t>请严格按照答辩费支出说明中的标准支付论文评阅及答辩评委费用，论文评阅、评委答辩费用报销需填写</a:t>
            </a:r>
            <a:r>
              <a:rPr lang="en-US" altLang="zh-CN" sz="1600" b="1" u="sng" dirty="0" smtClean="0">
                <a:solidFill>
                  <a:srgbClr val="0000FF"/>
                </a:solidFill>
                <a:latin typeface="华文仿宋" pitchFamily="2" charset="-122"/>
                <a:ea typeface="华文仿宋" pitchFamily="2" charset="-122"/>
              </a:rPr>
              <a:t>《</a:t>
            </a:r>
            <a:r>
              <a:rPr lang="zh-CN" altLang="en-US" sz="1600" b="1" u="sng" dirty="0" smtClean="0">
                <a:solidFill>
                  <a:srgbClr val="0000FF"/>
                </a:solidFill>
                <a:latin typeface="华文仿宋" pitchFamily="2" charset="-122"/>
                <a:ea typeface="华文仿宋" pitchFamily="2" charset="-122"/>
              </a:rPr>
              <a:t>评审费备案表</a:t>
            </a:r>
            <a:r>
              <a:rPr lang="en-US" altLang="zh-CN" sz="1600" b="1" u="sng" dirty="0" smtClean="0">
                <a:solidFill>
                  <a:srgbClr val="0000FF"/>
                </a:solidFill>
                <a:latin typeface="华文仿宋" pitchFamily="2" charset="-122"/>
                <a:ea typeface="华文仿宋" pitchFamily="2" charset="-122"/>
              </a:rPr>
              <a:t>》</a:t>
            </a:r>
            <a:r>
              <a:rPr lang="zh-CN" altLang="en-US" sz="1600" b="1" u="sng" dirty="0" smtClean="0">
                <a:solidFill>
                  <a:srgbClr val="0000FF"/>
                </a:solidFill>
                <a:latin typeface="华文仿宋" pitchFamily="2" charset="-122"/>
                <a:ea typeface="华文仿宋" pitchFamily="2" charset="-122"/>
              </a:rPr>
              <a:t>和</a:t>
            </a:r>
            <a:r>
              <a:rPr lang="en-US" altLang="zh-CN" sz="1600" b="1" u="sng" dirty="0" smtClean="0">
                <a:solidFill>
                  <a:srgbClr val="0000FF"/>
                </a:solidFill>
                <a:latin typeface="华文仿宋" pitchFamily="2" charset="-122"/>
                <a:ea typeface="华文仿宋" pitchFamily="2" charset="-122"/>
              </a:rPr>
              <a:t>《</a:t>
            </a:r>
            <a:r>
              <a:rPr lang="zh-CN" altLang="en-US" sz="1600" b="1" u="sng" dirty="0" smtClean="0">
                <a:solidFill>
                  <a:srgbClr val="0000FF"/>
                </a:solidFill>
                <a:latin typeface="华文仿宋" pitchFamily="2" charset="-122"/>
                <a:ea typeface="华文仿宋" pitchFamily="2" charset="-122"/>
              </a:rPr>
              <a:t>人员发放名单表</a:t>
            </a:r>
            <a:r>
              <a:rPr lang="en-US" altLang="zh-CN" sz="1600" b="1" u="sng" dirty="0" smtClean="0">
                <a:solidFill>
                  <a:srgbClr val="0000FF"/>
                </a:solidFill>
                <a:latin typeface="华文仿宋" pitchFamily="2" charset="-122"/>
                <a:ea typeface="华文仿宋" pitchFamily="2" charset="-122"/>
              </a:rPr>
              <a:t>》</a:t>
            </a:r>
            <a:r>
              <a:rPr lang="zh-CN" altLang="en-US" sz="1600" b="1" u="sng" dirty="0" smtClean="0">
                <a:solidFill>
                  <a:srgbClr val="0000FF"/>
                </a:solidFill>
                <a:latin typeface="华文仿宋" pitchFamily="2" charset="-122"/>
                <a:ea typeface="华文仿宋" pitchFamily="2" charset="-122"/>
              </a:rPr>
              <a:t>，经相关部门审核签字备案后，在论文答辩后一个月内到所财务办理论文评阅费、答辩费的报销事宜</a:t>
            </a:r>
            <a:r>
              <a:rPr lang="zh-CN" altLang="en-US" sz="1600" b="1" dirty="0" smtClean="0">
                <a:solidFill>
                  <a:srgbClr val="0000FF"/>
                </a:solidFill>
                <a:latin typeface="华文仿宋" pitchFamily="2" charset="-122"/>
                <a:ea typeface="华文仿宋" pitchFamily="2" charset="-122"/>
              </a:rPr>
              <a:t>。</a:t>
            </a: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答辩委员会成员聘书（根据需要，个人下载打印，到教育处盖章 ）</a:t>
            </a:r>
            <a:endParaRPr lang="en-US" altLang="zh-CN" sz="1600" b="1" dirty="0" smtClean="0">
              <a:latin typeface="华文仿宋" pitchFamily="2" charset="-122"/>
              <a:ea typeface="华文仿宋" pitchFamily="2" charset="-122"/>
            </a:endParaRPr>
          </a:p>
          <a:p>
            <a:pPr eaLnBrk="1" hangingPunct="1">
              <a:lnSpc>
                <a:spcPts val="2400"/>
              </a:lnSpc>
              <a:buClrTx/>
              <a:buFont typeface="Century Schoolbook" pitchFamily="18" charset="0"/>
              <a:buAutoNum type="arabicPeriod"/>
              <a:defRPr/>
            </a:pPr>
            <a:r>
              <a:rPr lang="zh-CN" altLang="en-US" sz="1600" b="1" dirty="0" smtClean="0">
                <a:latin typeface="华文仿宋" pitchFamily="2" charset="-122"/>
                <a:ea typeface="华文仿宋" pitchFamily="2" charset="-122"/>
              </a:rPr>
              <a:t>答辩海报在所新综楼、旧办公楼和实验楼分别张贴</a:t>
            </a:r>
            <a:r>
              <a:rPr lang="zh-CN" altLang="en-US" sz="1600" b="1" dirty="0" smtClean="0">
                <a:solidFill>
                  <a:srgbClr val="0000FF"/>
                </a:solidFill>
                <a:latin typeface="华文仿宋" pitchFamily="2" charset="-122"/>
                <a:ea typeface="华文仿宋" pitchFamily="2" charset="-122"/>
              </a:rPr>
              <a:t>（至少答辩前</a:t>
            </a:r>
            <a:r>
              <a:rPr lang="en-US" altLang="zh-CN" sz="1600" b="1" dirty="0" smtClean="0">
                <a:solidFill>
                  <a:srgbClr val="0000FF"/>
                </a:solidFill>
                <a:latin typeface="华文仿宋" pitchFamily="2" charset="-122"/>
                <a:ea typeface="华文仿宋" pitchFamily="2" charset="-122"/>
              </a:rPr>
              <a:t>3</a:t>
            </a:r>
            <a:r>
              <a:rPr lang="zh-CN" altLang="en-US" sz="1600" b="1" dirty="0" smtClean="0">
                <a:solidFill>
                  <a:srgbClr val="0000FF"/>
                </a:solidFill>
                <a:latin typeface="华文仿宋" pitchFamily="2" charset="-122"/>
                <a:ea typeface="华文仿宋" pitchFamily="2" charset="-122"/>
              </a:rPr>
              <a:t>天，红色</a:t>
            </a:r>
            <a:r>
              <a:rPr lang="en-US" altLang="zh-CN" sz="1600" b="1" dirty="0" smtClean="0">
                <a:solidFill>
                  <a:srgbClr val="0000FF"/>
                </a:solidFill>
                <a:latin typeface="华文仿宋" pitchFamily="2" charset="-122"/>
                <a:ea typeface="华文仿宋" pitchFamily="2" charset="-122"/>
              </a:rPr>
              <a:t>A4</a:t>
            </a:r>
            <a:r>
              <a:rPr lang="zh-CN" altLang="en-US" sz="1600" b="1" dirty="0" smtClean="0">
                <a:solidFill>
                  <a:srgbClr val="0000FF"/>
                </a:solidFill>
                <a:latin typeface="华文仿宋" pitchFamily="2" charset="-122"/>
                <a:ea typeface="华文仿宋" pitchFamily="2" charset="-122"/>
              </a:rPr>
              <a:t>纸）</a:t>
            </a:r>
            <a:r>
              <a:rPr lang="zh-CN" altLang="en-US" sz="1600" b="1" dirty="0" smtClean="0">
                <a:latin typeface="华文仿宋" pitchFamily="2" charset="-122"/>
                <a:ea typeface="华文仿宋" pitchFamily="2" charset="-122"/>
              </a:rPr>
              <a:t>。</a:t>
            </a:r>
          </a:p>
        </p:txBody>
      </p:sp>
      <p:grpSp>
        <p:nvGrpSpPr>
          <p:cNvPr id="16388" name="Group 6"/>
          <p:cNvGrpSpPr>
            <a:grpSpLocks/>
          </p:cNvGrpSpPr>
          <p:nvPr/>
        </p:nvGrpSpPr>
        <p:grpSpPr bwMode="auto">
          <a:xfrm>
            <a:off x="201613" y="0"/>
            <a:ext cx="8942387" cy="6864350"/>
            <a:chOff x="127" y="0"/>
            <a:chExt cx="5633" cy="4324"/>
          </a:xfrm>
        </p:grpSpPr>
        <p:grpSp>
          <p:nvGrpSpPr>
            <p:cNvPr id="16389" name="Group 7"/>
            <p:cNvGrpSpPr>
              <a:grpSpLocks/>
            </p:cNvGrpSpPr>
            <p:nvPr/>
          </p:nvGrpSpPr>
          <p:grpSpPr bwMode="auto">
            <a:xfrm>
              <a:off x="127" y="4065"/>
              <a:ext cx="5633" cy="259"/>
              <a:chOff x="127" y="4065"/>
              <a:chExt cx="5633" cy="259"/>
            </a:xfrm>
          </p:grpSpPr>
          <p:sp>
            <p:nvSpPr>
              <p:cNvPr id="1639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639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639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标题 1"/>
          <p:cNvSpPr>
            <a:spLocks noGrp="1"/>
          </p:cNvSpPr>
          <p:nvPr>
            <p:ph type="title" idx="4294967295"/>
          </p:nvPr>
        </p:nvSpPr>
        <p:spPr>
          <a:xfrm>
            <a:off x="395288" y="620713"/>
            <a:ext cx="8229600" cy="1143000"/>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五、论文答辩后报送材料</a:t>
            </a:r>
          </a:p>
        </p:txBody>
      </p:sp>
      <p:sp>
        <p:nvSpPr>
          <p:cNvPr id="17411" name="内容占位符 2"/>
          <p:cNvSpPr>
            <a:spLocks noGrp="1"/>
          </p:cNvSpPr>
          <p:nvPr>
            <p:ph idx="4294967295"/>
          </p:nvPr>
        </p:nvSpPr>
        <p:spPr>
          <a:xfrm>
            <a:off x="457200" y="1643063"/>
            <a:ext cx="8229600" cy="4681537"/>
          </a:xfrm>
        </p:spPr>
        <p:txBody>
          <a:bodyPr/>
          <a:lstStyle/>
          <a:p>
            <a:pPr eaLnBrk="1" hangingPunct="1">
              <a:lnSpc>
                <a:spcPct val="150000"/>
              </a:lnSpc>
              <a:buClrTx/>
              <a:buFont typeface="Wingdings" pitchFamily="2" charset="2"/>
              <a:buChar char="Ø"/>
            </a:pPr>
            <a:r>
              <a:rPr lang="zh-CN" altLang="en-US" sz="2400" b="1" u="sng" dirty="0" smtClean="0">
                <a:solidFill>
                  <a:srgbClr val="0000FF"/>
                </a:solidFill>
                <a:latin typeface="华文仿宋" pitchFamily="2" charset="-122"/>
                <a:ea typeface="华文仿宋" pitchFamily="2" charset="-122"/>
              </a:rPr>
              <a:t>截至时间：</a:t>
            </a:r>
            <a:r>
              <a:rPr lang="en-US" altLang="zh-CN" sz="2400" b="1" u="sng" dirty="0" smtClean="0">
                <a:solidFill>
                  <a:srgbClr val="0000FF"/>
                </a:solidFill>
                <a:latin typeface="华文仿宋" pitchFamily="2" charset="-122"/>
                <a:ea typeface="华文仿宋" pitchFamily="2" charset="-122"/>
              </a:rPr>
              <a:t>2014</a:t>
            </a:r>
            <a:r>
              <a:rPr lang="zh-CN" altLang="en-US" sz="2400" b="1" u="sng" dirty="0" smtClean="0">
                <a:solidFill>
                  <a:srgbClr val="0000FF"/>
                </a:solidFill>
                <a:latin typeface="华文仿宋" pitchFamily="2" charset="-122"/>
                <a:ea typeface="华文仿宋" pitchFamily="2" charset="-122"/>
              </a:rPr>
              <a:t>年</a:t>
            </a:r>
            <a:r>
              <a:rPr lang="en-US" altLang="zh-CN" sz="2400" b="1" u="sng" dirty="0" smtClean="0">
                <a:solidFill>
                  <a:srgbClr val="0000FF"/>
                </a:solidFill>
                <a:latin typeface="华文仿宋" pitchFamily="2" charset="-122"/>
                <a:ea typeface="华文仿宋" pitchFamily="2" charset="-122"/>
              </a:rPr>
              <a:t>6</a:t>
            </a:r>
            <a:r>
              <a:rPr lang="zh-CN" altLang="en-US" sz="2400" b="1" u="sng" dirty="0" smtClean="0">
                <a:solidFill>
                  <a:srgbClr val="0000FF"/>
                </a:solidFill>
                <a:latin typeface="华文仿宋" pitchFamily="2" charset="-122"/>
                <a:ea typeface="华文仿宋" pitchFamily="2" charset="-122"/>
              </a:rPr>
              <a:t>月</a:t>
            </a:r>
            <a:r>
              <a:rPr lang="en-US" altLang="zh-CN" sz="2400" b="1" u="sng" dirty="0" smtClean="0">
                <a:solidFill>
                  <a:srgbClr val="0000FF"/>
                </a:solidFill>
                <a:latin typeface="华文仿宋" pitchFamily="2" charset="-122"/>
                <a:ea typeface="华文仿宋" pitchFamily="2" charset="-122"/>
              </a:rPr>
              <a:t>3</a:t>
            </a:r>
            <a:r>
              <a:rPr lang="zh-CN" altLang="en-US" sz="2400" b="1" u="sng" dirty="0" smtClean="0">
                <a:solidFill>
                  <a:srgbClr val="0000FF"/>
                </a:solidFill>
                <a:latin typeface="华文仿宋" pitchFamily="2" charset="-122"/>
                <a:ea typeface="华文仿宋" pitchFamily="2" charset="-122"/>
              </a:rPr>
              <a:t>日（注：学位论文纸制版和电子版提交的截止日期可延至</a:t>
            </a:r>
            <a:r>
              <a:rPr lang="en-US" altLang="zh-CN" sz="2400" b="1" u="sng" dirty="0" smtClean="0">
                <a:solidFill>
                  <a:srgbClr val="0000FF"/>
                </a:solidFill>
                <a:latin typeface="华文仿宋" pitchFamily="2" charset="-122"/>
                <a:ea typeface="华文仿宋" pitchFamily="2" charset="-122"/>
              </a:rPr>
              <a:t>6</a:t>
            </a:r>
            <a:r>
              <a:rPr lang="zh-CN" altLang="en-US" sz="2400" b="1" u="sng" dirty="0" smtClean="0">
                <a:solidFill>
                  <a:srgbClr val="0000FF"/>
                </a:solidFill>
                <a:latin typeface="华文仿宋" pitchFamily="2" charset="-122"/>
                <a:ea typeface="华文仿宋" pitchFamily="2" charset="-122"/>
              </a:rPr>
              <a:t>月</a:t>
            </a:r>
            <a:r>
              <a:rPr lang="en-US" altLang="zh-CN" sz="2400" b="1" u="sng" dirty="0" smtClean="0">
                <a:solidFill>
                  <a:srgbClr val="0000FF"/>
                </a:solidFill>
                <a:latin typeface="华文仿宋" pitchFamily="2" charset="-122"/>
                <a:ea typeface="华文仿宋" pitchFamily="2" charset="-122"/>
              </a:rPr>
              <a:t>10</a:t>
            </a:r>
            <a:r>
              <a:rPr lang="zh-CN" altLang="en-US" sz="2400" b="1" u="sng" dirty="0" smtClean="0">
                <a:solidFill>
                  <a:srgbClr val="0000FF"/>
                </a:solidFill>
                <a:latin typeface="华文仿宋" pitchFamily="2" charset="-122"/>
                <a:ea typeface="华文仿宋" pitchFamily="2" charset="-122"/>
              </a:rPr>
              <a:t>日）</a:t>
            </a:r>
            <a:r>
              <a:rPr lang="zh-CN" altLang="en-US" sz="2400" b="1" dirty="0" smtClean="0">
                <a:solidFill>
                  <a:srgbClr val="0000FF"/>
                </a:solidFill>
                <a:latin typeface="华文仿宋" pitchFamily="2" charset="-122"/>
                <a:ea typeface="华文仿宋" pitchFamily="2" charset="-122"/>
              </a:rPr>
              <a:t>。</a:t>
            </a:r>
            <a:endParaRPr lang="en-US" altLang="zh-CN" sz="2400" b="1" dirty="0" smtClean="0">
              <a:solidFill>
                <a:srgbClr val="0000FF"/>
              </a:solidFill>
              <a:latin typeface="华文仿宋" pitchFamily="2" charset="-122"/>
              <a:ea typeface="华文仿宋" pitchFamily="2" charset="-122"/>
            </a:endParaRPr>
          </a:p>
          <a:p>
            <a:pPr eaLnBrk="1" hangingPunct="1">
              <a:lnSpc>
                <a:spcPct val="150000"/>
              </a:lnSpc>
              <a:buClrTx/>
              <a:buFont typeface="Wingdings" pitchFamily="2" charset="2"/>
              <a:buChar char="Ø"/>
            </a:pPr>
            <a:r>
              <a:rPr lang="zh-CN" altLang="en-US" sz="2400" b="1" dirty="0" smtClean="0">
                <a:latin typeface="华文仿宋" pitchFamily="2" charset="-122"/>
                <a:ea typeface="华文仿宋" pitchFamily="2" charset="-122"/>
              </a:rPr>
              <a:t>按</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申请学位材料目录单</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要求提交全部学位申请材料（见下页）及</a:t>
            </a:r>
            <a:r>
              <a:rPr lang="zh-CN" altLang="en-US" sz="2400" b="1" dirty="0" smtClean="0">
                <a:solidFill>
                  <a:srgbClr val="0000FF"/>
                </a:solidFill>
                <a:latin typeface="华文仿宋" pitchFamily="2" charset="-122"/>
                <a:ea typeface="华文仿宋" pitchFamily="2" charset="-122"/>
              </a:rPr>
              <a:t>填写网上个人学位信息管理系统</a:t>
            </a:r>
            <a:r>
              <a:rPr lang="zh-CN" altLang="en-US" sz="2400" b="1" dirty="0" smtClean="0">
                <a:latin typeface="华文仿宋" pitchFamily="2" charset="-122"/>
                <a:ea typeface="华文仿宋" pitchFamily="2" charset="-122"/>
              </a:rPr>
              <a:t>后，方能参加学位评定。</a:t>
            </a:r>
            <a:endParaRPr lang="en-US" altLang="zh-CN" sz="2400" b="1" dirty="0" smtClean="0">
              <a:latin typeface="华文仿宋" pitchFamily="2" charset="-122"/>
              <a:ea typeface="华文仿宋" pitchFamily="2" charset="-122"/>
            </a:endParaRPr>
          </a:p>
        </p:txBody>
      </p:sp>
      <p:grpSp>
        <p:nvGrpSpPr>
          <p:cNvPr id="17412" name="Group 6"/>
          <p:cNvGrpSpPr>
            <a:grpSpLocks/>
          </p:cNvGrpSpPr>
          <p:nvPr/>
        </p:nvGrpSpPr>
        <p:grpSpPr bwMode="auto">
          <a:xfrm>
            <a:off x="201613" y="0"/>
            <a:ext cx="8942387" cy="6864350"/>
            <a:chOff x="127" y="0"/>
            <a:chExt cx="5633" cy="4324"/>
          </a:xfrm>
        </p:grpSpPr>
        <p:grpSp>
          <p:nvGrpSpPr>
            <p:cNvPr id="17413" name="Group 7"/>
            <p:cNvGrpSpPr>
              <a:grpSpLocks/>
            </p:cNvGrpSpPr>
            <p:nvPr/>
          </p:nvGrpSpPr>
          <p:grpSpPr bwMode="auto">
            <a:xfrm>
              <a:off x="127" y="4065"/>
              <a:ext cx="5633" cy="259"/>
              <a:chOff x="127" y="4065"/>
              <a:chExt cx="5633" cy="259"/>
            </a:xfrm>
          </p:grpSpPr>
          <p:sp>
            <p:nvSpPr>
              <p:cNvPr id="17415"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7416" name="Text Box 9"/>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7414"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p:cNvSpPr>
          <p:nvPr>
            <p:ph type="body" idx="1"/>
          </p:nvPr>
        </p:nvSpPr>
        <p:spPr>
          <a:xfrm>
            <a:off x="611188" y="1125538"/>
            <a:ext cx="8208962" cy="4824412"/>
          </a:xfrm>
        </p:spPr>
        <p:txBody>
          <a:bodyPr/>
          <a:lstStyle/>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学位论文答辩申请书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学位论文评阅书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a:t>
            </a:r>
          </a:p>
          <a:p>
            <a:pPr marL="495300" indent="-495300">
              <a:lnSpc>
                <a:spcPct val="125000"/>
              </a:lnSpc>
              <a:spcBef>
                <a:spcPct val="10000"/>
              </a:spcBef>
              <a:spcAft>
                <a:spcPct val="10000"/>
              </a:spcAft>
              <a:buClr>
                <a:schemeClr val="tx1"/>
              </a:buClr>
              <a:buFont typeface="Wingdings" pitchFamily="2" charset="2"/>
              <a:buChar char="Ø"/>
            </a:pP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论文答辩情况和学位授予决议书</a:t>
            </a:r>
            <a:r>
              <a:rPr lang="en-US" altLang="zh-CN" sz="2200" b="1" dirty="0" smtClean="0">
                <a:latin typeface="华文仿宋" pitchFamily="2" charset="-122"/>
                <a:ea typeface="华文仿宋" pitchFamily="2" charset="-122"/>
              </a:rPr>
              <a:t>》</a:t>
            </a:r>
            <a:r>
              <a:rPr lang="zh-CN" altLang="en-US" sz="2200" b="1" dirty="0" smtClean="0">
                <a:latin typeface="华文仿宋" pitchFamily="2" charset="-122"/>
                <a:ea typeface="华文仿宋" pitchFamily="2" charset="-122"/>
              </a:rPr>
              <a:t>一式两份（可复印）；</a:t>
            </a:r>
            <a:endParaRPr lang="en-US" altLang="zh-CN" sz="2200" b="1" dirty="0" smtClean="0">
              <a:latin typeface="华文仿宋" pitchFamily="2" charset="-122"/>
              <a:ea typeface="华文仿宋" pitchFamily="2" charset="-122"/>
            </a:endParaRP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学位论文答辩表决票；</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已正式发表的学术论文首页、待发表论文的正式录用函及待发表论文全文复印件、其它学术成果证明材料、获奖证书的复印件；</a:t>
            </a:r>
          </a:p>
          <a:p>
            <a:pPr marL="495300" indent="-495300">
              <a:lnSpc>
                <a:spcPct val="125000"/>
              </a:lnSpc>
              <a:spcBef>
                <a:spcPct val="10000"/>
              </a:spcBef>
              <a:spcAft>
                <a:spcPct val="10000"/>
              </a:spcAft>
              <a:buClr>
                <a:schemeClr val="tx1"/>
              </a:buClr>
              <a:buFont typeface="Wingdings" pitchFamily="2" charset="2"/>
              <a:buChar char="Ø"/>
            </a:pPr>
            <a:r>
              <a:rPr lang="zh-CN" altLang="en-US" sz="2200" b="1" dirty="0" smtClean="0">
                <a:latin typeface="华文仿宋" pitchFamily="2" charset="-122"/>
                <a:ea typeface="华文仿宋" pitchFamily="2" charset="-122"/>
              </a:rPr>
              <a:t>学位论文 </a:t>
            </a:r>
            <a:r>
              <a:rPr lang="en-US" altLang="zh-CN" sz="2200" b="1" dirty="0" smtClean="0">
                <a:solidFill>
                  <a:srgbClr val="FF0000"/>
                </a:solidFill>
                <a:latin typeface="华文仿宋" pitchFamily="2" charset="-122"/>
                <a:ea typeface="华文仿宋" pitchFamily="2" charset="-122"/>
              </a:rPr>
              <a:t>4 </a:t>
            </a:r>
            <a:r>
              <a:rPr lang="zh-CN" altLang="en-US" sz="2200" b="1" dirty="0" smtClean="0">
                <a:latin typeface="华文仿宋" pitchFamily="2" charset="-122"/>
                <a:ea typeface="华文仿宋" pitchFamily="2" charset="-122"/>
              </a:rPr>
              <a:t>本（最终版本）以及</a:t>
            </a:r>
            <a:r>
              <a:rPr lang="zh-CN" altLang="en-US" sz="2200" b="1" dirty="0" smtClean="0">
                <a:solidFill>
                  <a:srgbClr val="FF0000"/>
                </a:solidFill>
                <a:latin typeface="华文仿宋" pitchFamily="2" charset="-122"/>
                <a:ea typeface="华文仿宋" pitchFamily="2" charset="-122"/>
              </a:rPr>
              <a:t>学位论文电子版</a:t>
            </a:r>
            <a:r>
              <a:rPr lang="zh-CN" altLang="en-US" sz="2200" b="1" dirty="0" smtClean="0">
                <a:latin typeface="华文仿宋" pitchFamily="2" charset="-122"/>
                <a:ea typeface="华文仿宋" pitchFamily="2" charset="-122"/>
              </a:rPr>
              <a:t>（</a:t>
            </a:r>
            <a:r>
              <a:rPr lang="en-US" altLang="zh-CN" sz="2200" b="1" dirty="0" err="1" smtClean="0">
                <a:latin typeface="华文仿宋" pitchFamily="2" charset="-122"/>
                <a:ea typeface="华文仿宋" pitchFamily="2" charset="-122"/>
              </a:rPr>
              <a:t>pdf</a:t>
            </a:r>
            <a:r>
              <a:rPr lang="zh-CN" altLang="en-US" sz="2200" b="1" dirty="0" smtClean="0">
                <a:latin typeface="华文仿宋" pitchFamily="2" charset="-122"/>
                <a:ea typeface="华文仿宋" pitchFamily="2" charset="-122"/>
              </a:rPr>
              <a:t>格式，发送至</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），并在学位管理系统上传学位论文电子版。  </a:t>
            </a:r>
            <a:endParaRPr lang="en-US" altLang="zh-CN" sz="2200" b="1" dirty="0" smtClean="0">
              <a:latin typeface="华文仿宋" pitchFamily="2" charset="-122"/>
              <a:ea typeface="华文仿宋" pitchFamily="2" charset="-122"/>
            </a:endParaRPr>
          </a:p>
          <a:p>
            <a:pPr marL="495300" indent="-495300">
              <a:lnSpc>
                <a:spcPct val="110000"/>
              </a:lnSpc>
              <a:spcBef>
                <a:spcPct val="10000"/>
              </a:spcBef>
              <a:spcAft>
                <a:spcPct val="10000"/>
              </a:spcAft>
              <a:buClr>
                <a:schemeClr val="tx1"/>
              </a:buClr>
              <a:buFont typeface="Wingdings" pitchFamily="2" charset="2"/>
              <a:buChar char="Ø"/>
            </a:pPr>
            <a:endParaRPr lang="en-US" altLang="zh-CN" sz="2000" b="1" dirty="0" smtClean="0">
              <a:latin typeface="宋体" pitchFamily="2" charset="-122"/>
            </a:endParaRPr>
          </a:p>
        </p:txBody>
      </p:sp>
      <p:sp>
        <p:nvSpPr>
          <p:cNvPr id="94212" name="Text Box 4"/>
          <p:cNvSpPr txBox="1">
            <a:spLocks noChangeArrowheads="1"/>
          </p:cNvSpPr>
          <p:nvPr/>
        </p:nvSpPr>
        <p:spPr bwMode="auto">
          <a:xfrm>
            <a:off x="179388" y="404813"/>
            <a:ext cx="4203700" cy="549275"/>
          </a:xfrm>
          <a:prstGeom prst="rect">
            <a:avLst/>
          </a:prstGeom>
          <a:noFill/>
          <a:ln w="9525">
            <a:noFill/>
            <a:miter lim="800000"/>
            <a:headEnd/>
            <a:tailEnd/>
          </a:ln>
          <a:effectLst/>
        </p:spPr>
        <p:txBody>
          <a:bodyPr wrap="none">
            <a:spAutoFit/>
          </a:bodyPr>
          <a:lstStyle/>
          <a:p>
            <a:pPr>
              <a:defRPr/>
            </a:pPr>
            <a:r>
              <a:rPr lang="en-US" altLang="zh-CN" sz="3000" b="1" dirty="0">
                <a:solidFill>
                  <a:schemeClr val="tx2"/>
                </a:solidFill>
                <a:effectLst>
                  <a:outerShdw blurRad="38100" dist="38100" dir="2700000" algn="tl">
                    <a:srgbClr val="C0C0C0"/>
                  </a:outerShdw>
                </a:effectLst>
                <a:latin typeface="宋体" pitchFamily="2" charset="-122"/>
              </a:rPr>
              <a:t>1.</a:t>
            </a:r>
            <a:r>
              <a:rPr lang="zh-CN" altLang="en-US" sz="3000" b="1" dirty="0">
                <a:solidFill>
                  <a:schemeClr val="tx2"/>
                </a:solidFill>
                <a:effectLst>
                  <a:outerShdw blurRad="38100" dist="38100" dir="2700000" algn="tl">
                    <a:srgbClr val="C0C0C0"/>
                  </a:outerShdw>
                </a:effectLst>
                <a:latin typeface="宋体" pitchFamily="2" charset="-122"/>
              </a:rPr>
              <a:t>申请学位材料目录单</a:t>
            </a:r>
            <a:r>
              <a:rPr lang="en-US" altLang="zh-CN" sz="3000" b="1" dirty="0">
                <a:solidFill>
                  <a:schemeClr val="tx2"/>
                </a:solidFill>
                <a:effectLst>
                  <a:outerShdw blurRad="38100" dist="38100" dir="2700000" algn="tl">
                    <a:srgbClr val="C0C0C0"/>
                  </a:outerShdw>
                </a:effectLst>
                <a:latin typeface="宋体" pitchFamily="2" charset="-122"/>
              </a:rPr>
              <a:t>:</a:t>
            </a:r>
          </a:p>
        </p:txBody>
      </p:sp>
      <p:grpSp>
        <p:nvGrpSpPr>
          <p:cNvPr id="18436" name="Group 5"/>
          <p:cNvGrpSpPr>
            <a:grpSpLocks/>
          </p:cNvGrpSpPr>
          <p:nvPr/>
        </p:nvGrpSpPr>
        <p:grpSpPr bwMode="auto">
          <a:xfrm>
            <a:off x="201613" y="0"/>
            <a:ext cx="8942387" cy="6864350"/>
            <a:chOff x="127" y="0"/>
            <a:chExt cx="5633" cy="4324"/>
          </a:xfrm>
        </p:grpSpPr>
        <p:grpSp>
          <p:nvGrpSpPr>
            <p:cNvPr id="18437" name="Group 6"/>
            <p:cNvGrpSpPr>
              <a:grpSpLocks/>
            </p:cNvGrpSpPr>
            <p:nvPr/>
          </p:nvGrpSpPr>
          <p:grpSpPr bwMode="auto">
            <a:xfrm>
              <a:off x="127" y="4065"/>
              <a:ext cx="5633" cy="259"/>
              <a:chOff x="127" y="4065"/>
              <a:chExt cx="5633" cy="259"/>
            </a:xfrm>
          </p:grpSpPr>
          <p:sp>
            <p:nvSpPr>
              <p:cNvPr id="18439"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8440" name="Text Box 8"/>
              <p:cNvSpPr txBox="1">
                <a:spLocks noChangeArrowheads="1"/>
              </p:cNvSpPr>
              <p:nvPr/>
            </p:nvSpPr>
            <p:spPr bwMode="auto">
              <a:xfrm>
                <a:off x="2200" y="4093"/>
                <a:ext cx="346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8438"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标题 1"/>
          <p:cNvSpPr>
            <a:spLocks noGrp="1"/>
          </p:cNvSpPr>
          <p:nvPr>
            <p:ph type="title" idx="4294967295"/>
          </p:nvPr>
        </p:nvSpPr>
        <p:spPr>
          <a:xfrm>
            <a:off x="323850" y="125413"/>
            <a:ext cx="6408738" cy="711200"/>
          </a:xfrm>
        </p:spPr>
        <p:txBody>
          <a:bodyPr anchor="ctr"/>
          <a:lstStyle/>
          <a:p>
            <a:pPr eaLnBrk="1" hangingPunct="1">
              <a:defRPr/>
            </a:pPr>
            <a:r>
              <a:rPr lang="en-US" altLang="zh-CN" sz="3000" b="1" dirty="0" smtClean="0">
                <a:effectLst>
                  <a:outerShdw blurRad="38100" dist="38100" dir="2700000" algn="tl">
                    <a:srgbClr val="C0C0C0"/>
                  </a:outerShdw>
                </a:effectLst>
                <a:latin typeface="宋体" pitchFamily="2" charset="-122"/>
                <a:ea typeface="宋体" pitchFamily="2" charset="-122"/>
              </a:rPr>
              <a:t>2.</a:t>
            </a:r>
            <a:r>
              <a:rPr lang="zh-CN" altLang="en-US" sz="3000" b="1" dirty="0" smtClean="0">
                <a:effectLst>
                  <a:outerShdw blurRad="38100" dist="38100" dir="2700000" algn="tl">
                    <a:srgbClr val="C0C0C0"/>
                  </a:outerShdw>
                </a:effectLst>
                <a:latin typeface="宋体" pitchFamily="2" charset="-122"/>
                <a:ea typeface="宋体" pitchFamily="2" charset="-122"/>
              </a:rPr>
              <a:t> 填写学位信息管理完成学位申报</a:t>
            </a:r>
          </a:p>
        </p:txBody>
      </p:sp>
      <p:sp>
        <p:nvSpPr>
          <p:cNvPr id="19459" name="内容占位符 2"/>
          <p:cNvSpPr>
            <a:spLocks noGrp="1"/>
          </p:cNvSpPr>
          <p:nvPr>
            <p:ph idx="4294967295"/>
          </p:nvPr>
        </p:nvSpPr>
        <p:spPr>
          <a:xfrm>
            <a:off x="322263" y="908050"/>
            <a:ext cx="8426450" cy="5543550"/>
          </a:xfrm>
        </p:spPr>
        <p:txBody>
          <a:bodyPr/>
          <a:lstStyle/>
          <a:p>
            <a:pPr eaLnBrk="1" hangingPunct="1">
              <a:lnSpc>
                <a:spcPct val="1100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学位信息管理系统网址：</a:t>
            </a:r>
            <a:r>
              <a:rPr lang="en-US" altLang="en-US" sz="2200" b="1" dirty="0" smtClean="0">
                <a:latin typeface="华文仿宋" pitchFamily="2" charset="-122"/>
                <a:ea typeface="华文仿宋" pitchFamily="2" charset="-122"/>
              </a:rPr>
              <a:t>http://www.gucas.ac.cn/track.html?t=2</a:t>
            </a:r>
            <a:r>
              <a:rPr lang="zh-CN" altLang="en-US" sz="2200" b="1" dirty="0" smtClean="0">
                <a:latin typeface="华文仿宋" pitchFamily="2" charset="-122"/>
                <a:ea typeface="华文仿宋" pitchFamily="2" charset="-122"/>
              </a:rPr>
              <a:t>，用户名是个人邮箱地址或学号（如有研究生院邮箱的同学，请使用研究生院邮箱登陆），密码是本人身份证号，按照网站说明进行登录（</a:t>
            </a:r>
            <a:r>
              <a:rPr lang="zh-CN" altLang="en-US" sz="2200" b="1" dirty="0" smtClean="0">
                <a:solidFill>
                  <a:srgbClr val="FF0000"/>
                </a:solidFill>
                <a:latin typeface="华文仿宋" pitchFamily="2" charset="-122"/>
                <a:ea typeface="华文仿宋" pitchFamily="2" charset="-122"/>
              </a:rPr>
              <a:t>如无法登陆，请与网站技术支持联系 </a:t>
            </a:r>
            <a:r>
              <a:rPr lang="en-US" altLang="zh-CN" sz="2200" b="1" dirty="0" smtClean="0">
                <a:solidFill>
                  <a:srgbClr val="FF0000"/>
                </a:solidFill>
                <a:latin typeface="华文仿宋" pitchFamily="2" charset="-122"/>
                <a:ea typeface="华文仿宋" pitchFamily="2" charset="-122"/>
              </a:rPr>
              <a:t>010-88256622</a:t>
            </a:r>
            <a:r>
              <a:rPr lang="zh-CN" altLang="en-US" sz="2200" b="1" dirty="0" smtClean="0">
                <a:latin typeface="华文仿宋" pitchFamily="2" charset="-122"/>
                <a:ea typeface="华文仿宋" pitchFamily="2" charset="-122"/>
              </a:rPr>
              <a:t>）</a:t>
            </a:r>
          </a:p>
          <a:p>
            <a:pPr eaLnBrk="1" hangingPunct="1">
              <a:lnSpc>
                <a:spcPct val="1100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学位管理系统中的各项数据均从学籍管理系统、培养管理系统同步导入，学位申请人需对各项资料进行核查，并填报其他未被同步引入的学位信息，所有信息是进行学位审核评定的重要材料，必须准确无误。</a:t>
            </a:r>
            <a:endParaRPr lang="en-US" altLang="zh-CN" sz="2200" b="1" dirty="0" smtClean="0">
              <a:latin typeface="华文仿宋" pitchFamily="2" charset="-122"/>
              <a:ea typeface="华文仿宋" pitchFamily="2" charset="-122"/>
            </a:endParaRPr>
          </a:p>
          <a:p>
            <a:pPr eaLnBrk="1" hangingPunct="1">
              <a:lnSpc>
                <a:spcPct val="110000"/>
              </a:lnSpc>
              <a:spcBef>
                <a:spcPct val="25000"/>
              </a:spcBef>
              <a:spcAft>
                <a:spcPct val="20000"/>
              </a:spcAft>
              <a:buClrTx/>
              <a:buFont typeface="Wingdings" pitchFamily="2" charset="2"/>
              <a:buChar char="Ø"/>
            </a:pPr>
            <a:r>
              <a:rPr lang="zh-CN" altLang="en-US" sz="2200" b="1" dirty="0" smtClean="0">
                <a:latin typeface="华文仿宋" pitchFamily="2" charset="-122"/>
                <a:ea typeface="华文仿宋" pitchFamily="2" charset="-122"/>
              </a:rPr>
              <a:t>检查无误后，在学位管理系统上传学位论文最终版本（必须与提交的纸制版论文完全一致），并提交信息确认后，通知所教育处（</a:t>
            </a:r>
            <a:r>
              <a:rPr lang="en-US" altLang="zh-CN" sz="2200" b="1" dirty="0" smtClean="0">
                <a:latin typeface="华文仿宋" pitchFamily="2" charset="-122"/>
                <a:ea typeface="华文仿宋" pitchFamily="2" charset="-122"/>
              </a:rPr>
              <a:t>010-82998058</a:t>
            </a:r>
            <a:r>
              <a:rPr lang="zh-CN" altLang="en-US" sz="2200" b="1" dirty="0" smtClean="0">
                <a:latin typeface="华文仿宋" pitchFamily="2" charset="-122"/>
                <a:ea typeface="华文仿宋" pitchFamily="2" charset="-122"/>
              </a:rPr>
              <a:t>，</a:t>
            </a:r>
            <a:r>
              <a:rPr lang="en-US" altLang="zh-CN" sz="2200" b="1" dirty="0" smtClean="0">
                <a:latin typeface="华文仿宋" pitchFamily="2" charset="-122"/>
                <a:ea typeface="华文仿宋" pitchFamily="2" charset="-122"/>
              </a:rPr>
              <a:t>tsli@mail.iggcas.ac.cn</a:t>
            </a:r>
            <a:r>
              <a:rPr lang="zh-CN" altLang="en-US" sz="2200" b="1" dirty="0" smtClean="0">
                <a:latin typeface="华文仿宋" pitchFamily="2" charset="-122"/>
                <a:ea typeface="华文仿宋" pitchFamily="2" charset="-122"/>
              </a:rPr>
              <a:t>）进行审核后，提交至国科大学科群学位评定委员会。</a:t>
            </a:r>
          </a:p>
        </p:txBody>
      </p:sp>
      <p:grpSp>
        <p:nvGrpSpPr>
          <p:cNvPr id="19460" name="Group 6"/>
          <p:cNvGrpSpPr>
            <a:grpSpLocks/>
          </p:cNvGrpSpPr>
          <p:nvPr/>
        </p:nvGrpSpPr>
        <p:grpSpPr bwMode="auto">
          <a:xfrm>
            <a:off x="201613" y="0"/>
            <a:ext cx="8942387" cy="6864350"/>
            <a:chOff x="127" y="0"/>
            <a:chExt cx="5633" cy="4324"/>
          </a:xfrm>
        </p:grpSpPr>
        <p:grpSp>
          <p:nvGrpSpPr>
            <p:cNvPr id="19461" name="Group 7"/>
            <p:cNvGrpSpPr>
              <a:grpSpLocks/>
            </p:cNvGrpSpPr>
            <p:nvPr/>
          </p:nvGrpSpPr>
          <p:grpSpPr bwMode="auto">
            <a:xfrm>
              <a:off x="127" y="4065"/>
              <a:ext cx="5633" cy="259"/>
              <a:chOff x="127" y="4065"/>
              <a:chExt cx="5633" cy="259"/>
            </a:xfrm>
          </p:grpSpPr>
          <p:sp>
            <p:nvSpPr>
              <p:cNvPr id="19463"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9464"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9462"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2" name="Group 8"/>
          <p:cNvGrpSpPr>
            <a:grpSpLocks/>
          </p:cNvGrpSpPr>
          <p:nvPr/>
        </p:nvGrpSpPr>
        <p:grpSpPr bwMode="auto">
          <a:xfrm>
            <a:off x="201613" y="6453188"/>
            <a:ext cx="8942387" cy="411162"/>
            <a:chOff x="127" y="4065"/>
            <a:chExt cx="5633" cy="259"/>
          </a:xfrm>
        </p:grpSpPr>
        <p:sp>
          <p:nvSpPr>
            <p:cNvPr id="20486"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0487" name="Text Box 10"/>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sp>
        <p:nvSpPr>
          <p:cNvPr id="20483" name="Rectangle 13"/>
          <p:cNvSpPr>
            <a:spLocks noChangeArrowheads="1"/>
          </p:cNvSpPr>
          <p:nvPr/>
        </p:nvSpPr>
        <p:spPr bwMode="auto">
          <a:xfrm>
            <a:off x="0" y="92075"/>
            <a:ext cx="3262313" cy="461963"/>
          </a:xfrm>
          <a:prstGeom prst="rect">
            <a:avLst/>
          </a:prstGeom>
          <a:noFill/>
          <a:ln w="9525">
            <a:noFill/>
            <a:miter lim="800000"/>
            <a:headEnd/>
            <a:tailEnd/>
          </a:ln>
        </p:spPr>
        <p:txBody>
          <a:bodyPr wrap="none">
            <a:spAutoFit/>
          </a:bodyPr>
          <a:lstStyle/>
          <a:p>
            <a:r>
              <a:rPr lang="zh-CN" altLang="en-US" sz="2400" b="1">
                <a:solidFill>
                  <a:schemeClr val="tx2"/>
                </a:solidFill>
                <a:latin typeface="Century Schoolbook" pitchFamily="18" charset="0"/>
                <a:ea typeface="华文楷体" pitchFamily="2" charset="-122"/>
              </a:rPr>
              <a:t>填写学位信息管理系统</a:t>
            </a:r>
          </a:p>
        </p:txBody>
      </p:sp>
      <p:sp>
        <p:nvSpPr>
          <p:cNvPr id="11" name="内容占位符 2"/>
          <p:cNvSpPr txBox="1">
            <a:spLocks/>
          </p:cNvSpPr>
          <p:nvPr/>
        </p:nvSpPr>
        <p:spPr bwMode="auto">
          <a:xfrm>
            <a:off x="250825" y="4221163"/>
            <a:ext cx="8229600" cy="1944687"/>
          </a:xfrm>
          <a:prstGeom prst="rect">
            <a:avLst/>
          </a:prstGeom>
          <a:noFill/>
          <a:ln w="9525">
            <a:noFill/>
            <a:miter lim="800000"/>
            <a:headEnd/>
            <a:tailEnd/>
          </a:ln>
        </p:spPr>
        <p:txBody>
          <a:bodyPr>
            <a:normAutofit fontScale="92500" lnSpcReduction="20000"/>
          </a:bodyPr>
          <a:lstStyle/>
          <a:p>
            <a:pPr marL="273050" indent="-273050">
              <a:lnSpc>
                <a:spcPct val="125000"/>
              </a:lnSpc>
              <a:spcBef>
                <a:spcPct val="25000"/>
              </a:spcBef>
              <a:spcAft>
                <a:spcPct val="25000"/>
              </a:spcAft>
              <a:buClr>
                <a:srgbClr val="FF3300"/>
              </a:buClr>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注意事项：</a:t>
            </a:r>
            <a:endParaRPr lang="en-US" altLang="zh-CN" sz="1600" b="1" kern="0" dirty="0" smtClean="0">
              <a:solidFill>
                <a:srgbClr val="660066"/>
              </a:solidFill>
              <a:effectLst>
                <a:outerShdw blurRad="38100" dist="38100" dir="2700000" algn="tl">
                  <a:srgbClr val="C0C0C0"/>
                </a:outerShdw>
              </a:effectLst>
              <a:latin typeface="宋体" pitchFamily="2" charset="-122"/>
              <a:ea typeface="+mn-ea"/>
            </a:endParaRP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smtClean="0">
                <a:solidFill>
                  <a:srgbClr val="660066"/>
                </a:solidFill>
                <a:effectLst>
                  <a:outerShdw blurRad="38100" dist="38100" dir="2700000" algn="tl">
                    <a:srgbClr val="C0C0C0"/>
                  </a:outerShdw>
                </a:effectLst>
                <a:latin typeface="宋体" pitchFamily="2" charset="-122"/>
                <a:ea typeface="+mn-ea"/>
              </a:rPr>
              <a:t>答辩</a:t>
            </a:r>
            <a:r>
              <a:rPr lang="zh-CN" altLang="en-US" sz="1600" b="1" kern="0" dirty="0">
                <a:solidFill>
                  <a:srgbClr val="660066"/>
                </a:solidFill>
                <a:effectLst>
                  <a:outerShdw blurRad="38100" dist="38100" dir="2700000" algn="tl">
                    <a:srgbClr val="C0C0C0"/>
                  </a:outerShdw>
                </a:effectLst>
                <a:latin typeface="宋体" pitchFamily="2" charset="-122"/>
                <a:ea typeface="+mn-ea"/>
              </a:rPr>
              <a:t>结束后，尽快填报网上学位申请信息（</a:t>
            </a:r>
            <a:r>
              <a:rPr lang="zh-CN" altLang="en-US" sz="1600" b="1" kern="0" dirty="0">
                <a:solidFill>
                  <a:srgbClr val="000066"/>
                </a:solidFill>
                <a:effectLst>
                  <a:outerShdw blurRad="38100" dist="38100" dir="2700000" algn="tl">
                    <a:srgbClr val="C0C0C0"/>
                  </a:outerShdw>
                </a:effectLst>
                <a:latin typeface="宋体" pitchFamily="2" charset="-122"/>
                <a:ea typeface="+mn-ea"/>
              </a:rPr>
              <a:t>截至日期</a:t>
            </a:r>
            <a:r>
              <a:rPr lang="zh-CN" altLang="en-US" sz="1600" b="1" kern="0" dirty="0" smtClean="0">
                <a:solidFill>
                  <a:srgbClr val="000066"/>
                </a:solidFill>
                <a:effectLst>
                  <a:outerShdw blurRad="38100" dist="38100" dir="2700000" algn="tl">
                    <a:srgbClr val="C0C0C0"/>
                  </a:outerShdw>
                </a:effectLst>
                <a:latin typeface="宋体" pitchFamily="2" charset="-122"/>
                <a:ea typeface="+mn-ea"/>
              </a:rPr>
              <a:t>：</a:t>
            </a:r>
            <a:r>
              <a:rPr lang="en-US" altLang="zh-CN" sz="1600" b="1" kern="0" dirty="0" smtClean="0">
                <a:solidFill>
                  <a:srgbClr val="000066"/>
                </a:solidFill>
                <a:effectLst>
                  <a:outerShdw blurRad="38100" dist="38100" dir="2700000" algn="tl">
                    <a:srgbClr val="C0C0C0"/>
                  </a:outerShdw>
                </a:effectLst>
                <a:latin typeface="宋体" pitchFamily="2" charset="-122"/>
                <a:ea typeface="+mn-ea"/>
              </a:rPr>
              <a:t>6</a:t>
            </a:r>
            <a:r>
              <a:rPr lang="zh-CN" altLang="en-US" sz="1600" b="1" kern="0" dirty="0" smtClean="0">
                <a:solidFill>
                  <a:srgbClr val="000066"/>
                </a:solidFill>
                <a:effectLst>
                  <a:outerShdw blurRad="38100" dist="38100" dir="2700000" algn="tl">
                    <a:srgbClr val="C0C0C0"/>
                  </a:outerShdw>
                </a:effectLst>
                <a:latin typeface="宋体" pitchFamily="2" charset="-122"/>
                <a:ea typeface="+mn-ea"/>
              </a:rPr>
              <a:t>月</a:t>
            </a:r>
            <a:r>
              <a:rPr lang="en-US" altLang="zh-CN" sz="1600" b="1" kern="0" dirty="0" smtClean="0">
                <a:solidFill>
                  <a:srgbClr val="000066"/>
                </a:solidFill>
                <a:effectLst>
                  <a:outerShdw blurRad="38100" dist="38100" dir="2700000" algn="tl">
                    <a:srgbClr val="C0C0C0"/>
                  </a:outerShdw>
                </a:effectLst>
                <a:latin typeface="宋体" pitchFamily="2" charset="-122"/>
                <a:ea typeface="+mn-ea"/>
              </a:rPr>
              <a:t>3</a:t>
            </a:r>
            <a:r>
              <a:rPr lang="zh-CN" altLang="en-US" sz="1600" b="1" kern="0" dirty="0" smtClean="0">
                <a:solidFill>
                  <a:srgbClr val="000066"/>
                </a:solidFill>
                <a:effectLst>
                  <a:outerShdw blurRad="38100" dist="38100" dir="2700000" algn="tl">
                    <a:srgbClr val="C0C0C0"/>
                  </a:outerShdw>
                </a:effectLst>
                <a:latin typeface="宋体" pitchFamily="2" charset="-122"/>
                <a:ea typeface="+mn-ea"/>
              </a:rPr>
              <a:t>日</a:t>
            </a:r>
            <a:r>
              <a:rPr lang="zh-CN" altLang="en-US" sz="1600" b="1" kern="0" dirty="0">
                <a:solidFill>
                  <a:srgbClr val="660066"/>
                </a:solidFill>
                <a:effectLst>
                  <a:outerShdw blurRad="38100" dist="38100" dir="2700000" algn="tl">
                    <a:srgbClr val="C0C0C0"/>
                  </a:outerShdw>
                </a:effectLst>
                <a:latin typeface="宋体" pitchFamily="2" charset="-122"/>
                <a:ea typeface="+mn-ea"/>
              </a:rPr>
              <a:t>）。</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完成网上学位信息系统录入后，务必逐项检查，确保数据完整、准确、不空项。检查无误后按信息确认键提交。</a:t>
            </a:r>
          </a:p>
          <a:p>
            <a:pPr marL="273050" indent="-273050">
              <a:lnSpc>
                <a:spcPct val="125000"/>
              </a:lnSpc>
              <a:spcBef>
                <a:spcPct val="25000"/>
              </a:spcBef>
              <a:spcAft>
                <a:spcPct val="25000"/>
              </a:spcAft>
              <a:buClr>
                <a:srgbClr val="FF3300"/>
              </a:buClr>
              <a:buFont typeface="Wingdings" pitchFamily="2" charset="2"/>
              <a:buChar char="l"/>
              <a:defRPr/>
            </a:pPr>
            <a:r>
              <a:rPr lang="zh-CN" altLang="en-US" sz="1600" b="1" kern="0" dirty="0">
                <a:solidFill>
                  <a:srgbClr val="660066"/>
                </a:solidFill>
                <a:effectLst>
                  <a:outerShdw blurRad="38100" dist="38100" dir="2700000" algn="tl">
                    <a:srgbClr val="C0C0C0"/>
                  </a:outerShdw>
                </a:effectLst>
                <a:latin typeface="宋体" pitchFamily="2" charset="-122"/>
                <a:ea typeface="+mn-ea"/>
              </a:rPr>
              <a:t>为确保毕业证、学位证打印正确，请认真填写</a:t>
            </a:r>
            <a:r>
              <a:rPr lang="zh-CN" altLang="en-US" sz="1600" b="1" kern="0" dirty="0">
                <a:solidFill>
                  <a:srgbClr val="000066"/>
                </a:solidFill>
                <a:effectLst>
                  <a:outerShdw blurRad="38100" dist="38100" dir="2700000" algn="tl">
                    <a:srgbClr val="C0C0C0"/>
                  </a:outerShdw>
                </a:effectLst>
                <a:latin typeface="黑体" pitchFamily="49" charset="-122"/>
                <a:ea typeface="黑体" pitchFamily="49" charset="-122"/>
              </a:rPr>
              <a:t>身份证号、出生日期、籍贯</a:t>
            </a:r>
            <a:r>
              <a:rPr lang="zh-CN" altLang="en-US" sz="1600" b="1" kern="0" dirty="0">
                <a:solidFill>
                  <a:srgbClr val="660066"/>
                </a:solidFill>
                <a:effectLst>
                  <a:outerShdw blurRad="38100" dist="38100" dir="2700000" algn="tl">
                    <a:srgbClr val="C0C0C0"/>
                  </a:outerShdw>
                </a:effectLst>
                <a:latin typeface="宋体" pitchFamily="2" charset="-122"/>
                <a:ea typeface="+mn-ea"/>
              </a:rPr>
              <a:t>（写至市、县级，如福建厦门）。这些内容必须与户籍卡的内容保持一致。</a:t>
            </a:r>
          </a:p>
        </p:txBody>
      </p:sp>
      <p:sp>
        <p:nvSpPr>
          <p:cNvPr id="12" name="Text Box 14"/>
          <p:cNvSpPr txBox="1">
            <a:spLocks noChangeArrowheads="1"/>
          </p:cNvSpPr>
          <p:nvPr/>
        </p:nvSpPr>
        <p:spPr bwMode="auto">
          <a:xfrm>
            <a:off x="250825" y="549275"/>
            <a:ext cx="8642350" cy="3457575"/>
          </a:xfrm>
          <a:prstGeom prst="rect">
            <a:avLst/>
          </a:prstGeom>
          <a:noFill/>
          <a:ln w="9525">
            <a:noFill/>
            <a:miter lim="800000"/>
            <a:headEnd/>
            <a:tailEnd/>
          </a:ln>
          <a:effectLst/>
        </p:spPr>
        <p:txBody>
          <a:bodyPr>
            <a:spAutoFit/>
          </a:bodyPr>
          <a:lstStyle/>
          <a:p>
            <a:pPr>
              <a:lnSpc>
                <a:spcPct val="125000"/>
              </a:lnSpc>
              <a:buClr>
                <a:schemeClr val="tx1"/>
              </a:buClr>
              <a:buFont typeface="Wingdings" pitchFamily="2" charset="2"/>
              <a:buChar char="Ø"/>
              <a:defRPr/>
            </a:pPr>
            <a:r>
              <a:rPr lang="zh-CN" altLang="en-US" sz="1600" b="1" dirty="0">
                <a:latin typeface="宋体" pitchFamily="2" charset="-122"/>
              </a:rPr>
              <a:t>学位论文各项信息以及论文评阅和论文答辩等内容，务必按照实际内容完整填写。</a:t>
            </a:r>
          </a:p>
          <a:p>
            <a:pPr>
              <a:lnSpc>
                <a:spcPct val="125000"/>
              </a:lnSpc>
              <a:buClr>
                <a:schemeClr val="tx1"/>
              </a:buClr>
              <a:buFont typeface="Wingdings" pitchFamily="2" charset="2"/>
              <a:buChar char="Ø"/>
              <a:defRPr/>
            </a:pPr>
            <a:r>
              <a:rPr lang="zh-CN" altLang="en-US" sz="1600" b="1" dirty="0">
                <a:latin typeface="宋体" pitchFamily="2" charset="-122"/>
              </a:rPr>
              <a:t>对已接收的论文需上传录用函原件，以</a:t>
            </a:r>
            <a:r>
              <a:rPr lang="en-US" altLang="zh-CN" sz="1600" b="1" dirty="0">
                <a:latin typeface="宋体" pitchFamily="2" charset="-122"/>
              </a:rPr>
              <a:t>jpg</a:t>
            </a:r>
            <a:r>
              <a:rPr lang="zh-CN" altLang="en-US" sz="1600" b="1" dirty="0">
                <a:latin typeface="宋体" pitchFamily="2" charset="-122"/>
              </a:rPr>
              <a:t>、</a:t>
            </a:r>
            <a:r>
              <a:rPr lang="en-US" altLang="zh-CN" sz="1600" b="1" dirty="0" err="1">
                <a:latin typeface="宋体" pitchFamily="2" charset="-122"/>
              </a:rPr>
              <a:t>pdf</a:t>
            </a:r>
            <a:r>
              <a:rPr lang="zh-CN" altLang="en-US" sz="1600" b="1" dirty="0">
                <a:latin typeface="宋体" pitchFamily="2" charset="-122"/>
              </a:rPr>
              <a:t>格式</a:t>
            </a:r>
            <a:r>
              <a:rPr lang="zh-CN" altLang="en-US" sz="1600" b="1" dirty="0" smtClean="0">
                <a:latin typeface="宋体" pitchFamily="2" charset="-122"/>
              </a:rPr>
              <a:t>提交。</a:t>
            </a:r>
            <a:endParaRPr lang="zh-CN" altLang="en-US" sz="1600" b="1" dirty="0">
              <a:latin typeface="宋体" pitchFamily="2" charset="-122"/>
            </a:endParaRPr>
          </a:p>
          <a:p>
            <a:pPr>
              <a:lnSpc>
                <a:spcPct val="125000"/>
              </a:lnSpc>
              <a:buClr>
                <a:schemeClr val="tx1"/>
              </a:buClr>
              <a:buFont typeface="Wingdings" pitchFamily="2" charset="2"/>
              <a:buChar char="Ø"/>
              <a:defRPr/>
            </a:pPr>
            <a:r>
              <a:rPr lang="zh-CN" altLang="en-US" sz="1600" b="1" dirty="0">
                <a:latin typeface="宋体" pitchFamily="2" charset="-122"/>
              </a:rPr>
              <a:t>学位论文网上提交：提交论文的电子版全文，应与提交至教育处的纸制版、电子版论文完全一致。具体内容和要求可点击“学位论文网上提交”栏目查看。</a:t>
            </a:r>
          </a:p>
          <a:p>
            <a:pPr marL="447675" indent="-447675">
              <a:lnSpc>
                <a:spcPct val="125000"/>
              </a:lnSpc>
              <a:defRPr/>
            </a:pPr>
            <a:r>
              <a:rPr lang="zh-CN" altLang="en-US" sz="1600" b="1" dirty="0">
                <a:solidFill>
                  <a:srgbClr val="000066"/>
                </a:solidFill>
                <a:latin typeface="+mj-ea"/>
                <a:ea typeface="+mj-ea"/>
              </a:rPr>
              <a:t>注</a:t>
            </a:r>
            <a:r>
              <a:rPr lang="zh-CN" altLang="en-US" sz="1600" b="1" dirty="0">
                <a:solidFill>
                  <a:srgbClr val="000066"/>
                </a:solidFill>
                <a:latin typeface="+mj-ea"/>
                <a:ea typeface="+mj-ea"/>
                <a:sym typeface="Wingdings" pitchFamily="2" charset="2"/>
              </a:rPr>
              <a:t>：（</a:t>
            </a:r>
            <a:r>
              <a:rPr lang="en-US" altLang="zh-CN" sz="1600" b="1" dirty="0">
                <a:solidFill>
                  <a:srgbClr val="000066"/>
                </a:solidFill>
                <a:latin typeface="+mj-ea"/>
                <a:ea typeface="+mj-ea"/>
                <a:sym typeface="Wingdings" pitchFamily="2" charset="2"/>
              </a:rPr>
              <a:t>1</a:t>
            </a:r>
            <a:r>
              <a:rPr lang="zh-CN" altLang="en-US" sz="1600" b="1" dirty="0">
                <a:solidFill>
                  <a:srgbClr val="000066"/>
                </a:solidFill>
                <a:latin typeface="+mj-ea"/>
                <a:ea typeface="+mj-ea"/>
                <a:sym typeface="Wingdings" pitchFamily="2" charset="2"/>
              </a:rPr>
              <a:t>）</a:t>
            </a:r>
            <a:r>
              <a:rPr lang="zh-CN" altLang="en-US" sz="1600" b="1" dirty="0">
                <a:solidFill>
                  <a:srgbClr val="000066"/>
                </a:solidFill>
                <a:latin typeface="+mj-ea"/>
                <a:ea typeface="+mj-ea"/>
              </a:rPr>
              <a:t>如申请论文涉密，不需进行网上论文提交</a:t>
            </a:r>
            <a:r>
              <a:rPr lang="zh-CN" altLang="zh-CN" sz="1600" b="1" dirty="0">
                <a:solidFill>
                  <a:srgbClr val="000066"/>
                </a:solidFill>
                <a:latin typeface="+mj-ea"/>
                <a:ea typeface="+mj-ea"/>
              </a:rPr>
              <a:t>。为保证研究生培养环节和学位审核工作的正常实施，原则上涉密学位论文的题目、关键词和摘要内容不得涉密。涉密论文学位电子信息需进行脱密填报。</a:t>
            </a: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2</a:t>
            </a:r>
            <a:r>
              <a:rPr lang="zh-CN" altLang="en-US" sz="1600" b="1" dirty="0">
                <a:solidFill>
                  <a:srgbClr val="000066"/>
                </a:solidFill>
                <a:latin typeface="+mj-ea"/>
                <a:ea typeface="+mj-ea"/>
              </a:rPr>
              <a:t>）</a:t>
            </a:r>
            <a:r>
              <a:rPr lang="zh-CN" altLang="zh-CN" sz="1600" b="1" dirty="0">
                <a:solidFill>
                  <a:srgbClr val="000066"/>
                </a:solidFill>
                <a:latin typeface="+mj-ea"/>
                <a:ea typeface="+mj-ea"/>
              </a:rPr>
              <a:t>对于“内部”学位论文，需提交学位论文印刷本进行审核；对于“秘密级”以上学位论文，需提交脱密版的学位论文印刷本进行审核，必要时可补充材料</a:t>
            </a:r>
            <a:r>
              <a:rPr lang="zh-CN" altLang="en-US" sz="1600" b="1" dirty="0">
                <a:solidFill>
                  <a:srgbClr val="000066"/>
                </a:solidFill>
                <a:latin typeface="+mj-ea"/>
                <a:ea typeface="+mj-ea"/>
              </a:rPr>
              <a:t>。</a:t>
            </a:r>
            <a:endParaRPr lang="en-US" altLang="zh-CN" sz="1600" b="1" dirty="0">
              <a:solidFill>
                <a:srgbClr val="000066"/>
              </a:solidFill>
              <a:latin typeface="+mj-ea"/>
              <a:ea typeface="+mj-ea"/>
            </a:endParaRPr>
          </a:p>
          <a:p>
            <a:pPr marL="447675">
              <a:lnSpc>
                <a:spcPct val="125000"/>
              </a:lnSpc>
              <a:defRPr/>
            </a:pPr>
            <a:r>
              <a:rPr lang="zh-CN" altLang="en-US" sz="1600" b="1" dirty="0">
                <a:solidFill>
                  <a:srgbClr val="000066"/>
                </a:solidFill>
                <a:latin typeface="+mj-ea"/>
                <a:ea typeface="+mj-ea"/>
              </a:rPr>
              <a:t>（</a:t>
            </a:r>
            <a:r>
              <a:rPr lang="en-US" altLang="zh-CN" sz="1600" b="1" dirty="0">
                <a:solidFill>
                  <a:srgbClr val="000066"/>
                </a:solidFill>
                <a:latin typeface="+mj-ea"/>
                <a:ea typeface="+mj-ea"/>
              </a:rPr>
              <a:t>3</a:t>
            </a:r>
            <a:r>
              <a:rPr lang="zh-CN" altLang="en-US" sz="1600" b="1" dirty="0">
                <a:solidFill>
                  <a:srgbClr val="000066"/>
                </a:solidFill>
                <a:latin typeface="+mj-ea"/>
                <a:ea typeface="+mj-ea"/>
              </a:rPr>
              <a:t>）关于学位论文涉密申请事宜，请参照</a:t>
            </a:r>
            <a:r>
              <a:rPr lang="en-US" altLang="zh-CN" sz="1600" b="1" dirty="0">
                <a:solidFill>
                  <a:srgbClr val="000066"/>
                </a:solidFill>
                <a:latin typeface="+mj-ea"/>
                <a:ea typeface="+mj-ea"/>
              </a:rPr>
              <a:t>《</a:t>
            </a:r>
            <a:r>
              <a:rPr lang="zh-CN" altLang="zh-CN" sz="1600" b="1" dirty="0">
                <a:solidFill>
                  <a:srgbClr val="000066"/>
                </a:solidFill>
                <a:latin typeface="+mj-ea"/>
                <a:ea typeface="+mj-ea"/>
              </a:rPr>
              <a:t>中国科学院</a:t>
            </a:r>
            <a:r>
              <a:rPr lang="zh-CN" altLang="en-US" sz="1600" b="1" dirty="0">
                <a:solidFill>
                  <a:srgbClr val="000066"/>
                </a:solidFill>
                <a:latin typeface="+mj-ea"/>
                <a:ea typeface="+mj-ea"/>
              </a:rPr>
              <a:t>大学</a:t>
            </a:r>
            <a:r>
              <a:rPr lang="zh-CN" altLang="zh-CN" sz="1600" b="1" dirty="0">
                <a:solidFill>
                  <a:srgbClr val="000066"/>
                </a:solidFill>
                <a:latin typeface="+mj-ea"/>
                <a:ea typeface="+mj-ea"/>
              </a:rPr>
              <a:t>研究生学位论文保密管理规定</a:t>
            </a:r>
            <a:r>
              <a:rPr lang="en-US" altLang="zh-CN" sz="1600" b="1" dirty="0">
                <a:solidFill>
                  <a:srgbClr val="000066"/>
                </a:solidFill>
                <a:latin typeface="+mj-ea"/>
                <a:ea typeface="+mj-ea"/>
              </a:rPr>
              <a:t>》</a:t>
            </a:r>
            <a:r>
              <a:rPr lang="zh-CN" altLang="en-US" sz="1600" b="1" dirty="0">
                <a:solidFill>
                  <a:srgbClr val="000066"/>
                </a:solidFill>
                <a:latin typeface="+mj-ea"/>
                <a:ea typeface="+mj-ea"/>
              </a:rPr>
              <a:t>进行申请。</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标题 1"/>
          <p:cNvSpPr>
            <a:spLocks noGrp="1"/>
          </p:cNvSpPr>
          <p:nvPr>
            <p:ph type="title" idx="4294967295"/>
          </p:nvPr>
        </p:nvSpPr>
        <p:spPr>
          <a:xfrm>
            <a:off x="179388" y="476250"/>
            <a:ext cx="4897437" cy="576263"/>
          </a:xfrm>
        </p:spPr>
        <p:txBody>
          <a:bodyPr anchor="ctr"/>
          <a:lstStyle/>
          <a:p>
            <a:pPr eaLnBrk="1" hangingPunct="1">
              <a:defRPr/>
            </a:pPr>
            <a:r>
              <a:rPr lang="zh-CN" altLang="en-US" sz="4000" b="1" dirty="0" smtClean="0">
                <a:solidFill>
                  <a:srgbClr val="0000FF"/>
                </a:solidFill>
                <a:effectLst>
                  <a:outerShdw blurRad="38100" dist="38100" dir="2700000" algn="tl">
                    <a:srgbClr val="C0C0C0"/>
                  </a:outerShdw>
                </a:effectLst>
              </a:rPr>
              <a:t>六、其他事宜</a:t>
            </a:r>
          </a:p>
        </p:txBody>
      </p:sp>
      <p:sp>
        <p:nvSpPr>
          <p:cNvPr id="21507" name="内容占位符 2"/>
          <p:cNvSpPr>
            <a:spLocks noGrp="1"/>
          </p:cNvSpPr>
          <p:nvPr>
            <p:ph idx="4294967295"/>
          </p:nvPr>
        </p:nvSpPr>
        <p:spPr>
          <a:xfrm>
            <a:off x="323850" y="1270000"/>
            <a:ext cx="8135938" cy="4751388"/>
          </a:xfrm>
        </p:spPr>
        <p:txBody>
          <a:bodyPr/>
          <a:lstStyle/>
          <a:p>
            <a:pPr marL="0" indent="0" eaLnBrk="1" hangingPunct="1">
              <a:lnSpc>
                <a:spcPct val="110000"/>
              </a:lnSpc>
              <a:spcAft>
                <a:spcPct val="20000"/>
              </a:spcAft>
              <a:buClr>
                <a:schemeClr val="tx2"/>
              </a:buClr>
              <a:buFont typeface="Wingdings" pitchFamily="2" charset="2"/>
              <a:buNone/>
            </a:pPr>
            <a:r>
              <a:rPr lang="en-US" altLang="zh-CN" sz="2800" b="1" dirty="0" smtClean="0">
                <a:solidFill>
                  <a:schemeClr val="tx2"/>
                </a:solidFill>
                <a:latin typeface="黑体" pitchFamily="49" charset="-122"/>
                <a:ea typeface="黑体" pitchFamily="49" charset="-122"/>
              </a:rPr>
              <a:t>1.</a:t>
            </a:r>
            <a:r>
              <a:rPr lang="zh-CN" altLang="en-US" sz="2800" b="1" dirty="0" smtClean="0">
                <a:solidFill>
                  <a:schemeClr val="tx2"/>
                </a:solidFill>
                <a:latin typeface="黑体" pitchFamily="49" charset="-122"/>
                <a:ea typeface="黑体" pitchFamily="49" charset="-122"/>
              </a:rPr>
              <a:t>资料下载</a:t>
            </a: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研究生毕业申请表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毕业研究生登记表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学位论文答辩申请书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答辩决议书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研究生涉密学位论文申请表</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zh-CN" sz="2400" b="1" dirty="0" smtClean="0">
                <a:latin typeface="华文仿宋" pitchFamily="2" charset="-122"/>
                <a:ea typeface="华文仿宋" pitchFamily="2" charset="-122"/>
              </a:rPr>
              <a:t>中国科学院</a:t>
            </a:r>
            <a:r>
              <a:rPr lang="zh-CN" altLang="en-US" sz="2400" b="1" dirty="0" smtClean="0">
                <a:latin typeface="华文仿宋" pitchFamily="2" charset="-122"/>
                <a:ea typeface="华文仿宋" pitchFamily="2" charset="-122"/>
              </a:rPr>
              <a:t>大学</a:t>
            </a:r>
            <a:r>
              <a:rPr lang="zh-CN" altLang="zh-CN" sz="2400" b="1" dirty="0" smtClean="0">
                <a:latin typeface="华文仿宋" pitchFamily="2" charset="-122"/>
                <a:ea typeface="华文仿宋" pitchFamily="2" charset="-122"/>
              </a:rPr>
              <a:t>研究生学位论文保密管理规定</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学位论文评阅书</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中国科学院大学研究生学位论文撰写规定</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、学位论文独创性声明和版权使用授权书、答辩程序、评委聘书等均可在所网站研究生教育</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学位管理</a:t>
            </a:r>
            <a:r>
              <a:rPr lang="en-US" altLang="zh-CN" sz="2400" b="1" dirty="0" smtClean="0">
                <a:latin typeface="华文仿宋" pitchFamily="2" charset="-122"/>
                <a:ea typeface="华文仿宋" pitchFamily="2" charset="-122"/>
              </a:rPr>
              <a:t>/</a:t>
            </a:r>
            <a:r>
              <a:rPr lang="zh-CN" altLang="en-US" sz="2400" b="1" dirty="0" smtClean="0">
                <a:latin typeface="华文仿宋" pitchFamily="2" charset="-122"/>
                <a:ea typeface="华文仿宋" pitchFamily="2" charset="-122"/>
              </a:rPr>
              <a:t>论文答辩栏下载。</a:t>
            </a:r>
            <a:endParaRPr lang="en-US" altLang="zh-CN" sz="2400" b="1" dirty="0" smtClean="0">
              <a:latin typeface="华文仿宋" pitchFamily="2" charset="-122"/>
              <a:ea typeface="华文仿宋" pitchFamily="2" charset="-122"/>
            </a:endParaRPr>
          </a:p>
          <a:p>
            <a:pPr marL="0" indent="0" algn="just" eaLnBrk="1" hangingPunct="1">
              <a:lnSpc>
                <a:spcPct val="110000"/>
              </a:lnSpc>
              <a:spcAft>
                <a:spcPct val="20000"/>
              </a:spcAft>
              <a:buClr>
                <a:schemeClr val="tx1"/>
              </a:buClr>
              <a:buFont typeface="Century Schoolbook" pitchFamily="18" charset="0"/>
              <a:buNone/>
            </a:pP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研究生学位论文评阅和答辩费用支出标准说明</a:t>
            </a:r>
            <a:r>
              <a:rPr lang="en-US" altLang="zh-CN" sz="2400" b="1" dirty="0" smtClean="0">
                <a:solidFill>
                  <a:srgbClr val="FF0000"/>
                </a:solidFill>
                <a:latin typeface="华文仿宋" pitchFamily="2" charset="-122"/>
                <a:ea typeface="华文仿宋" pitchFamily="2" charset="-122"/>
              </a:rPr>
              <a:t>》</a:t>
            </a:r>
            <a:r>
              <a:rPr lang="zh-CN" altLang="en-US" sz="2400" b="1" dirty="0" smtClean="0">
                <a:solidFill>
                  <a:srgbClr val="FF0000"/>
                </a:solidFill>
                <a:latin typeface="华文仿宋" pitchFamily="2" charset="-122"/>
                <a:ea typeface="华文仿宋" pitchFamily="2" charset="-122"/>
              </a:rPr>
              <a:t>在</a:t>
            </a:r>
            <a:r>
              <a:rPr lang="zh-CN" altLang="en-US" sz="2400" b="1" u="sng" dirty="0" smtClean="0">
                <a:solidFill>
                  <a:srgbClr val="FF0000"/>
                </a:solidFill>
                <a:latin typeface="华文仿宋" pitchFamily="2" charset="-122"/>
                <a:ea typeface="华文仿宋" pitchFamily="2" charset="-122"/>
              </a:rPr>
              <a:t>所内网综合信息栏</a:t>
            </a:r>
            <a:r>
              <a:rPr lang="zh-CN" altLang="en-US" sz="2400" b="1" dirty="0" smtClean="0">
                <a:solidFill>
                  <a:srgbClr val="FF0000"/>
                </a:solidFill>
                <a:latin typeface="华文仿宋" pitchFamily="2" charset="-122"/>
                <a:ea typeface="华文仿宋" pitchFamily="2" charset="-122"/>
              </a:rPr>
              <a:t>下载。</a:t>
            </a:r>
          </a:p>
        </p:txBody>
      </p:sp>
      <p:grpSp>
        <p:nvGrpSpPr>
          <p:cNvPr id="21508" name="Group 6"/>
          <p:cNvGrpSpPr>
            <a:grpSpLocks/>
          </p:cNvGrpSpPr>
          <p:nvPr/>
        </p:nvGrpSpPr>
        <p:grpSpPr bwMode="auto">
          <a:xfrm>
            <a:off x="201613" y="0"/>
            <a:ext cx="8942387" cy="6864350"/>
            <a:chOff x="127" y="0"/>
            <a:chExt cx="5633" cy="4324"/>
          </a:xfrm>
        </p:grpSpPr>
        <p:grpSp>
          <p:nvGrpSpPr>
            <p:cNvPr id="21509" name="Group 7"/>
            <p:cNvGrpSpPr>
              <a:grpSpLocks/>
            </p:cNvGrpSpPr>
            <p:nvPr/>
          </p:nvGrpSpPr>
          <p:grpSpPr bwMode="auto">
            <a:xfrm>
              <a:off x="127" y="4065"/>
              <a:ext cx="5633" cy="259"/>
              <a:chOff x="127" y="4065"/>
              <a:chExt cx="5633" cy="259"/>
            </a:xfrm>
          </p:grpSpPr>
          <p:sp>
            <p:nvSpPr>
              <p:cNvPr id="21511"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21512" name="Text Box 9"/>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21510"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bwMode="auto">
          <a:xfrm>
            <a:off x="468313" y="260350"/>
            <a:ext cx="8229600" cy="6381750"/>
          </a:xfrm>
          <a:prstGeom prst="rect">
            <a:avLst/>
          </a:prstGeom>
          <a:noFill/>
          <a:ln w="9525">
            <a:noFill/>
            <a:miter lim="800000"/>
            <a:headEnd/>
            <a:tailEnd/>
          </a:ln>
        </p:spPr>
        <p:txBody>
          <a:bodyPr/>
          <a:lstStyle/>
          <a:p>
            <a:pPr>
              <a:lnSpc>
                <a:spcPct val="110000"/>
              </a:lnSpc>
              <a:spcBef>
                <a:spcPct val="20000"/>
              </a:spcBef>
              <a:spcAft>
                <a:spcPct val="20000"/>
              </a:spcAft>
              <a:buClr>
                <a:schemeClr val="tx2"/>
              </a:buClr>
              <a:buSzPct val="95000"/>
              <a:buFont typeface="Wingdings" pitchFamily="2" charset="2"/>
              <a:buNone/>
              <a:defRPr/>
            </a:pPr>
            <a:r>
              <a:rPr lang="en-US" altLang="zh-CN" sz="2400" b="1" kern="0" dirty="0">
                <a:solidFill>
                  <a:schemeClr val="tx2"/>
                </a:solidFill>
                <a:latin typeface="黑体" pitchFamily="49" charset="-122"/>
                <a:ea typeface="黑体" pitchFamily="49" charset="-122"/>
              </a:rPr>
              <a:t>2.</a:t>
            </a:r>
            <a:r>
              <a:rPr lang="zh-CN" altLang="en-US" sz="2400" b="1" kern="0" dirty="0">
                <a:solidFill>
                  <a:schemeClr val="tx2"/>
                </a:solidFill>
                <a:latin typeface="黑体" pitchFamily="49" charset="-122"/>
                <a:ea typeface="黑体" pitchFamily="49" charset="-122"/>
              </a:rPr>
              <a:t>学位及学历数码照片</a:t>
            </a:r>
          </a:p>
          <a:p>
            <a:pPr indent="536575" eaLnBrk="0" hangingPunct="0">
              <a:lnSpc>
                <a:spcPct val="12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未参加采集学历数码照片的同学将不能进行毕业生电子注册，不能发放毕业证书和学位证书。请未参加集中采集数码照片的同学自行前往中国图片社拍照，要求如下：</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1</a:t>
            </a:r>
            <a:r>
              <a:rPr lang="zh-CN" altLang="en-US" sz="1700" b="1" kern="0" dirty="0">
                <a:latin typeface="宋体" pitchFamily="2" charset="-122"/>
                <a:ea typeface="+mn-ea"/>
              </a:rPr>
              <a:t>）照相时请出示身份证、学生证</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2</a:t>
            </a:r>
            <a:r>
              <a:rPr lang="zh-CN" altLang="en-US" sz="1700" b="1" kern="0" dirty="0">
                <a:latin typeface="宋体" pitchFamily="2" charset="-122"/>
                <a:ea typeface="+mn-ea"/>
              </a:rPr>
              <a:t>）图像采集卡填写内容：</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学校代码：</a:t>
            </a:r>
            <a:r>
              <a:rPr lang="en-US" altLang="zh-CN" sz="1400" b="1" kern="0" dirty="0">
                <a:solidFill>
                  <a:srgbClr val="000066"/>
                </a:solidFill>
                <a:latin typeface="宋体" pitchFamily="2" charset="-122"/>
                <a:ea typeface="+mn-ea"/>
              </a:rPr>
              <a:t>80001</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学校名称：中国科学院大学</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院系代码：</a:t>
            </a:r>
            <a:r>
              <a:rPr lang="en-US" altLang="zh-CN" sz="1400" b="1" kern="0" dirty="0">
                <a:solidFill>
                  <a:srgbClr val="000066"/>
                </a:solidFill>
                <a:latin typeface="宋体" pitchFamily="2" charset="-122"/>
                <a:ea typeface="+mn-ea"/>
              </a:rPr>
              <a:t>0075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院系名称：中国科学院地质与地球物理研究所</a:t>
            </a:r>
          </a:p>
          <a:p>
            <a:pPr eaLnBrk="0" hangingPunct="0">
              <a:lnSpc>
                <a:spcPct val="15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3</a:t>
            </a:r>
            <a:r>
              <a:rPr lang="zh-CN" altLang="en-US" sz="1700" b="1" kern="0" dirty="0">
                <a:latin typeface="宋体" pitchFamily="2" charset="-122"/>
                <a:ea typeface="+mn-ea"/>
              </a:rPr>
              <a:t>）个人数码照片电子版光盘及纸质版照片，需由学生本人自行领取，领取后交到所教育处</a:t>
            </a:r>
            <a:r>
              <a:rPr lang="en-US" altLang="zh-CN" sz="1700" b="1" kern="0" dirty="0">
                <a:latin typeface="宋体" pitchFamily="2" charset="-122"/>
                <a:ea typeface="+mn-ea"/>
              </a:rPr>
              <a:t>231</a:t>
            </a:r>
            <a:r>
              <a:rPr lang="zh-CN" altLang="en-US" sz="1700" b="1" kern="0" dirty="0">
                <a:latin typeface="宋体" pitchFamily="2" charset="-122"/>
                <a:ea typeface="+mn-ea"/>
              </a:rPr>
              <a:t>办公室。</a:t>
            </a:r>
          </a:p>
          <a:p>
            <a:pPr eaLnBrk="0" hangingPunct="0">
              <a:lnSpc>
                <a:spcPct val="80000"/>
              </a:lnSpc>
              <a:spcBef>
                <a:spcPct val="30000"/>
              </a:spcBef>
              <a:spcAft>
                <a:spcPct val="30000"/>
              </a:spcAft>
              <a:buClr>
                <a:srgbClr val="0BD0D9"/>
              </a:buClr>
              <a:buSzPct val="95000"/>
              <a:buFont typeface="Wingdings 2" pitchFamily="18" charset="2"/>
              <a:buNone/>
              <a:defRPr/>
            </a:pPr>
            <a:r>
              <a:rPr lang="zh-CN" altLang="en-US" sz="1700" b="1" kern="0" dirty="0">
                <a:latin typeface="宋体" pitchFamily="2" charset="-122"/>
                <a:ea typeface="+mn-ea"/>
              </a:rPr>
              <a:t>（</a:t>
            </a:r>
            <a:r>
              <a:rPr lang="en-US" altLang="zh-CN" sz="1700" b="1" kern="0" dirty="0">
                <a:latin typeface="宋体" pitchFamily="2" charset="-122"/>
                <a:ea typeface="+mn-ea"/>
              </a:rPr>
              <a:t>4</a:t>
            </a:r>
            <a:r>
              <a:rPr lang="zh-CN" altLang="en-US" sz="1700" b="1" kern="0" dirty="0">
                <a:latin typeface="宋体" pitchFamily="2" charset="-122"/>
                <a:ea typeface="+mn-ea"/>
              </a:rPr>
              <a:t>）拍摄单位：新华社中国图片社。</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地址：</a:t>
            </a:r>
            <a:r>
              <a:rPr lang="zh-CN" altLang="zh-CN" sz="1400" b="1" kern="0" dirty="0">
                <a:solidFill>
                  <a:srgbClr val="000066"/>
                </a:solidFill>
                <a:latin typeface="宋体" pitchFamily="2" charset="-122"/>
                <a:ea typeface="+mn-ea"/>
              </a:rPr>
              <a:t>宣武门外大街甲</a:t>
            </a:r>
            <a:r>
              <a:rPr lang="en-US" altLang="zh-CN" sz="1400" b="1" kern="0" dirty="0">
                <a:solidFill>
                  <a:srgbClr val="000066"/>
                </a:solidFill>
                <a:latin typeface="宋体" pitchFamily="2" charset="-122"/>
                <a:ea typeface="+mn-ea"/>
              </a:rPr>
              <a:t>1</a:t>
            </a:r>
            <a:r>
              <a:rPr lang="zh-CN" altLang="zh-CN" sz="1400" b="1" kern="0" dirty="0">
                <a:solidFill>
                  <a:srgbClr val="000066"/>
                </a:solidFill>
                <a:latin typeface="宋体" pitchFamily="2" charset="-122"/>
                <a:ea typeface="+mn-ea"/>
              </a:rPr>
              <a:t>号，宣武门路口西南角褐色大楼东南入口四层 </a:t>
            </a:r>
            <a:r>
              <a:rPr lang="en-US" altLang="zh-CN" sz="1400" b="1" kern="0" dirty="0">
                <a:solidFill>
                  <a:srgbClr val="000066"/>
                </a:solidFill>
                <a:latin typeface="宋体" pitchFamily="2" charset="-122"/>
                <a:ea typeface="+mn-ea"/>
              </a:rPr>
              <a:t>(</a:t>
            </a:r>
            <a:r>
              <a:rPr lang="zh-CN" altLang="zh-CN" sz="1400" b="1" kern="0" dirty="0">
                <a:solidFill>
                  <a:srgbClr val="000066"/>
                </a:solidFill>
                <a:latin typeface="宋体" pitchFamily="2" charset="-122"/>
                <a:ea typeface="+mn-ea"/>
              </a:rPr>
              <a:t>宣武门地铁站出西南口</a:t>
            </a:r>
            <a:r>
              <a:rPr lang="en-US" altLang="zh-CN" sz="1400" b="1" kern="0" dirty="0">
                <a:solidFill>
                  <a:srgbClr val="000066"/>
                </a:solidFill>
                <a:latin typeface="宋体" pitchFamily="2" charset="-122"/>
                <a:ea typeface="+mn-ea"/>
              </a:rPr>
              <a:t>)</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电话：</a:t>
            </a:r>
            <a:r>
              <a:rPr lang="en-US" altLang="zh-CN" sz="1400" b="1" kern="0" dirty="0">
                <a:solidFill>
                  <a:srgbClr val="000066"/>
                </a:solidFill>
                <a:latin typeface="宋体" pitchFamily="2" charset="-122"/>
                <a:ea typeface="+mn-ea"/>
              </a:rPr>
              <a:t>63076145</a:t>
            </a: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网址：</a:t>
            </a:r>
            <a:r>
              <a:rPr lang="en-US" altLang="zh-CN" sz="1400" b="1" kern="0" dirty="0">
                <a:solidFill>
                  <a:srgbClr val="000066"/>
                </a:solidFill>
                <a:latin typeface="宋体" pitchFamily="2" charset="-122"/>
                <a:ea typeface="+mn-ea"/>
              </a:rPr>
              <a:t>www.chsi.com.cn</a:t>
            </a:r>
            <a:endParaRPr lang="zh-CN" altLang="en-US"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时间：</a:t>
            </a:r>
            <a:r>
              <a:rPr lang="en-US" altLang="zh-CN" sz="1400" b="1" kern="0" dirty="0" smtClean="0">
                <a:solidFill>
                  <a:srgbClr val="000066"/>
                </a:solidFill>
                <a:latin typeface="宋体" pitchFamily="2" charset="-122"/>
                <a:ea typeface="+mn-ea"/>
              </a:rPr>
              <a:t>2014</a:t>
            </a:r>
            <a:r>
              <a:rPr lang="zh-CN" altLang="en-US" sz="1400" b="1" kern="0" dirty="0" smtClean="0">
                <a:solidFill>
                  <a:srgbClr val="000066"/>
                </a:solidFill>
                <a:latin typeface="宋体" pitchFamily="2" charset="-122"/>
                <a:ea typeface="+mn-ea"/>
              </a:rPr>
              <a:t>年</a:t>
            </a:r>
            <a:r>
              <a:rPr lang="en-US" altLang="zh-CN" sz="1400" b="1" kern="0" dirty="0" smtClean="0">
                <a:solidFill>
                  <a:srgbClr val="000066"/>
                </a:solidFill>
                <a:latin typeface="宋体" pitchFamily="2" charset="-122"/>
                <a:ea typeface="+mn-ea"/>
              </a:rPr>
              <a:t>6</a:t>
            </a:r>
            <a:r>
              <a:rPr lang="zh-CN" altLang="en-US" sz="1400" b="1" kern="0" dirty="0" smtClean="0">
                <a:solidFill>
                  <a:srgbClr val="000066"/>
                </a:solidFill>
                <a:latin typeface="宋体" pitchFamily="2" charset="-122"/>
                <a:ea typeface="+mn-ea"/>
              </a:rPr>
              <a:t>月</a:t>
            </a:r>
            <a:r>
              <a:rPr lang="en-US" altLang="zh-CN" sz="1400" b="1" kern="0" dirty="0" smtClean="0">
                <a:solidFill>
                  <a:srgbClr val="000066"/>
                </a:solidFill>
                <a:latin typeface="宋体" pitchFamily="2" charset="-122"/>
                <a:ea typeface="+mn-ea"/>
              </a:rPr>
              <a:t>3</a:t>
            </a:r>
            <a:r>
              <a:rPr lang="zh-CN" altLang="en-US" sz="1400" b="1" kern="0" dirty="0" smtClean="0">
                <a:solidFill>
                  <a:srgbClr val="000066"/>
                </a:solidFill>
                <a:latin typeface="宋体" pitchFamily="2" charset="-122"/>
                <a:ea typeface="+mn-ea"/>
              </a:rPr>
              <a:t>日前</a:t>
            </a:r>
            <a:endParaRPr lang="zh-CN" altLang="en-US" sz="1400" b="1" kern="0" dirty="0">
              <a:solidFill>
                <a:srgbClr val="000066"/>
              </a:solidFill>
              <a:latin typeface="宋体" pitchFamily="2" charset="-122"/>
              <a:ea typeface="+mn-ea"/>
            </a:endParaRPr>
          </a:p>
          <a:p>
            <a:pPr marL="863600" lvl="2" eaLnBrk="0" hangingPunct="0">
              <a:lnSpc>
                <a:spcPct val="80000"/>
              </a:lnSpc>
              <a:spcBef>
                <a:spcPct val="30000"/>
              </a:spcBef>
              <a:spcAft>
                <a:spcPct val="30000"/>
              </a:spcAft>
              <a:buClr>
                <a:schemeClr val="accent2"/>
              </a:buClr>
              <a:buSzPct val="70000"/>
              <a:buFont typeface="Wingdings 2" pitchFamily="18" charset="2"/>
              <a:buNone/>
              <a:defRPr/>
            </a:pPr>
            <a:r>
              <a:rPr lang="zh-CN" altLang="en-US" sz="1400" b="1" kern="0" dirty="0">
                <a:solidFill>
                  <a:srgbClr val="000066"/>
                </a:solidFill>
                <a:latin typeface="宋体" pitchFamily="2" charset="-122"/>
                <a:ea typeface="+mn-ea"/>
              </a:rPr>
              <a:t>每周一到周五</a:t>
            </a:r>
            <a:r>
              <a:rPr lang="en-US" altLang="zh-CN" sz="1400" b="1" kern="0" dirty="0">
                <a:solidFill>
                  <a:srgbClr val="000066"/>
                </a:solidFill>
                <a:latin typeface="宋体" pitchFamily="2" charset="-122"/>
                <a:ea typeface="+mn-ea"/>
              </a:rPr>
              <a:t>9</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00—16</a:t>
            </a:r>
            <a:r>
              <a:rPr lang="zh-CN" altLang="en-US" sz="1400" b="1" kern="0" dirty="0">
                <a:solidFill>
                  <a:srgbClr val="000066"/>
                </a:solidFill>
                <a:latin typeface="宋体" pitchFamily="2" charset="-122"/>
                <a:ea typeface="+mn-ea"/>
              </a:rPr>
              <a:t>：</a:t>
            </a:r>
            <a:r>
              <a:rPr lang="en-US" altLang="zh-CN" sz="1400" b="1" kern="0" dirty="0">
                <a:solidFill>
                  <a:srgbClr val="000066"/>
                </a:solidFill>
                <a:latin typeface="宋体" pitchFamily="2" charset="-122"/>
                <a:ea typeface="+mn-ea"/>
              </a:rPr>
              <a:t>00</a:t>
            </a:r>
            <a:r>
              <a:rPr lang="zh-CN" altLang="en-US" sz="1400" b="1" kern="0" dirty="0">
                <a:solidFill>
                  <a:srgbClr val="000066"/>
                </a:solidFill>
                <a:latin typeface="宋体" pitchFamily="2" charset="-122"/>
                <a:ea typeface="+mn-ea"/>
              </a:rPr>
              <a:t>（节假日除外）。</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2" name="Text Box 4"/>
          <p:cNvSpPr txBox="1">
            <a:spLocks noChangeArrowheads="1"/>
          </p:cNvSpPr>
          <p:nvPr/>
        </p:nvSpPr>
        <p:spPr bwMode="auto">
          <a:xfrm>
            <a:off x="323850" y="476250"/>
            <a:ext cx="8424863" cy="5919788"/>
          </a:xfrm>
          <a:prstGeom prst="rect">
            <a:avLst/>
          </a:prstGeom>
          <a:noFill/>
          <a:ln w="9525">
            <a:noFill/>
            <a:miter lim="800000"/>
            <a:headEnd/>
            <a:tailEnd/>
          </a:ln>
          <a:effectLst/>
        </p:spPr>
        <p:txBody>
          <a:bodyPr>
            <a:spAutoFit/>
          </a:bodyPr>
          <a:lstStyle/>
          <a:p>
            <a:pPr>
              <a:lnSpc>
                <a:spcPct val="120000"/>
              </a:lnSpc>
              <a:spcBef>
                <a:spcPct val="25000"/>
              </a:spcBef>
              <a:spcAft>
                <a:spcPct val="25000"/>
              </a:spcAft>
              <a:buFont typeface="Wingdings" pitchFamily="2" charset="2"/>
              <a:buNone/>
              <a:defRPr/>
            </a:pPr>
            <a:r>
              <a:rPr lang="en-US" altLang="zh-CN" sz="2800" b="1" dirty="0">
                <a:solidFill>
                  <a:schemeClr val="tx2"/>
                </a:solidFill>
                <a:latin typeface="黑体" pitchFamily="49" charset="-122"/>
                <a:ea typeface="黑体" pitchFamily="49" charset="-122"/>
              </a:rPr>
              <a:t>3.</a:t>
            </a:r>
            <a:r>
              <a:rPr lang="zh-CN" altLang="en-US" sz="2800" b="1" dirty="0">
                <a:solidFill>
                  <a:schemeClr val="tx2"/>
                </a:solidFill>
                <a:latin typeface="黑体" pitchFamily="49" charset="-122"/>
                <a:ea typeface="黑体" pitchFamily="49" charset="-122"/>
              </a:rPr>
              <a:t>学位授予时间及学位证书发放规定</a:t>
            </a: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1</a:t>
            </a:r>
            <a:r>
              <a:rPr lang="zh-CN" altLang="en-US" sz="2400" b="1" dirty="0">
                <a:solidFill>
                  <a:srgbClr val="000066"/>
                </a:solidFill>
                <a:effectLst>
                  <a:outerShdw blurRad="38100" dist="38100" dir="2700000" algn="tl">
                    <a:srgbClr val="C0C0C0"/>
                  </a:outerShdw>
                </a:effectLst>
              </a:rPr>
              <a:t>）学位授予时间</a:t>
            </a:r>
            <a:r>
              <a:rPr lang="zh-CN" altLang="en-US" sz="2400" b="1" dirty="0"/>
              <a:t>      </a:t>
            </a:r>
          </a:p>
          <a:p>
            <a:pPr marL="800100" lvl="1" indent="3175">
              <a:lnSpc>
                <a:spcPct val="120000"/>
              </a:lnSpc>
              <a:spcBef>
                <a:spcPct val="25000"/>
              </a:spcBef>
              <a:spcAft>
                <a:spcPct val="25000"/>
              </a:spcAft>
              <a:defRPr/>
            </a:pPr>
            <a:r>
              <a:rPr lang="en-US" altLang="zh-CN" sz="2200" b="1" dirty="0">
                <a:latin typeface="华文楷体" pitchFamily="2" charset="-122"/>
                <a:ea typeface="华文楷体" pitchFamily="2" charset="-122"/>
              </a:rPr>
              <a:t>2014</a:t>
            </a:r>
            <a:r>
              <a:rPr lang="zh-CN" altLang="en-US" sz="2200" b="1" dirty="0" smtClean="0">
                <a:latin typeface="华文楷体" pitchFamily="2" charset="-122"/>
                <a:ea typeface="华文楷体" pitchFamily="2" charset="-122"/>
              </a:rPr>
              <a:t>年</a:t>
            </a:r>
            <a:r>
              <a:rPr lang="en-US" altLang="zh-CN" sz="2200" b="1" dirty="0" smtClean="0">
                <a:latin typeface="华文楷体" pitchFamily="2" charset="-122"/>
                <a:ea typeface="华文楷体" pitchFamily="2" charset="-122"/>
              </a:rPr>
              <a:t>7</a:t>
            </a:r>
            <a:r>
              <a:rPr lang="zh-CN" altLang="en-US" sz="2200" b="1" dirty="0" smtClean="0">
                <a:latin typeface="华文楷体" pitchFamily="2" charset="-122"/>
                <a:ea typeface="华文楷体" pitchFamily="2" charset="-122"/>
              </a:rPr>
              <a:t>月中旬：</a:t>
            </a:r>
            <a:r>
              <a:rPr lang="zh-CN" altLang="en-US" sz="2200" b="1" dirty="0">
                <a:latin typeface="华文楷体" pitchFamily="2" charset="-122"/>
                <a:ea typeface="华文楷体" pitchFamily="2" charset="-122"/>
              </a:rPr>
              <a:t>国科大公布学位授予公告，并开始办理博、硕士学位证书及存档材料盖章事宜。所教育处将在所网站和所内公告栏公布关于学位证书的领取事宜。</a:t>
            </a:r>
          </a:p>
          <a:p>
            <a:pPr>
              <a:lnSpc>
                <a:spcPct val="120000"/>
              </a:lnSpc>
              <a:spcBef>
                <a:spcPct val="25000"/>
              </a:spcBef>
              <a:spcAft>
                <a:spcPct val="25000"/>
              </a:spcAft>
              <a:defRPr/>
            </a:pPr>
            <a:r>
              <a:rPr lang="zh-CN" altLang="en-US" sz="2400" b="1" dirty="0">
                <a:solidFill>
                  <a:srgbClr val="000066"/>
                </a:solidFill>
                <a:effectLst>
                  <a:outerShdw blurRad="38100" dist="38100" dir="2700000" algn="tl">
                    <a:srgbClr val="C0C0C0"/>
                  </a:outerShdw>
                </a:effectLst>
              </a:rPr>
              <a:t>（</a:t>
            </a:r>
            <a:r>
              <a:rPr lang="en-US" altLang="zh-CN" sz="2400" b="1" dirty="0">
                <a:solidFill>
                  <a:srgbClr val="000066"/>
                </a:solidFill>
                <a:effectLst>
                  <a:outerShdw blurRad="38100" dist="38100" dir="2700000" algn="tl">
                    <a:srgbClr val="C0C0C0"/>
                  </a:outerShdw>
                </a:effectLst>
              </a:rPr>
              <a:t>2</a:t>
            </a:r>
            <a:r>
              <a:rPr lang="zh-CN" altLang="en-US" sz="2400" b="1" dirty="0">
                <a:solidFill>
                  <a:srgbClr val="000066"/>
                </a:solidFill>
                <a:effectLst>
                  <a:outerShdw blurRad="38100" dist="38100" dir="2700000" algn="tl">
                    <a:srgbClr val="C0C0C0"/>
                  </a:outerShdw>
                </a:effectLst>
              </a:rPr>
              <a:t>）学位证书发放规定</a:t>
            </a:r>
          </a:p>
          <a:p>
            <a:pPr marL="800100" lvl="1" indent="3175">
              <a:lnSpc>
                <a:spcPct val="120000"/>
              </a:lnSpc>
              <a:spcBef>
                <a:spcPct val="25000"/>
              </a:spcBef>
              <a:spcAft>
                <a:spcPct val="25000"/>
              </a:spcAft>
              <a:defRPr/>
            </a:pPr>
            <a:r>
              <a:rPr lang="zh-CN" altLang="en-US" sz="2200" b="1" dirty="0">
                <a:latin typeface="华文楷体" pitchFamily="2" charset="-122"/>
                <a:ea typeface="华文楷体" pitchFamily="2" charset="-122"/>
              </a:rPr>
              <a:t>所第三届学位委员会第四次全体会议规定，以发表学术文章录用通知书作为科技成果产出的学位申请人，其学位证书暂由研究所保管，待该论文正式发表后再发至本人；以录用通知书日期算起，如二年后该文章仍未发表，将提交所学位委员会讨论其学位资格，并决定是否提请国科大学位委员会撤销其相关学位。</a:t>
            </a:r>
            <a:r>
              <a:rPr lang="en-US" altLang="zh-CN" sz="2400" b="1" dirty="0">
                <a:latin typeface="华文楷体" pitchFamily="2" charset="-122"/>
                <a:ea typeface="华文楷体" pitchFamily="2" charset="-122"/>
              </a:rPr>
              <a:t>      </a:t>
            </a:r>
            <a:endParaRPr lang="zh-CN" altLang="en-US" sz="2400" b="1" dirty="0">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8" name="Text Box 4"/>
          <p:cNvSpPr txBox="1">
            <a:spLocks noChangeArrowheads="1"/>
          </p:cNvSpPr>
          <p:nvPr/>
        </p:nvSpPr>
        <p:spPr bwMode="auto">
          <a:xfrm>
            <a:off x="395288" y="333375"/>
            <a:ext cx="2376487" cy="579438"/>
          </a:xfrm>
          <a:prstGeom prst="rect">
            <a:avLst/>
          </a:prstGeom>
          <a:noFill/>
          <a:ln w="9525">
            <a:noFill/>
            <a:miter lim="800000"/>
            <a:headEnd/>
            <a:tailEnd/>
          </a:ln>
          <a:effectLst/>
        </p:spPr>
        <p:txBody>
          <a:bodyPr>
            <a:spAutoFit/>
          </a:bodyPr>
          <a:lstStyle/>
          <a:p>
            <a:pPr>
              <a:defRPr/>
            </a:pPr>
            <a:r>
              <a:rPr lang="zh-CN" altLang="en-US" sz="3200" b="1" dirty="0">
                <a:solidFill>
                  <a:srgbClr val="000066"/>
                </a:solidFill>
                <a:effectLst>
                  <a:outerShdw blurRad="38100" dist="38100" dir="2700000" algn="tl">
                    <a:srgbClr val="C0C0C0"/>
                  </a:outerShdw>
                </a:effectLst>
                <a:latin typeface="黑体" pitchFamily="49" charset="-122"/>
                <a:ea typeface="黑体" pitchFamily="49" charset="-122"/>
              </a:rPr>
              <a:t>目  录：</a:t>
            </a:r>
          </a:p>
        </p:txBody>
      </p:sp>
      <p:sp>
        <p:nvSpPr>
          <p:cNvPr id="108549" name="Text Box 5"/>
          <p:cNvSpPr txBox="1">
            <a:spLocks noChangeArrowheads="1"/>
          </p:cNvSpPr>
          <p:nvPr/>
        </p:nvSpPr>
        <p:spPr bwMode="auto">
          <a:xfrm>
            <a:off x="539750" y="1052513"/>
            <a:ext cx="8480425" cy="5324475"/>
          </a:xfrm>
          <a:prstGeom prst="rect">
            <a:avLst/>
          </a:prstGeom>
          <a:noFill/>
          <a:ln w="9525">
            <a:noFill/>
            <a:miter lim="800000"/>
            <a:headEnd/>
            <a:tailEnd/>
          </a:ln>
          <a:effectLst/>
        </p:spPr>
        <p:txBody>
          <a:bodyPr wrap="none">
            <a:spAutoFit/>
          </a:bodyPr>
          <a:lstStyle/>
          <a:p>
            <a:pPr>
              <a:defRPr/>
            </a:pPr>
            <a:r>
              <a:rPr lang="zh-CN" altLang="en-US" sz="2800" b="1" dirty="0">
                <a:solidFill>
                  <a:srgbClr val="000066"/>
                </a:solidFill>
                <a:effectLst>
                  <a:outerShdw blurRad="38100" dist="38100" dir="2700000" algn="tl">
                    <a:srgbClr val="C0C0C0"/>
                  </a:outerShdw>
                </a:effectLst>
              </a:rPr>
              <a:t>一、时间安排</a:t>
            </a:r>
          </a:p>
          <a:p>
            <a:pPr>
              <a:defRPr/>
            </a:pPr>
            <a:r>
              <a:rPr lang="zh-CN" altLang="en-US" sz="2800" b="1" dirty="0">
                <a:solidFill>
                  <a:srgbClr val="000066"/>
                </a:solidFill>
                <a:effectLst>
                  <a:outerShdw blurRad="38100" dist="38100" dir="2700000" algn="tl">
                    <a:srgbClr val="C0C0C0"/>
                  </a:outerShdw>
                </a:effectLst>
              </a:rPr>
              <a:t>二、申请范围</a:t>
            </a:r>
          </a:p>
          <a:p>
            <a:pPr>
              <a:defRPr/>
            </a:pPr>
            <a:r>
              <a:rPr lang="zh-CN" altLang="en-US" sz="2800" b="1" dirty="0">
                <a:solidFill>
                  <a:srgbClr val="000066"/>
                </a:solidFill>
                <a:effectLst>
                  <a:outerShdw blurRad="38100" dist="38100" dir="2700000" algn="tl">
                    <a:srgbClr val="C0C0C0"/>
                  </a:outerShdw>
                </a:effectLst>
              </a:rPr>
              <a:t>三、答辩前准备</a:t>
            </a:r>
          </a:p>
          <a:p>
            <a:pPr marL="346075" lvl="1">
              <a:buFont typeface="Wingdings" pitchFamily="2" charset="2"/>
              <a:buNone/>
              <a:defRPr/>
            </a:pPr>
            <a:r>
              <a:rPr lang="en-US" altLang="zh-CN" sz="2400" dirty="0">
                <a:solidFill>
                  <a:srgbClr val="003300"/>
                </a:solidFill>
                <a:latin typeface="宋体" pitchFamily="2" charset="-122"/>
              </a:rPr>
              <a:t>1</a:t>
            </a:r>
            <a:r>
              <a:rPr lang="zh-CN" altLang="en-US" sz="2400" dirty="0">
                <a:solidFill>
                  <a:srgbClr val="003300"/>
                </a:solidFill>
                <a:latin typeface="宋体" pitchFamily="2" charset="-122"/>
              </a:rPr>
              <a:t>、博士学位申请资格确认</a:t>
            </a:r>
          </a:p>
          <a:p>
            <a:pPr marL="346075" lvl="1">
              <a:buFont typeface="Wingdings" pitchFamily="2" charset="2"/>
              <a:buNone/>
              <a:defRPr/>
            </a:pPr>
            <a:r>
              <a:rPr lang="en-US" altLang="zh-CN" sz="2400" dirty="0">
                <a:solidFill>
                  <a:srgbClr val="003300"/>
                </a:solidFill>
                <a:latin typeface="宋体" pitchFamily="2" charset="-122"/>
              </a:rPr>
              <a:t>2</a:t>
            </a:r>
            <a:r>
              <a:rPr lang="zh-CN" altLang="en-US" sz="2400" dirty="0">
                <a:solidFill>
                  <a:srgbClr val="003300"/>
                </a:solidFill>
                <a:latin typeface="宋体" pitchFamily="2" charset="-122"/>
              </a:rPr>
              <a:t>、硕士学位申请资格确认</a:t>
            </a:r>
          </a:p>
          <a:p>
            <a:pPr marL="346075" lvl="1">
              <a:buFont typeface="Wingdings" pitchFamily="2" charset="2"/>
              <a:buNone/>
              <a:defRPr/>
            </a:pPr>
            <a:r>
              <a:rPr lang="en-US" altLang="zh-CN" sz="2400" dirty="0">
                <a:solidFill>
                  <a:srgbClr val="003300"/>
                </a:solidFill>
                <a:latin typeface="宋体" pitchFamily="2" charset="-122"/>
              </a:rPr>
              <a:t>3</a:t>
            </a:r>
            <a:r>
              <a:rPr lang="zh-CN" altLang="en-US" sz="2400" dirty="0">
                <a:solidFill>
                  <a:srgbClr val="003300"/>
                </a:solidFill>
                <a:latin typeface="宋体" pitchFamily="2" charset="-122"/>
              </a:rPr>
              <a:t>、答辩前各项工作流程及应提交的纸制材料</a:t>
            </a:r>
          </a:p>
          <a:p>
            <a:pPr marL="346075" lvl="1">
              <a:buFont typeface="Wingdings" pitchFamily="2" charset="2"/>
              <a:buNone/>
              <a:defRPr/>
            </a:pPr>
            <a:r>
              <a:rPr lang="en-US" altLang="zh-CN" sz="2400" dirty="0">
                <a:solidFill>
                  <a:srgbClr val="003300"/>
                </a:solidFill>
                <a:latin typeface="宋体" pitchFamily="2" charset="-122"/>
              </a:rPr>
              <a:t>4</a:t>
            </a:r>
            <a:r>
              <a:rPr lang="zh-CN" altLang="en-US" sz="2400" dirty="0">
                <a:solidFill>
                  <a:srgbClr val="003300"/>
                </a:solidFill>
                <a:latin typeface="宋体" pitchFamily="2" charset="-122"/>
              </a:rPr>
              <a:t>、关于学位论文评阅</a:t>
            </a:r>
          </a:p>
          <a:p>
            <a:pPr marL="346075" lvl="1">
              <a:buFont typeface="Wingdings" pitchFamily="2" charset="2"/>
              <a:buNone/>
              <a:defRPr/>
            </a:pPr>
            <a:r>
              <a:rPr lang="en-US" altLang="zh-CN" sz="2400" dirty="0">
                <a:solidFill>
                  <a:srgbClr val="003300"/>
                </a:solidFill>
                <a:effectLst>
                  <a:outerShdw blurRad="38100" dist="38100" dir="2700000" algn="tl">
                    <a:srgbClr val="C0C0C0"/>
                  </a:outerShdw>
                </a:effectLst>
                <a:latin typeface="宋体" pitchFamily="2" charset="-122"/>
              </a:rPr>
              <a:t>5</a:t>
            </a:r>
            <a:r>
              <a:rPr lang="zh-CN" altLang="en-US" sz="2400" dirty="0">
                <a:solidFill>
                  <a:srgbClr val="003300"/>
                </a:solidFill>
                <a:effectLst>
                  <a:outerShdw blurRad="38100" dist="38100" dir="2700000" algn="tl">
                    <a:srgbClr val="C0C0C0"/>
                  </a:outerShdw>
                </a:effectLst>
                <a:latin typeface="宋体" pitchFamily="2" charset="-122"/>
              </a:rPr>
              <a:t>、各种提交表格的填写说明</a:t>
            </a:r>
          </a:p>
          <a:p>
            <a:pPr marL="346075" lvl="1">
              <a:buFont typeface="Wingdings" pitchFamily="2" charset="2"/>
              <a:buNone/>
              <a:defRPr/>
            </a:pPr>
            <a:r>
              <a:rPr lang="en-US" altLang="zh-CN" sz="2400" dirty="0">
                <a:solidFill>
                  <a:srgbClr val="003300"/>
                </a:solidFill>
                <a:latin typeface="宋体" pitchFamily="2" charset="-122"/>
              </a:rPr>
              <a:t>6</a:t>
            </a:r>
            <a:r>
              <a:rPr lang="zh-CN" altLang="en-US" sz="2400" dirty="0">
                <a:solidFill>
                  <a:srgbClr val="003300"/>
                </a:solidFill>
                <a:latin typeface="宋体" pitchFamily="2" charset="-122"/>
              </a:rPr>
              <a:t>、学位论文增加“独创性声明和版权使用授权书”的要求</a:t>
            </a:r>
          </a:p>
          <a:p>
            <a:pPr>
              <a:defRPr/>
            </a:pPr>
            <a:r>
              <a:rPr lang="zh-CN" altLang="en-US" sz="2800" b="1" dirty="0">
                <a:solidFill>
                  <a:srgbClr val="000066"/>
                </a:solidFill>
                <a:effectLst>
                  <a:outerShdw blurRad="38100" dist="38100" dir="2700000" algn="tl">
                    <a:srgbClr val="C0C0C0"/>
                  </a:outerShdw>
                </a:effectLst>
              </a:rPr>
              <a:t>四、聘请答辩秘书：聘请论文评阅人和答辩委员</a:t>
            </a:r>
          </a:p>
          <a:p>
            <a:pPr>
              <a:defRPr/>
            </a:pPr>
            <a:r>
              <a:rPr lang="zh-CN" altLang="en-US" sz="2800" b="1" dirty="0">
                <a:solidFill>
                  <a:srgbClr val="000066"/>
                </a:solidFill>
                <a:effectLst>
                  <a:outerShdw blurRad="38100" dist="38100" dir="2700000" algn="tl">
                    <a:srgbClr val="C0C0C0"/>
                  </a:outerShdw>
                </a:effectLst>
              </a:rPr>
              <a:t>五、论文答辩后报送材料</a:t>
            </a:r>
          </a:p>
          <a:p>
            <a:pPr>
              <a:defRPr/>
            </a:pPr>
            <a:r>
              <a:rPr lang="zh-CN" altLang="en-US" sz="2800" b="1" dirty="0">
                <a:solidFill>
                  <a:srgbClr val="000066"/>
                </a:solidFill>
                <a:effectLst>
                  <a:outerShdw blurRad="38100" dist="38100" dir="2700000" algn="tl">
                    <a:srgbClr val="C0C0C0"/>
                  </a:outerShdw>
                </a:effectLst>
              </a:rPr>
              <a:t>六、其他事宜</a:t>
            </a:r>
          </a:p>
          <a:p>
            <a:pPr>
              <a:defRPr/>
            </a:pPr>
            <a:r>
              <a:rPr lang="zh-CN" altLang="en-US" sz="2800" b="1" dirty="0">
                <a:solidFill>
                  <a:srgbClr val="000066"/>
                </a:solidFill>
                <a:effectLst>
                  <a:outerShdw blurRad="38100" dist="38100" dir="2700000" algn="tl">
                    <a:srgbClr val="C0C0C0"/>
                  </a:outerShdw>
                </a:effectLst>
              </a:rPr>
              <a:t>七、可申请毕业及学位论文答辩的研究生名单</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p:cNvSpPr>
          <p:nvPr>
            <p:ph type="body" idx="1"/>
          </p:nvPr>
        </p:nvSpPr>
        <p:spPr>
          <a:xfrm>
            <a:off x="179512" y="549275"/>
            <a:ext cx="8507288" cy="5775325"/>
          </a:xfrm>
        </p:spPr>
        <p:txBody>
          <a:bodyPr/>
          <a:lstStyle/>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4. </a:t>
            </a:r>
            <a:r>
              <a:rPr lang="zh-CN" altLang="en-US" b="1" dirty="0" smtClean="0">
                <a:solidFill>
                  <a:schemeClr val="tx2"/>
                </a:solidFill>
              </a:rPr>
              <a:t>学位授予仪式</a:t>
            </a:r>
          </a:p>
          <a:p>
            <a:pPr marL="457200" lvl="1" indent="0">
              <a:lnSpc>
                <a:spcPct val="120000"/>
              </a:lnSpc>
              <a:spcBef>
                <a:spcPct val="40000"/>
              </a:spcBef>
              <a:spcAft>
                <a:spcPct val="40000"/>
              </a:spcAft>
              <a:buFont typeface="Wingdings 2" pitchFamily="18" charset="2"/>
              <a:buNone/>
            </a:pPr>
            <a:r>
              <a:rPr lang="zh-CN" altLang="en-US" b="1" dirty="0" smtClean="0"/>
              <a:t>由国科大统一组织，预计时间在</a:t>
            </a:r>
            <a:r>
              <a:rPr lang="en-US" altLang="zh-CN" b="1" dirty="0" smtClean="0"/>
              <a:t>2014</a:t>
            </a:r>
            <a:r>
              <a:rPr lang="zh-CN" altLang="en-US" b="1" dirty="0" smtClean="0"/>
              <a:t>年</a:t>
            </a:r>
            <a:r>
              <a:rPr lang="en-US" altLang="zh-CN" b="1" dirty="0" smtClean="0"/>
              <a:t>7</a:t>
            </a:r>
            <a:r>
              <a:rPr lang="zh-CN" altLang="en-US" b="1" dirty="0" smtClean="0"/>
              <a:t>月中旬，具体时间请关注所网站和所内公告栏的通知。</a:t>
            </a:r>
          </a:p>
          <a:p>
            <a:pPr marL="0" indent="0">
              <a:lnSpc>
                <a:spcPct val="120000"/>
              </a:lnSpc>
              <a:spcBef>
                <a:spcPct val="40000"/>
              </a:spcBef>
              <a:spcAft>
                <a:spcPct val="40000"/>
              </a:spcAft>
              <a:buFont typeface="Wingdings 2" pitchFamily="18" charset="2"/>
              <a:buNone/>
            </a:pPr>
            <a:r>
              <a:rPr lang="en-US" altLang="zh-CN" b="1" dirty="0" smtClean="0">
                <a:solidFill>
                  <a:schemeClr val="tx2"/>
                </a:solidFill>
              </a:rPr>
              <a:t>5. </a:t>
            </a:r>
            <a:r>
              <a:rPr lang="zh-CN" altLang="en-US" b="1" dirty="0" smtClean="0">
                <a:solidFill>
                  <a:schemeClr val="tx2"/>
                </a:solidFill>
              </a:rPr>
              <a:t>所教育处联系方式</a:t>
            </a:r>
            <a:endParaRPr lang="en-US" altLang="zh-CN" b="1" dirty="0" smtClean="0">
              <a:solidFill>
                <a:schemeClr val="tx2"/>
              </a:solidFill>
            </a:endParaRPr>
          </a:p>
          <a:p>
            <a:pPr marL="450850" indent="0">
              <a:lnSpc>
                <a:spcPct val="120000"/>
              </a:lnSpc>
              <a:spcBef>
                <a:spcPct val="40000"/>
              </a:spcBef>
              <a:spcAft>
                <a:spcPct val="40000"/>
              </a:spcAft>
              <a:buFont typeface="Wingdings 2" pitchFamily="18" charset="2"/>
              <a:buNone/>
            </a:pPr>
            <a:r>
              <a:rPr lang="zh-CN" altLang="en-US" sz="2400" b="1" dirty="0" smtClean="0"/>
              <a:t>电话：</a:t>
            </a:r>
            <a:r>
              <a:rPr lang="en-US" altLang="zh-CN" sz="2400" b="1" dirty="0" smtClean="0"/>
              <a:t>82998058</a:t>
            </a:r>
            <a:r>
              <a:rPr lang="zh-CN" altLang="en-US" sz="2400" b="1" dirty="0" smtClean="0"/>
              <a:t>，</a:t>
            </a:r>
            <a:r>
              <a:rPr lang="en-US" altLang="zh-CN" sz="2400" b="1" dirty="0" smtClean="0"/>
              <a:t>82998221</a:t>
            </a:r>
          </a:p>
          <a:p>
            <a:pPr marL="450850" indent="0">
              <a:lnSpc>
                <a:spcPct val="120000"/>
              </a:lnSpc>
              <a:spcBef>
                <a:spcPct val="40000"/>
              </a:spcBef>
              <a:spcAft>
                <a:spcPct val="40000"/>
              </a:spcAft>
              <a:buFont typeface="Wingdings 2" pitchFamily="18" charset="2"/>
              <a:buNone/>
            </a:pPr>
            <a:r>
              <a:rPr lang="en-US" altLang="zh-CN" sz="2400" b="1" dirty="0" smtClean="0"/>
              <a:t>Email</a:t>
            </a:r>
            <a:r>
              <a:rPr lang="zh-CN" altLang="en-US" sz="2400" b="1" dirty="0" smtClean="0"/>
              <a:t>：</a:t>
            </a:r>
            <a:r>
              <a:rPr lang="en-US" altLang="zh-CN" sz="2400" b="1" dirty="0" smtClean="0"/>
              <a:t>tsli@mail.igcas.ac.cn</a:t>
            </a:r>
          </a:p>
          <a:p>
            <a:pPr marL="457200" lvl="1" indent="0">
              <a:lnSpc>
                <a:spcPct val="120000"/>
              </a:lnSpc>
              <a:spcBef>
                <a:spcPct val="40000"/>
              </a:spcBef>
              <a:spcAft>
                <a:spcPct val="40000"/>
              </a:spcAft>
              <a:buFont typeface="Wingdings 2" pitchFamily="18" charset="2"/>
              <a:buNone/>
            </a:pPr>
            <a:endParaRPr lang="zh-CN" alt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ChangeArrowheads="1"/>
          </p:cNvSpPr>
          <p:nvPr/>
        </p:nvSpPr>
        <p:spPr bwMode="auto">
          <a:xfrm>
            <a:off x="579438" y="2327275"/>
            <a:ext cx="8096250" cy="1830388"/>
          </a:xfrm>
          <a:prstGeom prst="rect">
            <a:avLst/>
          </a:prstGeom>
          <a:noFill/>
          <a:ln w="9525">
            <a:noFill/>
            <a:miter lim="800000"/>
            <a:headEnd/>
            <a:tailEnd/>
          </a:ln>
          <a:effectLst/>
        </p:spPr>
        <p:txBody>
          <a:bodyPr>
            <a:spAutoFit/>
          </a:bodyPr>
          <a:lstStyle/>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七、可申请毕业及学位论文答辩</a:t>
            </a:r>
            <a:endParaRPr lang="en-US" altLang="zh-CN" sz="4000" b="1" dirty="0">
              <a:solidFill>
                <a:srgbClr val="0000FF"/>
              </a:solidFill>
              <a:effectLst>
                <a:outerShdw blurRad="38100" dist="38100" dir="2700000" algn="tl">
                  <a:srgbClr val="C0C0C0"/>
                </a:outerShdw>
              </a:effectLst>
              <a:latin typeface="微软雅黑" pitchFamily="34" charset="-122"/>
              <a:ea typeface="微软雅黑" pitchFamily="34" charset="-122"/>
            </a:endParaRPr>
          </a:p>
          <a:p>
            <a:pPr algn="ctr">
              <a:lnSpc>
                <a:spcPct val="150000"/>
              </a:lnSpc>
              <a:defRPr/>
            </a:pPr>
            <a:r>
              <a:rPr lang="zh-CN" altLang="en-US" sz="4000" b="1" dirty="0">
                <a:solidFill>
                  <a:srgbClr val="0000FF"/>
                </a:solidFill>
                <a:effectLst>
                  <a:outerShdw blurRad="38100" dist="38100" dir="2700000" algn="tl">
                    <a:srgbClr val="C0C0C0"/>
                  </a:outerShdw>
                </a:effectLst>
                <a:latin typeface="微软雅黑" pitchFamily="34" charset="-122"/>
                <a:ea typeface="微软雅黑" pitchFamily="34" charset="-122"/>
              </a:rPr>
              <a:t>研究生名单</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938"/>
          <p:cNvSpPr txBox="1">
            <a:spLocks noChangeArrowheads="1"/>
          </p:cNvSpPr>
          <p:nvPr/>
        </p:nvSpPr>
        <p:spPr bwMode="auto">
          <a:xfrm>
            <a:off x="158750" y="375047"/>
            <a:ext cx="2818400"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2008</a:t>
            </a:r>
            <a:r>
              <a:rPr lang="zh-CN" altLang="en-US" sz="2400" b="1" dirty="0" smtClean="0">
                <a:latin typeface="黑体" pitchFamily="49" charset="-122"/>
                <a:ea typeface="黑体" pitchFamily="49" charset="-122"/>
              </a:rPr>
              <a:t>级研究生：</a:t>
            </a:r>
            <a:r>
              <a:rPr lang="en-US" altLang="zh-CN" sz="2400" b="1" dirty="0" smtClean="0">
                <a:latin typeface="黑体" pitchFamily="49" charset="-122"/>
                <a:ea typeface="黑体" pitchFamily="49" charset="-122"/>
              </a:rPr>
              <a:t>9</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5" name="Group 939"/>
          <p:cNvGraphicFramePr>
            <a:graphicFrameLocks noGrp="1"/>
          </p:cNvGraphicFramePr>
          <p:nvPr>
            <p:ph/>
          </p:nvPr>
        </p:nvGraphicFramePr>
        <p:xfrm>
          <a:off x="374650" y="1208214"/>
          <a:ext cx="8229600" cy="4813074"/>
        </p:xfrm>
        <a:graphic>
          <a:graphicData uri="http://schemas.openxmlformats.org/drawingml/2006/table">
            <a:tbl>
              <a:tblPr/>
              <a:tblGrid>
                <a:gridCol w="1162050"/>
                <a:gridCol w="709613"/>
                <a:gridCol w="792311"/>
                <a:gridCol w="1944539"/>
                <a:gridCol w="1008062"/>
                <a:gridCol w="2613025"/>
              </a:tblGrid>
              <a:tr h="803925">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200818007514070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叶海敏</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地球化学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200818007534086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孙波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地质工程</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200818007514080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赵淑君</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第四纪地质学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200818007513033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王学彩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a:solidFill>
                            <a:srgbClr val="000000"/>
                          </a:solidFill>
                          <a:latin typeface="ˎ̥"/>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200818007513037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杨鹏</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200818007513041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张建芝</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200818007514048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陈东</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200818007514061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王泽华</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45461">
                <a:tc>
                  <a:txBody>
                    <a:bodyPr/>
                    <a:lstStyle/>
                    <a:p>
                      <a:pPr algn="ctr" fontAlgn="ctr"/>
                      <a:r>
                        <a:rPr lang="en-US" altLang="zh-CN" sz="1600" b="0" i="0" u="none" strike="noStrike" dirty="0">
                          <a:solidFill>
                            <a:srgbClr val="000000"/>
                          </a:solidFill>
                          <a:latin typeface="ˎ̥"/>
                        </a:rPr>
                        <a:t>2008</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zh-CN" sz="1600" b="0" i="0" u="none" strike="noStrike" dirty="0">
                          <a:solidFill>
                            <a:srgbClr val="000000"/>
                          </a:solidFill>
                          <a:latin typeface="ˎ̥"/>
                        </a:rPr>
                        <a:t>200818007514069 </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朱丽红</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a:solidFill>
                            <a:srgbClr val="000000"/>
                          </a:solidFill>
                          <a:latin typeface="ˎ̥"/>
                        </a:rPr>
                        <a:t>矿物学、岩石学、矿床学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938"/>
          <p:cNvSpPr txBox="1">
            <a:spLocks noChangeArrowheads="1"/>
          </p:cNvSpPr>
          <p:nvPr/>
        </p:nvSpPr>
        <p:spPr bwMode="auto">
          <a:xfrm>
            <a:off x="158750" y="303213"/>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2009</a:t>
            </a:r>
            <a:r>
              <a:rPr lang="zh-CN" altLang="en-US" sz="2400" b="1" dirty="0" smtClean="0">
                <a:latin typeface="黑体" pitchFamily="49" charset="-122"/>
                <a:ea typeface="黑体" pitchFamily="49" charset="-122"/>
              </a:rPr>
              <a:t>级研究生</a:t>
            </a:r>
            <a:r>
              <a:rPr lang="zh-CN" altLang="en-US" sz="2400" b="1" dirty="0">
                <a:latin typeface="黑体" pitchFamily="49" charset="-122"/>
                <a:ea typeface="黑体" pitchFamily="49" charset="-122"/>
              </a:rPr>
              <a:t>：</a:t>
            </a:r>
            <a:r>
              <a:rPr lang="en-US" altLang="zh-CN" sz="2400" b="1" dirty="0">
                <a:latin typeface="黑体" pitchFamily="49" charset="-122"/>
                <a:ea typeface="黑体" pitchFamily="49" charset="-122"/>
              </a:rPr>
              <a:t>13</a:t>
            </a:r>
            <a:r>
              <a:rPr lang="zh-CN" altLang="en-US" sz="2400" b="1" dirty="0">
                <a:latin typeface="黑体" pitchFamily="49" charset="-122"/>
                <a:ea typeface="黑体" pitchFamily="49" charset="-122"/>
              </a:rPr>
              <a:t>人</a:t>
            </a:r>
          </a:p>
        </p:txBody>
      </p:sp>
      <p:graphicFrame>
        <p:nvGraphicFramePr>
          <p:cNvPr id="4" name="Group 939"/>
          <p:cNvGraphicFramePr>
            <a:graphicFrameLocks noGrp="1"/>
          </p:cNvGraphicFramePr>
          <p:nvPr>
            <p:ph/>
          </p:nvPr>
        </p:nvGraphicFramePr>
        <p:xfrm>
          <a:off x="395288" y="836613"/>
          <a:ext cx="8229600" cy="5785996"/>
        </p:xfrm>
        <a:graphic>
          <a:graphicData uri="http://schemas.openxmlformats.org/drawingml/2006/table">
            <a:tbl>
              <a:tblPr/>
              <a:tblGrid>
                <a:gridCol w="1162050"/>
                <a:gridCol w="709613"/>
                <a:gridCol w="792311"/>
                <a:gridCol w="2016224"/>
                <a:gridCol w="1008112"/>
                <a:gridCol w="2541290"/>
              </a:tblGrid>
              <a:tr h="429667">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春季</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博士</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ˎ̥"/>
                          <a:ea typeface="+mn-ea"/>
                          <a:cs typeface="+mn-cs"/>
                        </a:rPr>
                        <a:t>200918007513002</a:t>
                      </a:r>
                      <a:endParaRPr lang="en-US" altLang="zh-CN"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姚刚</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algn="ctr" defTabSz="914400" rtl="0" eaLnBrk="1" fontAlgn="ctr" latinLnBrk="0" hangingPunct="1"/>
                      <a:r>
                        <a:rPr lang="en-US" altLang="zh-CN" sz="1600" b="0" i="0" u="none" strike="noStrike" kern="1200" dirty="0" smtClean="0">
                          <a:solidFill>
                            <a:srgbClr val="000000"/>
                          </a:solidFill>
                          <a:latin typeface="ˎ̥"/>
                          <a:ea typeface="+mn-ea"/>
                          <a:cs typeface="+mn-cs"/>
                        </a:rPr>
                        <a:t>2009</a:t>
                      </a:r>
                      <a:endParaRPr lang="en-US" altLang="zh-CN" sz="1600" b="0" i="0" u="none" strike="noStrike" kern="1200" dirty="0">
                        <a:solidFill>
                          <a:srgbClr val="000000"/>
                        </a:solidFill>
                        <a:latin typeface="ˎ̥"/>
                        <a:ea typeface="+mn-ea"/>
                        <a:cs typeface="+mn-cs"/>
                      </a:endParaRP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春季</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博士</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ˎ̥"/>
                          <a:ea typeface="+mn-ea"/>
                          <a:cs typeface="+mn-cs"/>
                        </a:rPr>
                        <a:t>200918007514008</a:t>
                      </a:r>
                      <a:endParaRPr lang="en-US" altLang="zh-CN"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郝运轻</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地球化学</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200918007513018</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郭廷超</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固体地球物理学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秋季</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博士</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200918007513016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程旭</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固体地球物理学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200918007514083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武国利</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构造地质学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秋季</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博士</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ˎ̥"/>
                          <a:ea typeface="+mn-ea"/>
                          <a:cs typeface="+mn-cs"/>
                        </a:rPr>
                        <a:t>200918007514081</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王军</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构造地质学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200918007513043</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温晋</a:t>
                      </a: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空间物理学</a:t>
                      </a:r>
                    </a:p>
                  </a:txBody>
                  <a:tcPr marL="9525" marR="9525" marT="9525"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200918007514067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刘艳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200918007514069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史超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200918007514070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王亚飞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96628">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200918007534095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孙晋炜</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21984">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b">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秋季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博士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200918007534092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韩超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ˎ̥"/>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21984">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ˎ̥"/>
                          <a:ea typeface="+mn-ea"/>
                          <a:cs typeface="+mn-cs"/>
                        </a:rPr>
                        <a:t>2009</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秋季</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博士</a:t>
                      </a:r>
                      <a:endParaRPr lang="zh-CN" altLang="en-US" sz="1600" b="0" i="0" u="none" strike="noStrike" kern="1200" dirty="0">
                        <a:solidFill>
                          <a:srgbClr val="000000"/>
                        </a:solidFill>
                        <a:latin typeface="ˎ̥"/>
                        <a:ea typeface="+mn-ea"/>
                        <a:cs typeface="+mn-cs"/>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ˎ̥"/>
                          <a:ea typeface="+mn-ea"/>
                          <a:cs typeface="+mn-cs"/>
                        </a:rPr>
                        <a:t>200918007514086</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陈祚伶</a:t>
                      </a:r>
                    </a:p>
                  </a:txBody>
                  <a:tcPr marL="7620" marR="7620" marT="762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ˎ̥"/>
                          <a:ea typeface="+mn-ea"/>
                          <a:cs typeface="+mn-cs"/>
                        </a:rPr>
                        <a:t>第四纪地质学</a:t>
                      </a:r>
                    </a:p>
                  </a:txBody>
                  <a:tcPr marL="7620" marR="7620" marT="7620" marB="0" anchor="ctr">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938"/>
          <p:cNvSpPr txBox="1">
            <a:spLocks noChangeArrowheads="1"/>
          </p:cNvSpPr>
          <p:nvPr/>
        </p:nvSpPr>
        <p:spPr bwMode="auto">
          <a:xfrm>
            <a:off x="158750" y="188913"/>
            <a:ext cx="3284874"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2010</a:t>
            </a:r>
            <a:r>
              <a:rPr lang="zh-CN" altLang="en-US" sz="2400" b="1" dirty="0" smtClean="0">
                <a:latin typeface="黑体" pitchFamily="49" charset="-122"/>
                <a:ea typeface="黑体" pitchFamily="49" charset="-122"/>
              </a:rPr>
              <a:t>级研究生</a:t>
            </a:r>
            <a:r>
              <a:rPr lang="zh-CN" altLang="en-US" sz="2400" b="1" dirty="0">
                <a:latin typeface="黑体" pitchFamily="49" charset="-122"/>
                <a:ea typeface="黑体" pitchFamily="49" charset="-122"/>
              </a:rPr>
              <a:t>： </a:t>
            </a:r>
            <a:r>
              <a:rPr lang="en-US" altLang="zh-CN" sz="2400" b="1" dirty="0" smtClean="0">
                <a:latin typeface="黑体" pitchFamily="49" charset="-122"/>
                <a:ea typeface="黑体" pitchFamily="49" charset="-122"/>
              </a:rPr>
              <a:t>64</a:t>
            </a:r>
            <a:r>
              <a:rPr lang="zh-CN" altLang="en-US" sz="2400" b="1" dirty="0" smtClean="0">
                <a:latin typeface="黑体" pitchFamily="49" charset="-122"/>
                <a:ea typeface="黑体" pitchFamily="49" charset="-122"/>
              </a:rPr>
              <a:t> </a:t>
            </a:r>
            <a:r>
              <a:rPr lang="zh-CN" altLang="en-US" sz="2400" b="1" dirty="0">
                <a:latin typeface="黑体" pitchFamily="49" charset="-122"/>
                <a:ea typeface="黑体" pitchFamily="49" charset="-122"/>
              </a:rPr>
              <a:t>人</a:t>
            </a:r>
          </a:p>
        </p:txBody>
      </p:sp>
      <p:graphicFrame>
        <p:nvGraphicFramePr>
          <p:cNvPr id="3" name="Group 939"/>
          <p:cNvGraphicFramePr>
            <a:graphicFrameLocks noGrp="1"/>
          </p:cNvGraphicFramePr>
          <p:nvPr>
            <p:ph/>
          </p:nvPr>
        </p:nvGraphicFramePr>
        <p:xfrm>
          <a:off x="323850" y="764704"/>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拜阳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范宇婷</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郭慧丽</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韩文明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胡刚</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鲁明文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201018007513008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申中寅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司少坤</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孙涛</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王丁</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吴吉忠</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张衡</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张建利</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201018007513019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周楠楠</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韩秀红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胡连欢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Group 939"/>
          <p:cNvGraphicFramePr>
            <a:graphicFrameLocks noGrp="1"/>
          </p:cNvGraphicFramePr>
          <p:nvPr>
            <p:ph/>
          </p:nvPr>
        </p:nvGraphicFramePr>
        <p:xfrm>
          <a:off x="323850" y="620688"/>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区家明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宋茜</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蔡书慧</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陈力为</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葛坤朋</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201018007513029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姜兆霞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201018007513031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舒梦珵</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201018007513032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孙蕗</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201018007513033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吴文芳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201018007513034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赵翔宇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201018007514038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郭春涛</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201018007514039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郭志华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201018007514043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刘玲</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201018007514044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饶松</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201018007514045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王永彬</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oup 939"/>
          <p:cNvGraphicFramePr>
            <a:graphicFrameLocks noGrp="1"/>
          </p:cNvGraphicFramePr>
          <p:nvPr>
            <p:ph/>
          </p:nvPr>
        </p:nvGraphicFramePr>
        <p:xfrm>
          <a:off x="323850" y="620688"/>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201018007514047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于岚</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201018007514048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周伶俐</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201018007514050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周锡强</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201018007514051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蔡亚春</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201018007514053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段先哲</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201018007514054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高钰涯</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201018007514057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刘秀金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201018007514059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王英</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201018007514060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吴林</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201018007514063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郑勇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201018007514064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刘丽静</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古生物学与地层学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201018007514068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黄方</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201018007514069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冀文斌</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201018007514070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贾营营</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201018007514071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姜琳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201018007514075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黄鹤桥</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nvPr>
        </p:nvGraphicFramePr>
        <p:xfrm>
          <a:off x="323850" y="620688"/>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201018007514076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李琴</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201018007514077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刘彬</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201018007514078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任孝宗</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201018007534084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李国梁</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201018007534085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李腾飞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201018007534086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李雪</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201018007534088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马艾阳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201018007534089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牛晶蕊</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201018007534090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泮晓华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201018007534093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王彦兵</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201018007534094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魏爱华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201018007534096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张小艳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201018007534098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周鹏鹏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201028007514060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于明生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201028007514071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田立军</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2010</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201028007514073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周倩</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938"/>
          <p:cNvSpPr txBox="1">
            <a:spLocks noChangeArrowheads="1"/>
          </p:cNvSpPr>
          <p:nvPr/>
        </p:nvSpPr>
        <p:spPr bwMode="auto">
          <a:xfrm>
            <a:off x="158750" y="303213"/>
            <a:ext cx="2973891" cy="461665"/>
          </a:xfrm>
          <a:prstGeom prst="rect">
            <a:avLst/>
          </a:prstGeom>
          <a:noFill/>
          <a:ln w="9525">
            <a:noFill/>
            <a:miter lim="800000"/>
            <a:headEnd/>
            <a:tailEnd/>
          </a:ln>
        </p:spPr>
        <p:txBody>
          <a:bodyPr wrap="none">
            <a:spAutoFit/>
          </a:bodyPr>
          <a:lstStyle/>
          <a:p>
            <a:r>
              <a:rPr lang="en-US" altLang="zh-CN" sz="2400" b="1" dirty="0" smtClean="0">
                <a:latin typeface="黑体" pitchFamily="49" charset="-122"/>
                <a:ea typeface="黑体" pitchFamily="49" charset="-122"/>
              </a:rPr>
              <a:t>2011</a:t>
            </a:r>
            <a:r>
              <a:rPr lang="zh-CN" altLang="en-US" sz="2400" b="1" dirty="0" smtClean="0">
                <a:latin typeface="黑体" pitchFamily="49" charset="-122"/>
                <a:ea typeface="黑体" pitchFamily="49" charset="-122"/>
              </a:rPr>
              <a:t>级研究生：</a:t>
            </a:r>
            <a:r>
              <a:rPr lang="en-US" altLang="zh-CN" sz="2400" b="1" dirty="0" smtClean="0">
                <a:latin typeface="黑体" pitchFamily="49" charset="-122"/>
                <a:ea typeface="黑体" pitchFamily="49" charset="-122"/>
              </a:rPr>
              <a:t>76</a:t>
            </a:r>
            <a:r>
              <a:rPr lang="zh-CN" altLang="en-US" sz="2400" b="1" dirty="0" smtClean="0">
                <a:latin typeface="黑体" pitchFamily="49" charset="-122"/>
                <a:ea typeface="黑体" pitchFamily="49" charset="-122"/>
              </a:rPr>
              <a:t>人</a:t>
            </a:r>
            <a:endParaRPr lang="zh-CN" altLang="en-US" sz="2400" b="1" dirty="0">
              <a:latin typeface="黑体" pitchFamily="49" charset="-122"/>
              <a:ea typeface="黑体" pitchFamily="49" charset="-122"/>
            </a:endParaRPr>
          </a:p>
        </p:txBody>
      </p:sp>
      <p:graphicFrame>
        <p:nvGraphicFramePr>
          <p:cNvPr id="7" name="Group 939"/>
          <p:cNvGraphicFramePr>
            <a:graphicFrameLocks noGrp="1"/>
          </p:cNvGraphicFramePr>
          <p:nvPr>
            <p:ph/>
          </p:nvPr>
        </p:nvGraphicFramePr>
        <p:xfrm>
          <a:off x="323850" y="849248"/>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201118007512001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段宗奇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海洋地质</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201118007513003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陈世仲</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201118007513004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董凤树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201118007513005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韩颜颜</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201118007513007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黄小刚</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201118007513015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马婷</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201118007513018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王鹏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201118007513021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徐嘉亮</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201118007513025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张冰</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201118007513027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张艳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201118007513030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张艳艳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201118007513033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李倩</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201118007513035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刘双迟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201118007513039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赵杰</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地球动力学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201118007513042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辛维</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201118007514045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代堰锫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nvPr>
        </p:nvGraphicFramePr>
        <p:xfrm>
          <a:off x="374848" y="705232"/>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201118007514047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郭文峰</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201118007514049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贾连奇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201118007514052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李真真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201118007514055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罗红梅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201118007514059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王洛娟</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魏文文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吴冠斌</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徐文刚</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杨柳</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衣龙升</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袁余洋</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张亮亮</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201118007514069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张灵敏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201118007514072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赵洪</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201118007514073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陈雅丽</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201118007514077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师文贝</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标题 1"/>
          <p:cNvSpPr>
            <a:spLocks noGrp="1"/>
          </p:cNvSpPr>
          <p:nvPr>
            <p:ph type="title" idx="4294967295"/>
          </p:nvPr>
        </p:nvSpPr>
        <p:spPr>
          <a:xfrm>
            <a:off x="466725" y="188913"/>
            <a:ext cx="5976938" cy="787400"/>
          </a:xfrm>
        </p:spPr>
        <p:txBody>
          <a:bodyPr anchor="ctr"/>
          <a:lstStyle/>
          <a:p>
            <a:pPr eaLnBrk="1" fontAlgn="ctr" hangingPunct="1">
              <a:defRPr/>
            </a:pPr>
            <a:r>
              <a:rPr lang="zh-CN" altLang="en-US" sz="4000" b="1" dirty="0" smtClean="0">
                <a:solidFill>
                  <a:srgbClr val="000066"/>
                </a:solidFill>
                <a:effectLst>
                  <a:outerShdw blurRad="38100" dist="38100" dir="2700000" algn="tl">
                    <a:srgbClr val="C0C0C0"/>
                  </a:outerShdw>
                </a:effectLst>
              </a:rPr>
              <a:t>一、时间安排 </a:t>
            </a:r>
          </a:p>
        </p:txBody>
      </p:sp>
      <p:sp>
        <p:nvSpPr>
          <p:cNvPr id="3" name="内容占位符 2"/>
          <p:cNvSpPr>
            <a:spLocks noGrp="1"/>
          </p:cNvSpPr>
          <p:nvPr>
            <p:ph idx="4294967295"/>
          </p:nvPr>
        </p:nvSpPr>
        <p:spPr>
          <a:xfrm>
            <a:off x="323850" y="908050"/>
            <a:ext cx="8462992" cy="4897438"/>
          </a:xfrm>
        </p:spPr>
        <p:txBody>
          <a:bodyPr>
            <a:normAutofit fontScale="85000" lnSpcReduction="20000"/>
          </a:bodyPr>
          <a:lstStyle/>
          <a:p>
            <a:pPr marL="457200" indent="-457200" eaLnBrk="1" hangingPunct="1">
              <a:lnSpc>
                <a:spcPct val="150000"/>
              </a:lnSpc>
              <a:buClrTx/>
              <a:buAutoNum type="arabicPeriod"/>
              <a:defRPr/>
            </a:pPr>
            <a:r>
              <a:rPr lang="zh-CN" altLang="en-US" sz="2400" b="1" dirty="0" smtClean="0">
                <a:ea typeface="华文仿宋" pitchFamily="2" charset="-122"/>
              </a:rPr>
              <a:t>毕业申请</a:t>
            </a:r>
            <a:endParaRPr lang="en-US" altLang="zh-CN" sz="2400" b="1" dirty="0" smtClean="0">
              <a:ea typeface="华文仿宋" pitchFamily="2" charset="-122"/>
            </a:endParaRPr>
          </a:p>
          <a:p>
            <a:pPr marL="631825" eaLnBrk="1" hangingPunct="1">
              <a:lnSpc>
                <a:spcPct val="150000"/>
              </a:lnSpc>
              <a:buClrTx/>
              <a:buFont typeface="Wingdings" pitchFamily="2" charset="2"/>
              <a:buChar char="u"/>
              <a:defRPr/>
            </a:pPr>
            <a:r>
              <a:rPr lang="zh-CN" altLang="en-US" sz="2400" b="1" dirty="0" smtClean="0">
                <a:ea typeface="华文仿宋" pitchFamily="2" charset="-122"/>
              </a:rPr>
              <a:t>申请毕业和提前毕业的研究生提交</a:t>
            </a:r>
            <a:r>
              <a:rPr lang="en-US" altLang="zh-CN" sz="2400" b="1" dirty="0" smtClean="0">
                <a:ea typeface="华文仿宋" pitchFamily="2" charset="-122"/>
              </a:rPr>
              <a:t>《</a:t>
            </a:r>
            <a:r>
              <a:rPr lang="zh-CN" altLang="en-US" sz="2400" b="1" dirty="0" smtClean="0">
                <a:ea typeface="华文仿宋" pitchFamily="2" charset="-122"/>
              </a:rPr>
              <a:t>研究生毕业申请表</a:t>
            </a:r>
            <a:r>
              <a:rPr lang="en-US" altLang="zh-CN" sz="2400" b="1" dirty="0" smtClean="0">
                <a:ea typeface="华文仿宋" pitchFamily="2" charset="-122"/>
              </a:rPr>
              <a:t>》</a:t>
            </a:r>
            <a:r>
              <a:rPr lang="en-US" altLang="zh-CN" sz="2400" dirty="0" smtClean="0"/>
              <a:t> </a:t>
            </a:r>
            <a:r>
              <a:rPr lang="zh-CN" altLang="en-US" sz="2400" dirty="0" smtClean="0"/>
              <a:t>、</a:t>
            </a:r>
            <a:r>
              <a:rPr lang="en-US" altLang="zh-CN" sz="2800" b="1" dirty="0" smtClean="0">
                <a:ea typeface="华文仿宋" pitchFamily="2" charset="-122"/>
              </a:rPr>
              <a:t> </a:t>
            </a:r>
            <a:r>
              <a:rPr lang="en-US" altLang="zh-CN" sz="2400" b="1" dirty="0" smtClean="0">
                <a:ea typeface="华文仿宋" pitchFamily="2" charset="-122"/>
              </a:rPr>
              <a:t>《</a:t>
            </a:r>
            <a:r>
              <a:rPr lang="zh-CN" altLang="en-US" sz="2400" b="1" dirty="0" smtClean="0">
                <a:ea typeface="华文仿宋" pitchFamily="2" charset="-122"/>
              </a:rPr>
              <a:t>毕业研究生登记表</a:t>
            </a:r>
            <a:r>
              <a:rPr lang="en-US" altLang="zh-CN" sz="2400" b="1" dirty="0" smtClean="0">
                <a:ea typeface="华文仿宋" pitchFamily="2" charset="-122"/>
              </a:rPr>
              <a:t>》</a:t>
            </a:r>
            <a:r>
              <a:rPr lang="zh-CN" altLang="en-US" sz="2400" b="1" dirty="0" smtClean="0">
                <a:ea typeface="华文仿宋" pitchFamily="2" charset="-122"/>
              </a:rPr>
              <a:t>；申请延期毕业者提交</a:t>
            </a:r>
            <a:r>
              <a:rPr lang="en-US" altLang="zh-CN" sz="2400" b="1" dirty="0" smtClean="0">
                <a:ea typeface="华文仿宋" pitchFamily="2" charset="-122"/>
              </a:rPr>
              <a:t>《</a:t>
            </a:r>
            <a:r>
              <a:rPr lang="zh-CN" altLang="en-US" sz="2400" b="1" dirty="0" smtClean="0">
                <a:ea typeface="华文仿宋" pitchFamily="2" charset="-122"/>
              </a:rPr>
              <a:t>研究生延期毕业申请表</a:t>
            </a:r>
            <a:r>
              <a:rPr lang="en-US" altLang="zh-CN" sz="2400" b="1" dirty="0" smtClean="0">
                <a:ea typeface="华文仿宋" pitchFamily="2" charset="-122"/>
              </a:rPr>
              <a:t>》 </a:t>
            </a:r>
            <a:r>
              <a:rPr lang="zh-CN" altLang="en-US" sz="2400" b="1" dirty="0" smtClean="0">
                <a:ea typeface="华文仿宋" pitchFamily="2" charset="-122"/>
              </a:rPr>
              <a:t>。</a:t>
            </a:r>
            <a:endParaRPr lang="en-US" altLang="zh-CN" sz="2400" b="1" dirty="0" smtClean="0">
              <a:ea typeface="华文仿宋" pitchFamily="2" charset="-122"/>
            </a:endParaRPr>
          </a:p>
          <a:p>
            <a:pPr marL="631825" lvl="1" indent="-273050" eaLnBrk="1" hangingPunct="1">
              <a:lnSpc>
                <a:spcPct val="150000"/>
              </a:lnSpc>
              <a:buClr>
                <a:srgbClr val="FF3300"/>
              </a:buClr>
              <a:buFont typeface="Wingdings" pitchFamily="2" charset="2"/>
              <a:buChar char="u"/>
              <a:defRPr/>
            </a:pPr>
            <a:r>
              <a:rPr lang="zh-CN" altLang="en-US" b="1" dirty="0" smtClean="0">
                <a:ea typeface="华文仿宋" pitchFamily="2" charset="-122"/>
                <a:cs typeface="+mn-cs"/>
              </a:rPr>
              <a:t>申请</a:t>
            </a:r>
            <a:r>
              <a:rPr lang="zh-CN" altLang="en-US" b="1" dirty="0" smtClean="0">
                <a:solidFill>
                  <a:srgbClr val="0000FF"/>
                </a:solidFill>
                <a:ea typeface="华文仿宋" pitchFamily="2" charset="-122"/>
                <a:cs typeface="+mn-cs"/>
              </a:rPr>
              <a:t>截止</a:t>
            </a:r>
            <a:r>
              <a:rPr lang="zh-CN" altLang="en-US" b="1" dirty="0" smtClean="0">
                <a:ea typeface="华文仿宋" pitchFamily="2" charset="-122"/>
                <a:cs typeface="+mn-cs"/>
              </a:rPr>
              <a:t>时间：</a:t>
            </a:r>
            <a:r>
              <a:rPr lang="en-US" altLang="zh-CN" b="1" dirty="0" smtClean="0">
                <a:solidFill>
                  <a:srgbClr val="FF3300"/>
                </a:solidFill>
                <a:ea typeface="华文仿宋" pitchFamily="2" charset="-122"/>
              </a:rPr>
              <a:t>2014</a:t>
            </a:r>
            <a:r>
              <a:rPr lang="zh-CN" altLang="en-US" b="1" dirty="0" smtClean="0">
                <a:solidFill>
                  <a:srgbClr val="FF3300"/>
                </a:solidFill>
                <a:ea typeface="华文仿宋" pitchFamily="2" charset="-122"/>
              </a:rPr>
              <a:t>年</a:t>
            </a:r>
            <a:r>
              <a:rPr lang="en-US" altLang="zh-CN" b="1" dirty="0" smtClean="0">
                <a:solidFill>
                  <a:srgbClr val="FF3300"/>
                </a:solidFill>
                <a:ea typeface="华文仿宋" pitchFamily="2" charset="-122"/>
              </a:rPr>
              <a:t>5</a:t>
            </a:r>
            <a:r>
              <a:rPr lang="zh-CN" altLang="en-US" b="1" dirty="0" smtClean="0">
                <a:solidFill>
                  <a:srgbClr val="FF3300"/>
                </a:solidFill>
                <a:ea typeface="华文仿宋" pitchFamily="2" charset="-122"/>
              </a:rPr>
              <a:t>月</a:t>
            </a:r>
            <a:r>
              <a:rPr lang="en-US" altLang="zh-CN" b="1" dirty="0" smtClean="0">
                <a:solidFill>
                  <a:srgbClr val="FF3300"/>
                </a:solidFill>
                <a:ea typeface="华文仿宋" pitchFamily="2" charset="-122"/>
              </a:rPr>
              <a:t>15</a:t>
            </a:r>
            <a:r>
              <a:rPr lang="zh-CN" altLang="en-US" b="1" dirty="0" smtClean="0">
                <a:solidFill>
                  <a:srgbClr val="FF3300"/>
                </a:solidFill>
                <a:ea typeface="华文仿宋" pitchFamily="2" charset="-122"/>
              </a:rPr>
              <a:t>日</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2. </a:t>
            </a:r>
            <a:r>
              <a:rPr lang="zh-CN" altLang="en-US" sz="2400" b="1" dirty="0" smtClean="0">
                <a:ea typeface="华文仿宋" pitchFamily="2" charset="-122"/>
              </a:rPr>
              <a:t>学位论文答辩申请材料提交</a:t>
            </a:r>
            <a:r>
              <a:rPr lang="zh-CN" altLang="en-US" sz="2400" b="1" dirty="0" smtClean="0">
                <a:solidFill>
                  <a:srgbClr val="0000FF"/>
                </a:solidFill>
                <a:ea typeface="华文仿宋" pitchFamily="2" charset="-122"/>
              </a:rPr>
              <a:t>截至</a:t>
            </a:r>
            <a:r>
              <a:rPr lang="zh-CN" altLang="en-US" sz="2400" b="1" dirty="0" smtClean="0">
                <a:ea typeface="华文仿宋" pitchFamily="2" charset="-122"/>
              </a:rPr>
              <a:t>日期：</a:t>
            </a:r>
            <a:endParaRPr lang="en-US" altLang="zh-CN" sz="2400" b="1" dirty="0" smtClean="0">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solidFill>
                  <a:srgbClr val="003300"/>
                </a:solidFill>
                <a:ea typeface="华文仿宋" pitchFamily="2" charset="-122"/>
              </a:rPr>
              <a:t>    </a:t>
            </a:r>
            <a:r>
              <a:rPr lang="zh-CN" altLang="en-US" sz="2400" b="1" dirty="0" smtClean="0">
                <a:ea typeface="华文仿宋" pitchFamily="2" charset="-122"/>
              </a:rPr>
              <a:t>博士学位申请截至时间：</a:t>
            </a:r>
            <a:r>
              <a:rPr lang="en-US" altLang="zh-CN" sz="2400" b="1" dirty="0" smtClean="0">
                <a:solidFill>
                  <a:srgbClr val="FF3300"/>
                </a:solidFill>
                <a:ea typeface="华文仿宋" pitchFamily="2" charset="-122"/>
              </a:rPr>
              <a:t>2014</a:t>
            </a:r>
            <a:r>
              <a:rPr lang="zh-CN" altLang="en-US" sz="2400" b="1" dirty="0" smtClean="0">
                <a:solidFill>
                  <a:srgbClr val="FF3300"/>
                </a:solidFill>
                <a:ea typeface="华文仿宋" pitchFamily="2" charset="-122"/>
              </a:rPr>
              <a:t>年</a:t>
            </a:r>
            <a:r>
              <a:rPr lang="en-US" altLang="zh-CN" sz="2400" b="1" dirty="0" smtClean="0">
                <a:solidFill>
                  <a:srgbClr val="FF3300"/>
                </a:solidFill>
                <a:ea typeface="华文仿宋" pitchFamily="2" charset="-122"/>
              </a:rPr>
              <a:t>5</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15</a:t>
            </a:r>
            <a:r>
              <a:rPr lang="zh-CN" altLang="en-US" sz="2400" b="1" dirty="0" smtClean="0">
                <a:solidFill>
                  <a:srgbClr val="FF3300"/>
                </a:solidFill>
                <a:ea typeface="华文仿宋" pitchFamily="2" charset="-122"/>
              </a:rPr>
              <a:t>日</a:t>
            </a:r>
            <a:endParaRPr lang="en-US" altLang="zh-CN" sz="2400" b="1" dirty="0" smtClean="0">
              <a:solidFill>
                <a:srgbClr val="FF3300"/>
              </a:solidFill>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ea typeface="华文仿宋" pitchFamily="2" charset="-122"/>
              </a:rPr>
              <a:t>    硕士学位申请截至时间：</a:t>
            </a:r>
            <a:r>
              <a:rPr lang="en-US" altLang="zh-CN" sz="2400" b="1" dirty="0" smtClean="0">
                <a:solidFill>
                  <a:srgbClr val="FF3300"/>
                </a:solidFill>
                <a:ea typeface="华文仿宋" pitchFamily="2" charset="-122"/>
              </a:rPr>
              <a:t>2014</a:t>
            </a:r>
            <a:r>
              <a:rPr lang="zh-CN" altLang="en-US" sz="2400" b="1" dirty="0" smtClean="0">
                <a:solidFill>
                  <a:srgbClr val="FF3300"/>
                </a:solidFill>
                <a:ea typeface="华文仿宋" pitchFamily="2" charset="-122"/>
              </a:rPr>
              <a:t>年</a:t>
            </a:r>
            <a:r>
              <a:rPr lang="en-US" altLang="zh-CN" sz="2400" b="1" dirty="0" smtClean="0">
                <a:solidFill>
                  <a:srgbClr val="FF3300"/>
                </a:solidFill>
                <a:ea typeface="华文仿宋" pitchFamily="2" charset="-122"/>
              </a:rPr>
              <a:t>5</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22</a:t>
            </a:r>
            <a:r>
              <a:rPr lang="zh-CN" altLang="en-US" sz="2400" b="1" dirty="0" smtClean="0">
                <a:solidFill>
                  <a:srgbClr val="FF3300"/>
                </a:solidFill>
                <a:ea typeface="华文仿宋" pitchFamily="2" charset="-122"/>
              </a:rPr>
              <a:t>日</a:t>
            </a:r>
            <a:endParaRPr lang="en-US" altLang="zh-CN" sz="2400" b="1" dirty="0" smtClean="0">
              <a:solidFill>
                <a:srgbClr val="FF3300"/>
              </a:solidFill>
              <a:ea typeface="华文仿宋" pitchFamily="2" charset="-122"/>
            </a:endParaRPr>
          </a:p>
          <a:p>
            <a:pPr marL="514350" indent="-514350" eaLnBrk="1" hangingPunct="1">
              <a:lnSpc>
                <a:spcPct val="150000"/>
              </a:lnSpc>
              <a:buClr>
                <a:schemeClr val="tx1"/>
              </a:buClr>
              <a:buFont typeface="Wingdings 2" pitchFamily="18" charset="2"/>
              <a:buNone/>
              <a:defRPr/>
            </a:pPr>
            <a:r>
              <a:rPr lang="zh-CN" altLang="en-US" sz="2400" b="1" dirty="0" smtClean="0">
                <a:ea typeface="华文仿宋" pitchFamily="2" charset="-122"/>
              </a:rPr>
              <a:t>（逾期将不予受理学位论文答辩申请）</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3. </a:t>
            </a:r>
            <a:r>
              <a:rPr lang="zh-CN" altLang="en-US" sz="2400" b="1" dirty="0" smtClean="0">
                <a:ea typeface="华文仿宋" pitchFamily="2" charset="-122"/>
              </a:rPr>
              <a:t>论文答辩</a:t>
            </a:r>
            <a:r>
              <a:rPr lang="zh-CN" altLang="en-US" sz="2400" b="1" dirty="0" smtClean="0">
                <a:solidFill>
                  <a:srgbClr val="0000FF"/>
                </a:solidFill>
                <a:ea typeface="华文仿宋" pitchFamily="2" charset="-122"/>
              </a:rPr>
              <a:t>截止</a:t>
            </a:r>
            <a:r>
              <a:rPr lang="zh-CN" altLang="en-US" sz="2400" b="1" dirty="0" smtClean="0">
                <a:ea typeface="华文仿宋" pitchFamily="2" charset="-122"/>
              </a:rPr>
              <a:t>日期： </a:t>
            </a:r>
            <a:r>
              <a:rPr lang="en-US" altLang="zh-CN" sz="2400" b="1" dirty="0" smtClean="0">
                <a:solidFill>
                  <a:srgbClr val="FF3300"/>
                </a:solidFill>
                <a:ea typeface="华文仿宋" pitchFamily="2" charset="-122"/>
              </a:rPr>
              <a:t>2014</a:t>
            </a:r>
            <a:r>
              <a:rPr lang="zh-CN" altLang="en-US" sz="2400" b="1" dirty="0" smtClean="0">
                <a:solidFill>
                  <a:srgbClr val="FF3300"/>
                </a:solidFill>
                <a:ea typeface="华文仿宋" pitchFamily="2" charset="-122"/>
              </a:rPr>
              <a:t>年</a:t>
            </a:r>
            <a:r>
              <a:rPr lang="en-US" altLang="zh-CN" sz="2400" b="1" dirty="0" smtClean="0">
                <a:solidFill>
                  <a:srgbClr val="FF3300"/>
                </a:solidFill>
                <a:ea typeface="华文仿宋" pitchFamily="2" charset="-122"/>
              </a:rPr>
              <a:t>5</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30</a:t>
            </a:r>
            <a:r>
              <a:rPr lang="zh-CN" altLang="en-US" sz="2400" b="1" dirty="0" smtClean="0">
                <a:solidFill>
                  <a:srgbClr val="FF3300"/>
                </a:solidFill>
                <a:ea typeface="华文仿宋" pitchFamily="2" charset="-122"/>
              </a:rPr>
              <a:t>日</a:t>
            </a:r>
          </a:p>
          <a:p>
            <a:pPr marL="514350" indent="-514350" eaLnBrk="1" hangingPunct="1">
              <a:lnSpc>
                <a:spcPct val="150000"/>
              </a:lnSpc>
              <a:buClr>
                <a:schemeClr val="tx1"/>
              </a:buClr>
              <a:buFont typeface="Wingdings 2" pitchFamily="18" charset="2"/>
              <a:buNone/>
              <a:defRPr/>
            </a:pPr>
            <a:r>
              <a:rPr lang="en-US" altLang="zh-CN" sz="2400" b="1" dirty="0" smtClean="0">
                <a:ea typeface="华文仿宋" pitchFamily="2" charset="-122"/>
              </a:rPr>
              <a:t>4.</a:t>
            </a:r>
            <a:r>
              <a:rPr lang="zh-CN" altLang="en-US" sz="2400" b="1" dirty="0" smtClean="0">
                <a:ea typeface="华文仿宋" pitchFamily="2" charset="-122"/>
              </a:rPr>
              <a:t>学位论文纸制版及网上提交</a:t>
            </a:r>
            <a:r>
              <a:rPr lang="zh-CN" altLang="en-US" sz="2400" b="1" dirty="0" smtClean="0">
                <a:solidFill>
                  <a:srgbClr val="0000FF"/>
                </a:solidFill>
                <a:ea typeface="华文仿宋" pitchFamily="2" charset="-122"/>
              </a:rPr>
              <a:t>截至</a:t>
            </a:r>
            <a:r>
              <a:rPr lang="zh-CN" altLang="en-US" sz="2400" b="1" dirty="0" smtClean="0">
                <a:ea typeface="华文仿宋" pitchFamily="2" charset="-122"/>
              </a:rPr>
              <a:t>日期：</a:t>
            </a:r>
            <a:r>
              <a:rPr lang="en-US" altLang="zh-CN" sz="2400" b="1" dirty="0" smtClean="0">
                <a:solidFill>
                  <a:srgbClr val="FF3300"/>
                </a:solidFill>
                <a:ea typeface="华文仿宋" pitchFamily="2" charset="-122"/>
              </a:rPr>
              <a:t>2014</a:t>
            </a:r>
            <a:r>
              <a:rPr lang="zh-CN" altLang="en-US" sz="2400" b="1" dirty="0" smtClean="0">
                <a:solidFill>
                  <a:srgbClr val="FF3300"/>
                </a:solidFill>
                <a:ea typeface="华文仿宋" pitchFamily="2" charset="-122"/>
              </a:rPr>
              <a:t>年</a:t>
            </a:r>
            <a:r>
              <a:rPr lang="en-US" altLang="zh-CN" sz="2400" b="1" dirty="0" smtClean="0">
                <a:solidFill>
                  <a:srgbClr val="FF3300"/>
                </a:solidFill>
                <a:ea typeface="华文仿宋" pitchFamily="2" charset="-122"/>
              </a:rPr>
              <a:t>6</a:t>
            </a:r>
            <a:r>
              <a:rPr lang="zh-CN" altLang="en-US" sz="2400" b="1" dirty="0" smtClean="0">
                <a:solidFill>
                  <a:srgbClr val="FF3300"/>
                </a:solidFill>
                <a:ea typeface="华文仿宋" pitchFamily="2" charset="-122"/>
              </a:rPr>
              <a:t>月</a:t>
            </a:r>
            <a:r>
              <a:rPr lang="en-US" altLang="zh-CN" sz="2400" b="1" dirty="0" smtClean="0">
                <a:solidFill>
                  <a:srgbClr val="FF3300"/>
                </a:solidFill>
                <a:ea typeface="华文仿宋" pitchFamily="2" charset="-122"/>
              </a:rPr>
              <a:t>10</a:t>
            </a:r>
            <a:r>
              <a:rPr lang="zh-CN" altLang="en-US" sz="2400" b="1" dirty="0" smtClean="0">
                <a:solidFill>
                  <a:srgbClr val="FF3300"/>
                </a:solidFill>
                <a:ea typeface="华文仿宋" pitchFamily="2" charset="-122"/>
              </a:rPr>
              <a:t>日</a:t>
            </a:r>
          </a:p>
        </p:txBody>
      </p:sp>
      <p:sp>
        <p:nvSpPr>
          <p:cNvPr id="8" name="TextBox 7"/>
          <p:cNvSpPr txBox="1"/>
          <p:nvPr/>
        </p:nvSpPr>
        <p:spPr>
          <a:xfrm>
            <a:off x="660427" y="5715016"/>
            <a:ext cx="7840663" cy="579438"/>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zh-CN" altLang="en-US" sz="2800" b="1" dirty="0">
                <a:solidFill>
                  <a:srgbClr val="000000"/>
                </a:solidFill>
              </a:rPr>
              <a:t>与导师交流</a:t>
            </a:r>
            <a:r>
              <a:rPr lang="zh-CN" altLang="en-US" sz="2800" b="1" dirty="0" smtClean="0">
                <a:solidFill>
                  <a:srgbClr val="000000"/>
                </a:solidFill>
              </a:rPr>
              <a:t>，</a:t>
            </a:r>
            <a:r>
              <a:rPr lang="zh-CN" altLang="en-US" sz="2800" b="1" dirty="0">
                <a:solidFill>
                  <a:srgbClr val="000000"/>
                </a:solidFill>
              </a:rPr>
              <a:t>制定</a:t>
            </a:r>
            <a:r>
              <a:rPr lang="zh-CN" altLang="en-US" sz="2800" b="1" dirty="0" smtClean="0">
                <a:solidFill>
                  <a:srgbClr val="000000"/>
                </a:solidFill>
              </a:rPr>
              <a:t>学位</a:t>
            </a:r>
            <a:r>
              <a:rPr lang="zh-CN" altLang="en-US" sz="2800" b="1" dirty="0">
                <a:solidFill>
                  <a:srgbClr val="000000"/>
                </a:solidFill>
              </a:rPr>
              <a:t>论文答辩</a:t>
            </a:r>
            <a:r>
              <a:rPr lang="zh-CN" altLang="en-US" sz="2800" b="1" dirty="0" smtClean="0">
                <a:solidFill>
                  <a:srgbClr val="000000"/>
                </a:solidFill>
              </a:rPr>
              <a:t>计划</a:t>
            </a:r>
            <a:endParaRPr lang="zh-CN" altLang="en-US" sz="2800" dirty="0">
              <a:solidFill>
                <a:srgbClr val="000000"/>
              </a:solidFill>
            </a:endParaRPr>
          </a:p>
        </p:txBody>
      </p:sp>
      <p:grpSp>
        <p:nvGrpSpPr>
          <p:cNvPr id="7173" name="Group 9"/>
          <p:cNvGrpSpPr>
            <a:grpSpLocks/>
          </p:cNvGrpSpPr>
          <p:nvPr/>
        </p:nvGrpSpPr>
        <p:grpSpPr bwMode="auto">
          <a:xfrm>
            <a:off x="14288" y="0"/>
            <a:ext cx="9129712" cy="6864350"/>
            <a:chOff x="9" y="0"/>
            <a:chExt cx="5751" cy="4324"/>
          </a:xfrm>
        </p:grpSpPr>
        <p:grpSp>
          <p:nvGrpSpPr>
            <p:cNvPr id="7174" name="Group 10"/>
            <p:cNvGrpSpPr>
              <a:grpSpLocks/>
            </p:cNvGrpSpPr>
            <p:nvPr/>
          </p:nvGrpSpPr>
          <p:grpSpPr bwMode="auto">
            <a:xfrm>
              <a:off x="9" y="4065"/>
              <a:ext cx="5751" cy="259"/>
              <a:chOff x="9" y="4065"/>
              <a:chExt cx="5751" cy="259"/>
            </a:xfrm>
          </p:grpSpPr>
          <p:sp>
            <p:nvSpPr>
              <p:cNvPr id="7176" name="Line 11"/>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7177" name="Text Box 12"/>
              <p:cNvSpPr txBox="1">
                <a:spLocks noChangeArrowheads="1"/>
              </p:cNvSpPr>
              <p:nvPr/>
            </p:nvSpPr>
            <p:spPr bwMode="auto">
              <a:xfrm>
                <a:off x="2200" y="4093"/>
                <a:ext cx="350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sp>
            <p:nvSpPr>
              <p:cNvPr id="7178" name="Text Box 13"/>
              <p:cNvSpPr txBox="1">
                <a:spLocks noChangeArrowheads="1"/>
              </p:cNvSpPr>
              <p:nvPr/>
            </p:nvSpPr>
            <p:spPr bwMode="auto">
              <a:xfrm>
                <a:off x="9" y="4108"/>
                <a:ext cx="116" cy="213"/>
              </a:xfrm>
              <a:prstGeom prst="rect">
                <a:avLst/>
              </a:prstGeom>
              <a:noFill/>
              <a:ln w="9525">
                <a:noFill/>
                <a:miter lim="800000"/>
                <a:headEnd/>
                <a:tailEnd/>
              </a:ln>
            </p:spPr>
            <p:txBody>
              <a:bodyPr wrap="none">
                <a:spAutoFit/>
              </a:bodyPr>
              <a:lstStyle/>
              <a:p>
                <a:endParaRPr lang="en-US" altLang="zh-CN" sz="1600" b="1" dirty="0">
                  <a:solidFill>
                    <a:schemeClr val="tx2"/>
                  </a:solidFill>
                </a:endParaRPr>
              </a:p>
            </p:txBody>
          </p:sp>
        </p:grpSp>
        <p:pic>
          <p:nvPicPr>
            <p:cNvPr id="7175" name="Picture 14"/>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nvPr>
        </p:nvGraphicFramePr>
        <p:xfrm>
          <a:off x="374848" y="548680"/>
          <a:ext cx="8229600" cy="5854740"/>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201118007514083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刘鸣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201118007514085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孙东霞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201118007514088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李鸿威</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201118007514090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殷志强</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201118007514091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张丽红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201118007514104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钟焱</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201118007534092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常金源</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201118007534093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高玮</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201118007534096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李坤</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201118007534097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罗浩</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201118007534098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沙鹏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201118007534100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王珊珊</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博士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201118007534101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许江波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201128007512001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苏凯</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海洋地质</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201128007513005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地力夏提依夏提</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201128007513016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唐静</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nvPr>
        </p:nvGraphicFramePr>
        <p:xfrm>
          <a:off x="374848" y="705232"/>
          <a:ext cx="8229600" cy="5676096"/>
        </p:xfrm>
        <a:graphic>
          <a:graphicData uri="http://schemas.openxmlformats.org/drawingml/2006/table">
            <a:tbl>
              <a:tblPr/>
              <a:tblGrid>
                <a:gridCol w="1162050"/>
                <a:gridCol w="709613"/>
                <a:gridCol w="792311"/>
                <a:gridCol w="2016224"/>
                <a:gridCol w="1008112"/>
                <a:gridCol w="2541290"/>
              </a:tblGrid>
              <a:tr h="542818">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201128007513017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田宝卿</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201128007513021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吴火华</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201128007513031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李敏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空间物理学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201128007513034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陶呈瑶</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201128007513035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徐思龙</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201128007513036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徐锡强</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地球与空间探测技术</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201128007514038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程南飞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201128007514040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海连富</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201128007514041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李苗苗</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201128007514042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李云</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201128007514044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谭俊英</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201128007514052</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刘在荣</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201128007514053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孟培</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201128007514057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薛富红</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地球化学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201128007514061</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刘军港</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18561">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kern="1200" dirty="0" smtClean="0">
                          <a:solidFill>
                            <a:srgbClr val="000000"/>
                          </a:solidFill>
                          <a:latin typeface="+mn-ea"/>
                          <a:ea typeface="+mn-ea"/>
                          <a:cs typeface="+mn-cs"/>
                        </a:rPr>
                        <a:t>201128007514063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杨晓梅</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939"/>
          <p:cNvGraphicFramePr>
            <a:graphicFrameLocks noGrp="1"/>
          </p:cNvGraphicFramePr>
          <p:nvPr>
            <p:ph/>
          </p:nvPr>
        </p:nvGraphicFramePr>
        <p:xfrm>
          <a:off x="446856" y="993268"/>
          <a:ext cx="8229600" cy="4811996"/>
        </p:xfrm>
        <a:graphic>
          <a:graphicData uri="http://schemas.openxmlformats.org/drawingml/2006/table">
            <a:tbl>
              <a:tblPr/>
              <a:tblGrid>
                <a:gridCol w="1162050"/>
                <a:gridCol w="709613"/>
                <a:gridCol w="792311"/>
                <a:gridCol w="2016224"/>
                <a:gridCol w="1008112"/>
                <a:gridCol w="2541290"/>
              </a:tblGrid>
              <a:tr h="633080">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入学时间</a:t>
                      </a:r>
                    </a:p>
                  </a:txBody>
                  <a:tcPr anchor="ctr" horzOverflow="overflow">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批次</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攻读学位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学    号</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姓名</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273050" marR="0" lvl="0" indent="-273050" algn="ctr" defTabSz="914400" rtl="0" eaLnBrk="0" fontAlgn="ctr" latinLnBrk="0" hangingPunct="0">
                        <a:lnSpc>
                          <a:spcPct val="100000"/>
                        </a:lnSpc>
                        <a:spcBef>
                          <a:spcPct val="0"/>
                        </a:spcBef>
                        <a:spcAft>
                          <a:spcPct val="0"/>
                        </a:spcAft>
                        <a:buClrTx/>
                        <a:buSzTx/>
                        <a:buFontTx/>
                        <a:buNone/>
                        <a:tabLst/>
                      </a:pPr>
                      <a:r>
                        <a:rPr kumimoji="0" lang="zh-CN" altLang="en-US" sz="1600" b="1" i="0" u="none" strike="noStrike" cap="none" normalizeH="0" baseline="0" dirty="0" smtClean="0">
                          <a:ln>
                            <a:noFill/>
                          </a:ln>
                          <a:solidFill>
                            <a:schemeClr val="tx1"/>
                          </a:solidFill>
                          <a:effectLst/>
                          <a:latin typeface="黑体" pitchFamily="49" charset="-122"/>
                          <a:ea typeface="黑体" pitchFamily="49" charset="-122"/>
                        </a:rPr>
                        <a:t>攻读专业</a:t>
                      </a:r>
                    </a:p>
                  </a:txBody>
                  <a:tcPr anchor="ctr" horzOverflow="overflow">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201128007514066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宫迎增</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201128007514070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杨磊</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第四纪地质学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201128007513003</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陈晨</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201128007513004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崔蕊</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201128007513007</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侯爵</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固体地球物理学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201128007514048</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鄢瑜宏</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201128007514049</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颜妍</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201128007514050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于聪</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矿物学、岩石学、矿床学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201128007514060</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李卫卫</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构造地质学</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201128007534074</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侯文诗</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201128007534075</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卢永兴</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48243">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altLang="zh-CN" sz="1600" b="0" i="0" u="none" strike="noStrike" dirty="0" smtClean="0">
                          <a:solidFill>
                            <a:srgbClr val="000000"/>
                          </a:solidFill>
                          <a:latin typeface="+mn-ea"/>
                          <a:ea typeface="+mn-ea"/>
                        </a:rPr>
                        <a:t>2011</a:t>
                      </a:r>
                    </a:p>
                  </a:txBody>
                  <a:tcPr marL="9525" marR="9525" marT="9525" marB="0" anchor="ctr">
                    <a:lnL w="381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秋季</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zh-CN" altLang="en-US" sz="1600" b="0" i="0" u="none" strike="noStrike" dirty="0" smtClean="0">
                          <a:solidFill>
                            <a:srgbClr val="000000"/>
                          </a:solidFill>
                          <a:latin typeface="+mn-ea"/>
                          <a:ea typeface="+mn-ea"/>
                        </a:rPr>
                        <a:t>硕士</a:t>
                      </a:r>
                      <a:endParaRPr lang="zh-CN" altLang="en-US" sz="1600" b="0" i="0" u="none" strike="noStrike" dirty="0">
                        <a:solidFill>
                          <a:srgbClr val="000000"/>
                        </a:solidFill>
                        <a:latin typeface="+mn-ea"/>
                        <a:ea typeface="+mn-ea"/>
                      </a:endParaRPr>
                    </a:p>
                  </a:txBody>
                  <a:tcPr marL="9525" marR="9525" marT="9525"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en-US" altLang="zh-CN" sz="1600" b="0" i="0" u="none" strike="noStrike" kern="1200" dirty="0" smtClean="0">
                          <a:solidFill>
                            <a:srgbClr val="000000"/>
                          </a:solidFill>
                          <a:latin typeface="+mn-ea"/>
                          <a:ea typeface="+mn-ea"/>
                          <a:cs typeface="+mn-cs"/>
                        </a:rPr>
                        <a:t>201128007534076</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欧璐</a:t>
                      </a:r>
                    </a:p>
                  </a:txBody>
                  <a:tcPr marL="9525" marR="9525" marT="9525" marB="0" anchor="b">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algn="ctr" defTabSz="914400" rtl="0" eaLnBrk="1" fontAlgn="ctr" latinLnBrk="0" hangingPunct="1"/>
                      <a:r>
                        <a:rPr lang="zh-CN" altLang="en-US" sz="1600" b="0" i="0" u="none" strike="noStrike" kern="1200" dirty="0" smtClean="0">
                          <a:solidFill>
                            <a:srgbClr val="000000"/>
                          </a:solidFill>
                          <a:latin typeface="+mn-ea"/>
                          <a:ea typeface="+mn-ea"/>
                          <a:cs typeface="+mn-cs"/>
                        </a:rPr>
                        <a:t>地质工程</a:t>
                      </a:r>
                    </a:p>
                  </a:txBody>
                  <a:tcPr marL="9525" marR="9525" marT="9525" marB="0" anchor="b">
                    <a:lnL w="28575"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标题 4"/>
          <p:cNvSpPr>
            <a:spLocks noGrp="1"/>
          </p:cNvSpPr>
          <p:nvPr>
            <p:ph type="title" idx="4294967295"/>
          </p:nvPr>
        </p:nvSpPr>
        <p:spPr>
          <a:xfrm>
            <a:off x="395288" y="1773238"/>
            <a:ext cx="8229600" cy="2438400"/>
          </a:xfrm>
        </p:spPr>
        <p:txBody>
          <a:bodyPr anchor="ctr"/>
          <a:lstStyle/>
          <a:p>
            <a:pPr algn="ctr" eaLnBrk="1" hangingPunct="1">
              <a:defRPr/>
            </a:pPr>
            <a:r>
              <a:rPr lang="zh-CN" altLang="en-US" sz="4800" b="1" dirty="0" smtClean="0">
                <a:effectLst>
                  <a:outerShdw blurRad="38100" dist="38100" dir="2700000" algn="tl">
                    <a:srgbClr val="C0C0C0"/>
                  </a:outerShdw>
                </a:effectLst>
              </a:rPr>
              <a:t>预祝同学们顺利通过学位论文</a:t>
            </a:r>
            <a:br>
              <a:rPr lang="zh-CN" altLang="en-US" sz="4800" b="1" dirty="0" smtClean="0">
                <a:effectLst>
                  <a:outerShdw blurRad="38100" dist="38100" dir="2700000" algn="tl">
                    <a:srgbClr val="C0C0C0"/>
                  </a:outerShdw>
                </a:effectLst>
              </a:rPr>
            </a:br>
            <a:r>
              <a:rPr lang="zh-CN" altLang="en-US" sz="4800" b="1" dirty="0" smtClean="0">
                <a:effectLst>
                  <a:outerShdw blurRad="38100" dist="38100" dir="2700000" algn="tl">
                    <a:srgbClr val="C0C0C0"/>
                  </a:outerShdw>
                </a:effectLst>
              </a:rPr>
              <a:t>答辩，圆满毕业！</a:t>
            </a:r>
          </a:p>
        </p:txBody>
      </p:sp>
      <p:sp>
        <p:nvSpPr>
          <p:cNvPr id="18435" name="内容占位符 5"/>
          <p:cNvSpPr>
            <a:spLocks noGrp="1"/>
          </p:cNvSpPr>
          <p:nvPr>
            <p:ph idx="4294967295"/>
          </p:nvPr>
        </p:nvSpPr>
        <p:spPr>
          <a:xfrm>
            <a:off x="250825" y="4941888"/>
            <a:ext cx="8229600" cy="1109662"/>
          </a:xfrm>
        </p:spPr>
        <p:txBody>
          <a:bodyPr/>
          <a:lstStyle/>
          <a:p>
            <a:pPr algn="r" eaLnBrk="1" hangingPunct="1">
              <a:buFont typeface="Wingdings 2" pitchFamily="18" charset="2"/>
              <a:buNone/>
              <a:defRPr/>
            </a:pP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地质与地球物理所教育处</a:t>
            </a:r>
          </a:p>
          <a:p>
            <a:pPr algn="r" eaLnBrk="1" hangingPunct="1">
              <a:buFont typeface="Wingdings 2" pitchFamily="18" charset="2"/>
              <a:buNone/>
              <a:defRPr/>
            </a:pP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2014</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年</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3</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月</a:t>
            </a:r>
            <a:r>
              <a:rPr lang="en-US" altLang="zh-CN"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25</a:t>
            </a:r>
            <a:r>
              <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rPr>
              <a:t>日</a:t>
            </a:r>
            <a:endParaRPr lang="zh-CN" altLang="en-US" sz="3200" b="1" dirty="0" smtClean="0">
              <a:solidFill>
                <a:srgbClr val="03495C"/>
              </a:solidFill>
              <a:effectLst>
                <a:outerShdw blurRad="38100" dist="38100" dir="2700000" algn="tl">
                  <a:srgbClr val="C0C0C0"/>
                </a:outerShdw>
              </a:effectLst>
              <a:latin typeface="华文楷体" pitchFamily="2" charset="-122"/>
              <a:ea typeface="华文楷体" pitchFamily="2" charset="-122"/>
            </a:endParaRPr>
          </a:p>
        </p:txBody>
      </p:sp>
      <p:grpSp>
        <p:nvGrpSpPr>
          <p:cNvPr id="32772" name="Group 8"/>
          <p:cNvGrpSpPr>
            <a:grpSpLocks/>
          </p:cNvGrpSpPr>
          <p:nvPr/>
        </p:nvGrpSpPr>
        <p:grpSpPr bwMode="auto">
          <a:xfrm>
            <a:off x="201613" y="6453188"/>
            <a:ext cx="8942387" cy="411162"/>
            <a:chOff x="127" y="4065"/>
            <a:chExt cx="5633" cy="259"/>
          </a:xfrm>
        </p:grpSpPr>
        <p:sp>
          <p:nvSpPr>
            <p:cNvPr id="32774" name="Line 9"/>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32775" name="Text Box 10"/>
            <p:cNvSpPr txBox="1">
              <a:spLocks noChangeArrowheads="1"/>
            </p:cNvSpPr>
            <p:nvPr/>
          </p:nvSpPr>
          <p:spPr bwMode="auto">
            <a:xfrm>
              <a:off x="2200" y="4093"/>
              <a:ext cx="167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     </a:t>
              </a:r>
              <a:endParaRPr lang="en-US" altLang="zh-CN" b="1">
                <a:solidFill>
                  <a:schemeClr val="tx2"/>
                </a:solidFill>
              </a:endParaRPr>
            </a:p>
          </p:txBody>
        </p:sp>
      </p:grpSp>
      <p:pic>
        <p:nvPicPr>
          <p:cNvPr id="32773" name="Picture 12"/>
          <p:cNvPicPr>
            <a:picLocks noChangeAspect="1" noChangeArrowheads="1"/>
          </p:cNvPicPr>
          <p:nvPr/>
        </p:nvPicPr>
        <p:blipFill>
          <a:blip r:embed="rId3" cstate="print"/>
          <a:srcRect/>
          <a:stretch>
            <a:fillRect/>
          </a:stretch>
        </p:blipFill>
        <p:spPr bwMode="auto">
          <a:xfrm>
            <a:off x="8266113" y="0"/>
            <a:ext cx="877887" cy="908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标题 1"/>
          <p:cNvSpPr>
            <a:spLocks noGrp="1"/>
          </p:cNvSpPr>
          <p:nvPr>
            <p:ph type="title" idx="4294967295"/>
          </p:nvPr>
        </p:nvSpPr>
        <p:spPr/>
        <p:txBody>
          <a:bodyPr anchor="ctr"/>
          <a:lstStyle/>
          <a:p>
            <a:pPr eaLnBrk="1" hangingPunct="1">
              <a:defRPr/>
            </a:pPr>
            <a:r>
              <a:rPr lang="zh-CN" altLang="en-US" sz="4000" b="1" dirty="0" smtClean="0">
                <a:solidFill>
                  <a:srgbClr val="000066"/>
                </a:solidFill>
                <a:effectLst>
                  <a:outerShdw blurRad="38100" dist="38100" dir="2700000" algn="tl">
                    <a:srgbClr val="C0C0C0"/>
                  </a:outerShdw>
                </a:effectLst>
              </a:rPr>
              <a:t>二、申请范围</a:t>
            </a:r>
          </a:p>
        </p:txBody>
      </p:sp>
      <p:sp>
        <p:nvSpPr>
          <p:cNvPr id="7171" name="内容占位符 2"/>
          <p:cNvSpPr>
            <a:spLocks noGrp="1"/>
          </p:cNvSpPr>
          <p:nvPr>
            <p:ph idx="4294967295"/>
          </p:nvPr>
        </p:nvSpPr>
        <p:spPr>
          <a:xfrm>
            <a:off x="1331913" y="1935163"/>
            <a:ext cx="6119812" cy="2789237"/>
          </a:xfrm>
        </p:spPr>
        <p:txBody>
          <a:bodyPr/>
          <a:lstStyle/>
          <a:p>
            <a:pPr marL="514350" indent="-514350" eaLnBrk="1" hangingPunct="1">
              <a:lnSpc>
                <a:spcPct val="150000"/>
              </a:lnSpc>
              <a:buClrTx/>
              <a:buFont typeface="Century Schoolbook" pitchFamily="18" charset="0"/>
              <a:buAutoNum type="arabicPeriod"/>
              <a:defRPr/>
            </a:pPr>
            <a:r>
              <a:rPr lang="zh-CN" altLang="en-US" sz="3200" b="1" dirty="0" smtClean="0">
                <a:effectLst>
                  <a:outerShdw blurRad="38100" dist="38100" dir="2700000" algn="tl">
                    <a:srgbClr val="C0C0C0"/>
                  </a:outerShdw>
                </a:effectLst>
                <a:latin typeface="宋体" pitchFamily="2" charset="-122"/>
              </a:rPr>
              <a:t>应届毕业生 </a:t>
            </a:r>
            <a:endParaRPr lang="en-US" altLang="zh-CN" sz="3200" b="1" dirty="0" smtClean="0">
              <a:effectLst>
                <a:outerShdw blurRad="38100" dist="38100" dir="2700000" algn="tl">
                  <a:srgbClr val="C0C0C0"/>
                </a:outerShdw>
              </a:effectLst>
              <a:latin typeface="宋体" pitchFamily="2" charset="-122"/>
            </a:endParaRPr>
          </a:p>
          <a:p>
            <a:pPr marL="514350" indent="-514350" eaLnBrk="1" hangingPunct="1">
              <a:lnSpc>
                <a:spcPct val="150000"/>
              </a:lnSpc>
              <a:buClrTx/>
              <a:buFont typeface="Century Schoolbook" pitchFamily="18" charset="0"/>
              <a:buAutoNum type="arabicPeriod"/>
              <a:defRPr/>
            </a:pPr>
            <a:r>
              <a:rPr lang="zh-CN" altLang="en-US" sz="3200" b="1" dirty="0" smtClean="0">
                <a:effectLst>
                  <a:outerShdw blurRad="38100" dist="38100" dir="2700000" algn="tl">
                    <a:srgbClr val="C0C0C0"/>
                  </a:outerShdw>
                </a:effectLst>
                <a:latin typeface="宋体" pitchFamily="2" charset="-122"/>
              </a:rPr>
              <a:t>延期至本届毕业研究生</a:t>
            </a:r>
          </a:p>
          <a:p>
            <a:pPr marL="514350" indent="-514350" eaLnBrk="1" hangingPunct="1">
              <a:lnSpc>
                <a:spcPct val="150000"/>
              </a:lnSpc>
              <a:buClrTx/>
              <a:buFont typeface="Century Schoolbook" pitchFamily="18" charset="0"/>
              <a:buAutoNum type="arabicPeriod"/>
              <a:defRPr/>
            </a:pPr>
            <a:r>
              <a:rPr lang="zh-CN" altLang="en-US" sz="3200" b="1" dirty="0" smtClean="0">
                <a:effectLst>
                  <a:outerShdw blurRad="38100" dist="38100" dir="2700000" algn="tl">
                    <a:srgbClr val="C0C0C0"/>
                  </a:outerShdw>
                </a:effectLst>
                <a:latin typeface="宋体" pitchFamily="2" charset="-122"/>
              </a:rPr>
              <a:t>以前缓授学位人员</a:t>
            </a:r>
          </a:p>
        </p:txBody>
      </p:sp>
      <p:sp>
        <p:nvSpPr>
          <p:cNvPr id="4" name="TextBox 3"/>
          <p:cNvSpPr txBox="1"/>
          <p:nvPr/>
        </p:nvSpPr>
        <p:spPr>
          <a:xfrm>
            <a:off x="1081088" y="5018088"/>
            <a:ext cx="6777037" cy="647700"/>
          </a:xfrm>
          <a:prstGeom prst="roundRect">
            <a:avLst/>
          </a:prstGeom>
        </p:spPr>
        <p:style>
          <a:lnRef idx="1">
            <a:schemeClr val="accent1"/>
          </a:lnRef>
          <a:fillRef idx="2">
            <a:schemeClr val="accent1"/>
          </a:fillRef>
          <a:effectRef idx="1">
            <a:schemeClr val="accent1"/>
          </a:effectRef>
          <a:fontRef idx="minor">
            <a:schemeClr val="dk1"/>
          </a:fontRef>
        </p:style>
        <p:txBody>
          <a:bodyPr>
            <a:spAutoFit/>
          </a:bodyPr>
          <a:lstStyle/>
          <a:p>
            <a:pPr algn="ctr">
              <a:defRPr/>
            </a:pPr>
            <a:r>
              <a:rPr lang="zh-CN" altLang="en-US" sz="2800" b="1" dirty="0">
                <a:solidFill>
                  <a:srgbClr val="000000"/>
                </a:solidFill>
                <a:effectLst>
                  <a:outerShdw blurRad="38100" dist="38100" dir="2700000" algn="tl">
                    <a:srgbClr val="C0C0C0"/>
                  </a:outerShdw>
                </a:effectLst>
                <a:latin typeface="隶书" pitchFamily="49" charset="-122"/>
                <a:ea typeface="隶书" pitchFamily="49" charset="-122"/>
              </a:rPr>
              <a:t>本</a:t>
            </a:r>
            <a:r>
              <a:rPr lang="en-US" altLang="zh-CN" sz="2800" b="1" dirty="0">
                <a:solidFill>
                  <a:srgbClr val="000000"/>
                </a:solidFill>
                <a:effectLst>
                  <a:outerShdw blurRad="38100" dist="38100" dir="2700000" algn="tl">
                    <a:srgbClr val="C0C0C0"/>
                  </a:outerShdw>
                </a:effectLst>
                <a:latin typeface="隶书" pitchFamily="49" charset="-122"/>
                <a:ea typeface="隶书" pitchFamily="49" charset="-122"/>
              </a:rPr>
              <a:t>PPT</a:t>
            </a:r>
            <a:r>
              <a:rPr lang="zh-CN" altLang="en-US" sz="2800" b="1" dirty="0">
                <a:solidFill>
                  <a:srgbClr val="000000"/>
                </a:solidFill>
                <a:effectLst>
                  <a:outerShdw blurRad="38100" dist="38100" dir="2700000" algn="tl">
                    <a:srgbClr val="C0C0C0"/>
                  </a:outerShdw>
                </a:effectLst>
                <a:latin typeface="隶书" pitchFamily="49" charset="-122"/>
                <a:ea typeface="隶书" pitchFamily="49" charset="-122"/>
              </a:rPr>
              <a:t>附应答辩研究生名单</a:t>
            </a:r>
          </a:p>
        </p:txBody>
      </p:sp>
      <p:grpSp>
        <p:nvGrpSpPr>
          <p:cNvPr id="8197" name="Group 8"/>
          <p:cNvGrpSpPr>
            <a:grpSpLocks/>
          </p:cNvGrpSpPr>
          <p:nvPr/>
        </p:nvGrpSpPr>
        <p:grpSpPr bwMode="auto">
          <a:xfrm>
            <a:off x="14288" y="0"/>
            <a:ext cx="9129712" cy="6864350"/>
            <a:chOff x="9" y="0"/>
            <a:chExt cx="5751" cy="4324"/>
          </a:xfrm>
        </p:grpSpPr>
        <p:grpSp>
          <p:nvGrpSpPr>
            <p:cNvPr id="8198" name="Group 9"/>
            <p:cNvGrpSpPr>
              <a:grpSpLocks/>
            </p:cNvGrpSpPr>
            <p:nvPr/>
          </p:nvGrpSpPr>
          <p:grpSpPr bwMode="auto">
            <a:xfrm>
              <a:off x="9" y="4065"/>
              <a:ext cx="5751" cy="259"/>
              <a:chOff x="9" y="4065"/>
              <a:chExt cx="5751" cy="259"/>
            </a:xfrm>
          </p:grpSpPr>
          <p:sp>
            <p:nvSpPr>
              <p:cNvPr id="8200" name="Line 10"/>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8201" name="Text Box 11"/>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sp>
            <p:nvSpPr>
              <p:cNvPr id="8202" name="Text Box 12"/>
              <p:cNvSpPr txBox="1">
                <a:spLocks noChangeArrowheads="1"/>
              </p:cNvSpPr>
              <p:nvPr/>
            </p:nvSpPr>
            <p:spPr bwMode="auto">
              <a:xfrm>
                <a:off x="9" y="4108"/>
                <a:ext cx="403" cy="213"/>
              </a:xfrm>
              <a:prstGeom prst="rect">
                <a:avLst/>
              </a:prstGeom>
              <a:noFill/>
              <a:ln w="9525">
                <a:noFill/>
                <a:miter lim="800000"/>
                <a:headEnd/>
                <a:tailEnd/>
              </a:ln>
            </p:spPr>
            <p:txBody>
              <a:bodyPr wrap="none">
                <a:spAutoFit/>
              </a:bodyPr>
              <a:lstStyle/>
              <a:p>
                <a:r>
                  <a:rPr lang="en-US" altLang="zh-CN" sz="1600" b="1" dirty="0" smtClean="0">
                    <a:solidFill>
                      <a:schemeClr val="tx2"/>
                    </a:solidFill>
                  </a:rPr>
                  <a:t>2014</a:t>
                </a:r>
                <a:endParaRPr lang="en-US" altLang="zh-CN" sz="1600" b="1" dirty="0">
                  <a:solidFill>
                    <a:schemeClr val="tx2"/>
                  </a:solidFill>
                </a:endParaRPr>
              </a:p>
            </p:txBody>
          </p:sp>
        </p:grpSp>
        <p:pic>
          <p:nvPicPr>
            <p:cNvPr id="8199" name="Picture 13"/>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6" name="标题 1"/>
          <p:cNvSpPr>
            <a:spLocks/>
          </p:cNvSpPr>
          <p:nvPr/>
        </p:nvSpPr>
        <p:spPr bwMode="auto">
          <a:xfrm>
            <a:off x="1258888" y="2636838"/>
            <a:ext cx="5618162" cy="860425"/>
          </a:xfrm>
          <a:prstGeom prst="rect">
            <a:avLst/>
          </a:prstGeom>
          <a:noFill/>
          <a:ln w="9525">
            <a:noFill/>
            <a:miter lim="800000"/>
            <a:headEnd/>
            <a:tailEnd/>
          </a:ln>
        </p:spPr>
        <p:txBody>
          <a:bodyPr lIns="0" rIns="0" bIns="0" anchor="ctr"/>
          <a:lstStyle/>
          <a:p>
            <a:pPr algn="ctr">
              <a:defRPr/>
            </a:pPr>
            <a:r>
              <a:rPr lang="zh-CN" altLang="en-US" sz="6000" b="1" dirty="0">
                <a:solidFill>
                  <a:srgbClr val="000066"/>
                </a:solidFill>
                <a:effectLst>
                  <a:outerShdw blurRad="38100" dist="38100" dir="2700000" algn="tl">
                    <a:srgbClr val="C0C0C0"/>
                  </a:outerShdw>
                </a:effectLst>
                <a:latin typeface="Century Schoolbook" pitchFamily="18" charset="0"/>
                <a:ea typeface="华文楷体" pitchFamily="2" charset="-122"/>
              </a:rPr>
              <a:t>三、答辩前准备</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179388" y="306411"/>
            <a:ext cx="8785225" cy="6480175"/>
          </a:xfrm>
        </p:spPr>
        <p:txBody>
          <a:bodyPr>
            <a:normAutofit fontScale="62500" lnSpcReduction="20000"/>
          </a:bodyPr>
          <a:lstStyle/>
          <a:p>
            <a:pPr marL="514350" indent="-514350" eaLnBrk="1" hangingPunct="1">
              <a:lnSpc>
                <a:spcPct val="120000"/>
              </a:lnSpc>
              <a:spcBef>
                <a:spcPts val="0"/>
              </a:spcBef>
              <a:spcAft>
                <a:spcPts val="1200"/>
              </a:spcAft>
              <a:buClrTx/>
              <a:buFont typeface="Century Schoolbook" pitchFamily="18" charset="0"/>
              <a:buAutoNum type="arabicPeriod"/>
              <a:defRPr/>
            </a:pPr>
            <a:r>
              <a:rPr lang="zh-CN" altLang="en-US" sz="3800" b="1" dirty="0" smtClean="0">
                <a:effectLst>
                  <a:outerShdw blurRad="38100" dist="38100" dir="2700000" algn="tl">
                    <a:srgbClr val="C0C0C0"/>
                  </a:outerShdw>
                </a:effectLst>
                <a:latin typeface="黑体" pitchFamily="49" charset="-122"/>
                <a:ea typeface="黑体" pitchFamily="49" charset="-122"/>
              </a:rPr>
              <a:t>博士学位论文答辩申请资格确认</a:t>
            </a:r>
          </a:p>
          <a:p>
            <a:pPr marL="514350" indent="-514350">
              <a:lnSpc>
                <a:spcPct val="120000"/>
              </a:lnSpc>
              <a:spcBef>
                <a:spcPts val="60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a:t>
            </a:r>
            <a:r>
              <a:rPr lang="en-US" altLang="zh-CN" b="1" dirty="0" smtClean="0">
                <a:solidFill>
                  <a:srgbClr val="000066"/>
                </a:solidFill>
                <a:effectLst>
                  <a:outerShdw blurRad="38100" dist="38100" dir="2700000" algn="tl">
                    <a:srgbClr val="C0C0C0"/>
                  </a:outerShdw>
                </a:effectLst>
                <a:latin typeface="宋体" pitchFamily="2" charset="-122"/>
              </a:rPr>
              <a:t>1</a:t>
            </a:r>
            <a:r>
              <a:rPr lang="zh-CN" altLang="en-US" b="1" dirty="0" smtClean="0">
                <a:solidFill>
                  <a:srgbClr val="000066"/>
                </a:solidFill>
                <a:effectLst>
                  <a:outerShdw blurRad="38100" dist="38100" dir="2700000" algn="tl">
                    <a:srgbClr val="C0C0C0"/>
                  </a:outerShdw>
                </a:effectLst>
                <a:latin typeface="宋体" pitchFamily="2" charset="-122"/>
              </a:rPr>
              <a:t>）科研成果要求</a:t>
            </a:r>
            <a:endParaRPr lang="en-US" altLang="zh-CN" b="1" dirty="0" smtClean="0">
              <a:solidFill>
                <a:srgbClr val="000066"/>
              </a:solidFill>
              <a:effectLst>
                <a:outerShdw blurRad="38100" dist="38100" dir="2700000" algn="tl">
                  <a:srgbClr val="C0C0C0"/>
                </a:outerShdw>
              </a:effectLst>
              <a:latin typeface="宋体" pitchFamily="2" charset="-122"/>
            </a:endParaRPr>
          </a:p>
          <a:p>
            <a:pPr marL="533400" indent="45720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要求申请人作为第一作者（包括导师署名第一、申请人署名第二；我所为第一作者单位、中国科学院大学</a:t>
            </a:r>
            <a:r>
              <a:rPr lang="en-US" altLang="zh-CN" b="1" dirty="0" smtClean="0">
                <a:solidFill>
                  <a:srgbClr val="000066"/>
                </a:solidFill>
                <a:effectLst>
                  <a:outerShdw blurRad="38100" dist="38100" dir="2700000" algn="tl">
                    <a:srgbClr val="C0C0C0"/>
                  </a:outerShdw>
                </a:effectLst>
                <a:latin typeface="宋体" pitchFamily="2" charset="-122"/>
              </a:rPr>
              <a:t>/</a:t>
            </a:r>
            <a:r>
              <a:rPr lang="zh-CN" altLang="en-US" b="1" dirty="0" smtClean="0">
                <a:solidFill>
                  <a:srgbClr val="000066"/>
                </a:solidFill>
                <a:effectLst>
                  <a:outerShdw blurRad="38100" dist="38100" dir="2700000" algn="tl">
                    <a:srgbClr val="C0C0C0"/>
                  </a:outerShdw>
                </a:effectLst>
                <a:latin typeface="宋体" pitchFamily="2" charset="-122"/>
              </a:rPr>
              <a:t>研究生院为第二作者单位）发表与学位论文相关的学术论文，或取得相应的科研成果，必须满足以下相应的申请条件：</a:t>
            </a:r>
          </a:p>
          <a:p>
            <a:pPr marL="514350" indent="-514350">
              <a:lnSpc>
                <a:spcPct val="120000"/>
              </a:lnSpc>
              <a:spcBef>
                <a:spcPts val="600"/>
              </a:spcBef>
              <a:spcAft>
                <a:spcPts val="600"/>
              </a:spcAft>
              <a:buClr>
                <a:srgbClr val="0000FF"/>
              </a:buClr>
              <a:buSzTx/>
              <a:buFont typeface="Wingdings" pitchFamily="2" charset="2"/>
              <a:buChar char="Ø"/>
              <a:defRPr/>
            </a:pP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申请博士学位论文答辩，需满足：</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检索的期刊上至少发表</a:t>
            </a:r>
            <a:r>
              <a:rPr lang="en-US" altLang="zh-CN" b="1" dirty="0" smtClean="0">
                <a:effectLst>
                  <a:outerShdw blurRad="38100" dist="38100" dir="2700000" algn="tl">
                    <a:srgbClr val="C0C0C0"/>
                  </a:outerShdw>
                </a:effectLst>
                <a:latin typeface="宋体" pitchFamily="2" charset="-122"/>
              </a:rPr>
              <a:t>1</a:t>
            </a:r>
            <a:r>
              <a:rPr lang="zh-CN" altLang="en-US" b="1" dirty="0" smtClean="0">
                <a:effectLst>
                  <a:outerShdw blurRad="38100" dist="38100" dir="2700000" algn="tl">
                    <a:srgbClr val="C0C0C0"/>
                  </a:outerShdw>
                </a:effectLst>
                <a:latin typeface="宋体" pitchFamily="2" charset="-122"/>
              </a:rPr>
              <a:t>篇学术论文（不含被</a:t>
            </a:r>
            <a:r>
              <a:rPr lang="en-US" altLang="en-US"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或</a:t>
            </a:r>
            <a:r>
              <a:rPr lang="en-US" altLang="en-US"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检索的会议论文）；</a:t>
            </a:r>
            <a:endParaRPr lang="en-US" altLang="zh-CN" b="1" dirty="0" smtClean="0">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zh-CN" b="1" dirty="0" smtClean="0">
                <a:effectLst>
                  <a:outerShdw blurRad="38100" dist="38100" dir="2700000" algn="tl">
                    <a:srgbClr val="C0C0C0"/>
                  </a:outerShdw>
                </a:effectLst>
                <a:latin typeface="宋体" pitchFamily="2" charset="-122"/>
              </a:rPr>
              <a:t>获得国家发明专利、排名第一者（包括导师排名第一）</a:t>
            </a:r>
            <a:r>
              <a:rPr lang="zh-CN" altLang="en-US" b="1" dirty="0" smtClean="0">
                <a:effectLst>
                  <a:outerShdw blurRad="38100" dist="38100" dir="2700000" algn="tl">
                    <a:srgbClr val="C0C0C0"/>
                  </a:outerShdw>
                </a:effectLst>
                <a:latin typeface="宋体" pitchFamily="2" charset="-122"/>
              </a:rPr>
              <a:t>、专利权人为中国科学院地质与地球物理所；</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③ 获国家奖或获省部级一等奖，排名前五名者。</a:t>
            </a:r>
          </a:p>
          <a:p>
            <a:pPr marL="514350" indent="-514350">
              <a:lnSpc>
                <a:spcPct val="120000"/>
              </a:lnSpc>
              <a:spcBef>
                <a:spcPts val="0"/>
              </a:spcBef>
              <a:spcAft>
                <a:spcPts val="600"/>
              </a:spcAft>
              <a:buClr>
                <a:srgbClr val="0000FF"/>
              </a:buClr>
              <a:buSzTx/>
              <a:buFont typeface="Wingdings" pitchFamily="2" charset="2"/>
              <a:buChar char="Ø"/>
              <a:defRPr/>
            </a:pP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申请提前博士学位论文答辩，必须满足以下条件之一：</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① </a:t>
            </a:r>
            <a:r>
              <a:rPr lang="zh-CN" altLang="en-US" b="1" dirty="0" smtClean="0">
                <a:effectLst>
                  <a:outerShdw blurRad="38100" dist="38100" dir="2700000" algn="tl">
                    <a:srgbClr val="C0C0C0"/>
                  </a:outerShdw>
                </a:effectLst>
                <a:latin typeface="宋体" pitchFamily="2" charset="-122"/>
              </a:rPr>
              <a:t>达到发表文章的基本要求，并获国家奖，排前三名；或获省部级一等奖，排前三名；</a:t>
            </a:r>
          </a:p>
          <a:p>
            <a:pPr marL="514350" indent="-514350">
              <a:lnSpc>
                <a:spcPct val="120000"/>
              </a:lnSpc>
              <a:spcBef>
                <a:spcPts val="0"/>
              </a:spcBef>
              <a:spcAft>
                <a:spcPts val="600"/>
              </a:spcAft>
              <a:defRPr/>
            </a:pPr>
            <a:r>
              <a:rPr lang="en-US" altLang="zh-CN" b="1" dirty="0" smtClean="0">
                <a:effectLst>
                  <a:outerShdw blurRad="38100" dist="38100" dir="2700000" algn="tl">
                    <a:srgbClr val="C0C0C0"/>
                  </a:outerShdw>
                </a:effectLst>
                <a:latin typeface="宋体" pitchFamily="2" charset="-122"/>
              </a:rPr>
              <a:t>② </a:t>
            </a:r>
            <a:r>
              <a:rPr lang="zh-CN" altLang="en-US" b="1" dirty="0" smtClean="0">
                <a:effectLst>
                  <a:outerShdw blurRad="38100" dist="38100" dir="2700000" algn="tl">
                    <a:srgbClr val="C0C0C0"/>
                  </a:outerShdw>
                </a:effectLst>
                <a:latin typeface="宋体" pitchFamily="2" charset="-122"/>
              </a:rPr>
              <a:t>以第一作者在</a:t>
            </a:r>
            <a:r>
              <a:rPr lang="en-US" altLang="zh-CN"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a:t>
            </a:r>
            <a:r>
              <a:rPr lang="en-US" altLang="zh-CN"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检索刊物至少发表</a:t>
            </a:r>
            <a:r>
              <a:rPr lang="en-US" altLang="zh-CN" b="1" dirty="0" smtClean="0">
                <a:effectLst>
                  <a:outerShdw blurRad="38100" dist="38100" dir="2700000" algn="tl">
                    <a:srgbClr val="C0C0C0"/>
                  </a:outerShdw>
                </a:effectLst>
                <a:latin typeface="宋体" pitchFamily="2" charset="-122"/>
              </a:rPr>
              <a:t>3</a:t>
            </a:r>
            <a:r>
              <a:rPr lang="zh-CN" altLang="en-US" b="1" dirty="0" smtClean="0">
                <a:effectLst>
                  <a:outerShdw blurRad="38100" dist="38100" dir="2700000" algn="tl">
                    <a:srgbClr val="C0C0C0"/>
                  </a:outerShdw>
                </a:effectLst>
                <a:latin typeface="宋体" pitchFamily="2" charset="-122"/>
              </a:rPr>
              <a:t>篇与学位论文相关学术论文（不含被</a:t>
            </a:r>
            <a:r>
              <a:rPr lang="en-US" altLang="en-US" b="1" dirty="0" smtClean="0">
                <a:effectLst>
                  <a:outerShdw blurRad="38100" dist="38100" dir="2700000" algn="tl">
                    <a:srgbClr val="C0C0C0"/>
                  </a:outerShdw>
                </a:effectLst>
                <a:latin typeface="宋体" pitchFamily="2" charset="-122"/>
              </a:rPr>
              <a:t>SCI</a:t>
            </a:r>
            <a:r>
              <a:rPr lang="zh-CN" altLang="en-US" b="1" dirty="0" smtClean="0">
                <a:effectLst>
                  <a:outerShdw blurRad="38100" dist="38100" dir="2700000" algn="tl">
                    <a:srgbClr val="C0C0C0"/>
                  </a:outerShdw>
                </a:effectLst>
                <a:latin typeface="宋体" pitchFamily="2" charset="-122"/>
              </a:rPr>
              <a:t>或</a:t>
            </a:r>
            <a:r>
              <a:rPr lang="en-US" altLang="en-US" b="1" dirty="0" smtClean="0">
                <a:effectLst>
                  <a:outerShdw blurRad="38100" dist="38100" dir="2700000" algn="tl">
                    <a:srgbClr val="C0C0C0"/>
                  </a:outerShdw>
                </a:effectLst>
                <a:latin typeface="宋体" pitchFamily="2" charset="-122"/>
              </a:rPr>
              <a:t>EI</a:t>
            </a:r>
            <a:r>
              <a:rPr lang="zh-CN" altLang="en-US" b="1" dirty="0" smtClean="0">
                <a:effectLst>
                  <a:outerShdw blurRad="38100" dist="38100" dir="2700000" algn="tl">
                    <a:srgbClr val="C0C0C0"/>
                  </a:outerShdw>
                </a:effectLst>
                <a:latin typeface="宋体" pitchFamily="2" charset="-122"/>
              </a:rPr>
              <a:t>检索的会议论文） 。</a:t>
            </a:r>
          </a:p>
          <a:p>
            <a:pPr marL="514350" indent="-51435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a:t>
            </a:r>
            <a:r>
              <a:rPr lang="en-US" altLang="zh-CN" b="1" dirty="0" smtClean="0">
                <a:solidFill>
                  <a:srgbClr val="000066"/>
                </a:solidFill>
                <a:effectLst>
                  <a:outerShdw blurRad="38100" dist="38100" dir="2700000" algn="tl">
                    <a:srgbClr val="C0C0C0"/>
                  </a:outerShdw>
                </a:effectLst>
                <a:latin typeface="宋体" pitchFamily="2" charset="-122"/>
              </a:rPr>
              <a:t>2</a:t>
            </a:r>
            <a:r>
              <a:rPr lang="zh-CN" altLang="en-US" b="1" dirty="0" smtClean="0">
                <a:solidFill>
                  <a:srgbClr val="000066"/>
                </a:solidFill>
                <a:effectLst>
                  <a:outerShdw blurRad="38100" dist="38100" dir="2700000" algn="tl">
                    <a:srgbClr val="C0C0C0"/>
                  </a:outerShdw>
                </a:effectLst>
                <a:latin typeface="宋体" pitchFamily="2" charset="-122"/>
              </a:rPr>
              <a:t>）成绩合格（学分达标，无不及格课程，均含必修环节</a:t>
            </a:r>
            <a:r>
              <a:rPr lang="en-US" altLang="zh-CN" b="1" dirty="0" smtClean="0">
                <a:solidFill>
                  <a:srgbClr val="000066"/>
                </a:solidFill>
                <a:effectLst>
                  <a:outerShdw blurRad="38100" dist="38100" dir="2700000" algn="tl">
                    <a:srgbClr val="C0C0C0"/>
                  </a:outerShdw>
                </a:effectLst>
                <a:latin typeface="宋体" pitchFamily="2" charset="-122"/>
              </a:rPr>
              <a:t>5</a:t>
            </a:r>
            <a:r>
              <a:rPr lang="zh-CN" altLang="en-US" b="1" dirty="0" smtClean="0">
                <a:solidFill>
                  <a:srgbClr val="000066"/>
                </a:solidFill>
                <a:effectLst>
                  <a:outerShdw blurRad="38100" dist="38100" dir="2700000" algn="tl">
                    <a:srgbClr val="C0C0C0"/>
                  </a:outerShdw>
                </a:effectLst>
                <a:latin typeface="宋体" pitchFamily="2" charset="-122"/>
              </a:rPr>
              <a:t>学分 ）</a:t>
            </a:r>
          </a:p>
          <a:p>
            <a:pPr marL="514350" indent="-514350">
              <a:lnSpc>
                <a:spcPct val="120000"/>
              </a:lnSpc>
              <a:spcBef>
                <a:spcPts val="0"/>
              </a:spcBef>
              <a:spcAft>
                <a:spcPts val="600"/>
              </a:spcAft>
              <a:defRPr/>
            </a:pPr>
            <a:r>
              <a:rPr lang="zh-CN" altLang="en-US" b="1" dirty="0" smtClean="0">
                <a:effectLst>
                  <a:outerShdw blurRad="38100" dist="38100" dir="2700000" algn="tl">
                    <a:srgbClr val="C0C0C0"/>
                  </a:outerShdw>
                </a:effectLst>
                <a:latin typeface="宋体" pitchFamily="2" charset="-122"/>
              </a:rPr>
              <a:t>学分要求：硕博连读生  </a:t>
            </a:r>
            <a:r>
              <a:rPr lang="en-US" altLang="zh-CN" b="1" dirty="0" smtClean="0">
                <a:effectLst>
                  <a:outerShdw blurRad="38100" dist="38100" dir="2700000" algn="tl">
                    <a:srgbClr val="C0C0C0"/>
                  </a:outerShdw>
                </a:effectLst>
                <a:latin typeface="宋体" pitchFamily="2" charset="-122"/>
              </a:rPr>
              <a:t>43</a:t>
            </a:r>
            <a:r>
              <a:rPr lang="zh-CN" altLang="en-US" b="1" dirty="0" smtClean="0">
                <a:effectLst>
                  <a:outerShdw blurRad="38100" dist="38100" dir="2700000" algn="tl">
                    <a:srgbClr val="C0C0C0"/>
                  </a:outerShdw>
                </a:effectLst>
                <a:latin typeface="宋体" pitchFamily="2" charset="-122"/>
              </a:rPr>
              <a:t>；公开招考博士  </a:t>
            </a:r>
            <a:r>
              <a:rPr lang="en-US" altLang="zh-CN" b="1" dirty="0" smtClean="0">
                <a:effectLst>
                  <a:outerShdw blurRad="38100" dist="38100" dir="2700000" algn="tl">
                    <a:srgbClr val="C0C0C0"/>
                  </a:outerShdw>
                </a:effectLst>
                <a:latin typeface="宋体" pitchFamily="2" charset="-122"/>
              </a:rPr>
              <a:t>12</a:t>
            </a:r>
            <a:r>
              <a:rPr lang="zh-CN" altLang="en-US" b="1" dirty="0" smtClean="0">
                <a:effectLst>
                  <a:outerShdw blurRad="38100" dist="38100" dir="2700000" algn="tl">
                    <a:srgbClr val="C0C0C0"/>
                  </a:outerShdw>
                </a:effectLst>
                <a:latin typeface="宋体" pitchFamily="2" charset="-122"/>
              </a:rPr>
              <a:t>；</a:t>
            </a:r>
          </a:p>
          <a:p>
            <a:pPr marL="514350" indent="-51435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a:t>
            </a:r>
            <a:r>
              <a:rPr lang="en-US" altLang="zh-CN" b="1" dirty="0" smtClean="0">
                <a:solidFill>
                  <a:srgbClr val="000066"/>
                </a:solidFill>
                <a:effectLst>
                  <a:outerShdw blurRad="38100" dist="38100" dir="2700000" algn="tl">
                    <a:srgbClr val="C0C0C0"/>
                  </a:outerShdw>
                </a:effectLst>
                <a:latin typeface="宋体" pitchFamily="2" charset="-122"/>
              </a:rPr>
              <a:t>3</a:t>
            </a:r>
            <a:r>
              <a:rPr lang="zh-CN" altLang="en-US" b="1" dirty="0" smtClean="0">
                <a:solidFill>
                  <a:srgbClr val="000066"/>
                </a:solidFill>
                <a:effectLst>
                  <a:outerShdw blurRad="38100" dist="38100" dir="2700000" algn="tl">
                    <a:srgbClr val="C0C0C0"/>
                  </a:outerShdw>
                </a:effectLst>
                <a:latin typeface="宋体" pitchFamily="2" charset="-122"/>
              </a:rPr>
              <a:t>）完成学位论文，导师审阅同意提交答辩，于答辩前</a:t>
            </a:r>
            <a:r>
              <a:rPr lang="en-US" altLang="zh-CN" b="1" dirty="0" smtClean="0">
                <a:solidFill>
                  <a:srgbClr val="0000FF"/>
                </a:solidFill>
                <a:effectLst>
                  <a:outerShdw blurRad="38100" dist="38100" dir="2700000" algn="tl">
                    <a:srgbClr val="C0C0C0"/>
                  </a:outerShdw>
                </a:effectLst>
                <a:latin typeface="黑体" pitchFamily="49" charset="-122"/>
                <a:ea typeface="黑体" pitchFamily="49" charset="-122"/>
              </a:rPr>
              <a:t>15</a:t>
            </a:r>
            <a:r>
              <a:rPr lang="zh-CN" altLang="en-US" b="1" dirty="0" smtClean="0">
                <a:solidFill>
                  <a:srgbClr val="0000FF"/>
                </a:solidFill>
                <a:effectLst>
                  <a:outerShdw blurRad="38100" dist="38100" dir="2700000" algn="tl">
                    <a:srgbClr val="C0C0C0"/>
                  </a:outerShdw>
                </a:effectLst>
                <a:latin typeface="黑体" pitchFamily="49" charset="-122"/>
                <a:ea typeface="黑体" pitchFamily="49" charset="-122"/>
              </a:rPr>
              <a:t>日</a:t>
            </a:r>
            <a:r>
              <a:rPr lang="zh-CN" altLang="en-US" b="1" dirty="0" smtClean="0">
                <a:solidFill>
                  <a:srgbClr val="000066"/>
                </a:solidFill>
                <a:effectLst>
                  <a:outerShdw blurRad="38100" dist="38100" dir="2700000" algn="tl">
                    <a:srgbClr val="C0C0C0"/>
                  </a:outerShdw>
                </a:effectLst>
                <a:latin typeface="宋体" pitchFamily="2" charset="-122"/>
              </a:rPr>
              <a:t>送同行专家评议。</a:t>
            </a:r>
            <a:endParaRPr lang="en-US" altLang="zh-CN" b="1" dirty="0" smtClean="0">
              <a:solidFill>
                <a:srgbClr val="000066"/>
              </a:solidFill>
              <a:effectLst>
                <a:outerShdw blurRad="38100" dist="38100" dir="2700000" algn="tl">
                  <a:srgbClr val="C0C0C0"/>
                </a:outerShdw>
              </a:effectLst>
              <a:latin typeface="宋体" pitchFamily="2" charset="-122"/>
            </a:endParaRPr>
          </a:p>
          <a:p>
            <a:pPr marL="514350" indent="-514350">
              <a:lnSpc>
                <a:spcPct val="120000"/>
              </a:lnSpc>
              <a:spcBef>
                <a:spcPts val="0"/>
              </a:spcBef>
              <a:spcAft>
                <a:spcPts val="600"/>
              </a:spcAft>
              <a:buFont typeface="Wingdings 2" pitchFamily="18" charset="2"/>
              <a:buNone/>
              <a:defRPr/>
            </a:pPr>
            <a:r>
              <a:rPr lang="zh-CN" altLang="en-US" b="1" dirty="0" smtClean="0">
                <a:solidFill>
                  <a:srgbClr val="000066"/>
                </a:solidFill>
                <a:effectLst>
                  <a:outerShdw blurRad="38100" dist="38100" dir="2700000" algn="tl">
                    <a:srgbClr val="C0C0C0"/>
                  </a:outerShdw>
                </a:effectLst>
                <a:latin typeface="宋体" pitchFamily="2" charset="-122"/>
              </a:rPr>
              <a:t>（</a:t>
            </a:r>
            <a:r>
              <a:rPr lang="en-US" altLang="zh-CN" b="1" dirty="0" smtClean="0">
                <a:solidFill>
                  <a:srgbClr val="000066"/>
                </a:solidFill>
                <a:effectLst>
                  <a:outerShdw blurRad="38100" dist="38100" dir="2700000" algn="tl">
                    <a:srgbClr val="C0C0C0"/>
                  </a:outerShdw>
                </a:effectLst>
                <a:latin typeface="宋体" pitchFamily="2" charset="-122"/>
              </a:rPr>
              <a:t>4</a:t>
            </a:r>
            <a:r>
              <a:rPr lang="zh-CN" altLang="en-US" b="1" dirty="0" smtClean="0">
                <a:solidFill>
                  <a:srgbClr val="000066"/>
                </a:solidFill>
                <a:effectLst>
                  <a:outerShdw blurRad="38100" dist="38100" dir="2700000" algn="tl">
                    <a:srgbClr val="C0C0C0"/>
                  </a:outerShdw>
                </a:effectLst>
                <a:latin typeface="宋体" pitchFamily="2" charset="-122"/>
              </a:rPr>
              <a:t>）说明：</a:t>
            </a:r>
            <a:r>
              <a:rPr lang="en-US" altLang="zh-CN" b="1" dirty="0" smtClean="0">
                <a:effectLst>
                  <a:outerShdw blurRad="38100" dist="38100" dir="2700000" algn="tl">
                    <a:srgbClr val="C0C0C0"/>
                  </a:outerShdw>
                </a:effectLst>
                <a:latin typeface="宋体" pitchFamily="2" charset="-122"/>
              </a:rPr>
              <a:t> ① </a:t>
            </a:r>
            <a:r>
              <a:rPr lang="zh-CN" altLang="en-US" b="1" dirty="0" smtClean="0">
                <a:effectLst>
                  <a:outerShdw blurRad="38100" dist="38100" dir="2700000" algn="tl">
                    <a:srgbClr val="C0C0C0"/>
                  </a:outerShdw>
                </a:effectLst>
                <a:latin typeface="宋体" pitchFamily="2" charset="-122"/>
              </a:rPr>
              <a:t>论文导师审阅、论文评阅、论文答辩等环节均需在培养系统中由学生本人、导师和答辩秘书完成；</a:t>
            </a:r>
            <a:r>
              <a:rPr lang="en-US" altLang="zh-CN" b="1" dirty="0" smtClean="0">
                <a:effectLst>
                  <a:outerShdw blurRad="38100" dist="38100" dir="2700000" algn="tl">
                    <a:srgbClr val="C0C0C0"/>
                  </a:outerShdw>
                </a:effectLst>
                <a:latin typeface="宋体" pitchFamily="2" charset="-122"/>
              </a:rPr>
              <a:t>②</a:t>
            </a:r>
            <a:r>
              <a:rPr lang="zh-CN" altLang="en-US" b="1" dirty="0" smtClean="0">
                <a:effectLst>
                  <a:outerShdw blurRad="38100" dist="38100" dir="2700000" algn="tl">
                    <a:srgbClr val="C0C0C0"/>
                  </a:outerShdw>
                </a:effectLst>
                <a:latin typeface="宋体" pitchFamily="2" charset="-122"/>
              </a:rPr>
              <a:t>待发表文章录用函必须经导师签字方可用于申请学位论文答辩。</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2" name="Text Box 4"/>
          <p:cNvSpPr txBox="1">
            <a:spLocks noChangeArrowheads="1"/>
          </p:cNvSpPr>
          <p:nvPr/>
        </p:nvSpPr>
        <p:spPr bwMode="auto">
          <a:xfrm>
            <a:off x="250825" y="476250"/>
            <a:ext cx="8713788" cy="6078587"/>
          </a:xfrm>
          <a:prstGeom prst="rect">
            <a:avLst/>
          </a:prstGeom>
          <a:noFill/>
          <a:ln w="9525">
            <a:noFill/>
            <a:miter lim="800000"/>
            <a:headEnd/>
            <a:tailEnd/>
          </a:ln>
          <a:effectLst/>
        </p:spPr>
        <p:txBody>
          <a:bodyPr>
            <a:spAutoFit/>
          </a:bodyPr>
          <a:lstStyle/>
          <a:p>
            <a:pPr>
              <a:spcBef>
                <a:spcPct val="50000"/>
              </a:spcBef>
              <a:spcAft>
                <a:spcPts val="1800"/>
              </a:spcAft>
              <a:defRPr/>
            </a:pPr>
            <a:r>
              <a:rPr lang="en-US" altLang="zh-CN" sz="2400" b="1" dirty="0">
                <a:effectLst>
                  <a:outerShdw blurRad="38100" dist="38100" dir="2700000" algn="tl">
                    <a:srgbClr val="C0C0C0"/>
                  </a:outerShdw>
                </a:effectLst>
                <a:latin typeface="黑体" pitchFamily="49" charset="-122"/>
                <a:ea typeface="黑体" pitchFamily="49" charset="-122"/>
              </a:rPr>
              <a:t>2.</a:t>
            </a:r>
            <a:r>
              <a:rPr lang="zh-CN" altLang="en-US" sz="2400" b="1" dirty="0">
                <a:effectLst>
                  <a:outerShdw blurRad="38100" dist="38100" dir="2700000" algn="tl">
                    <a:srgbClr val="C0C0C0"/>
                  </a:outerShdw>
                </a:effectLst>
                <a:latin typeface="黑体" pitchFamily="49" charset="-122"/>
                <a:ea typeface="黑体" pitchFamily="49" charset="-122"/>
              </a:rPr>
              <a:t>硕士学位论文答辩申请资格确认</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）申请人作为</a:t>
            </a:r>
            <a:r>
              <a:rPr lang="zh-CN" altLang="en-US" sz="1600" b="1" dirty="0">
                <a:solidFill>
                  <a:srgbClr val="0000FF"/>
                </a:solidFill>
                <a:effectLst>
                  <a:outerShdw blurRad="38100" dist="38100" dir="2700000" algn="tl">
                    <a:srgbClr val="C0C0C0"/>
                  </a:outerShdw>
                </a:effectLst>
                <a:latin typeface="宋体" pitchFamily="2" charset="-122"/>
              </a:rPr>
              <a:t>主要作者（排名前三名）</a:t>
            </a:r>
            <a:r>
              <a:rPr lang="zh-CN" altLang="en-US" sz="1600" b="1" dirty="0">
                <a:solidFill>
                  <a:srgbClr val="000066"/>
                </a:solidFill>
                <a:effectLst>
                  <a:outerShdw blurRad="38100" dist="38100" dir="2700000" algn="tl">
                    <a:srgbClr val="C0C0C0"/>
                  </a:outerShdw>
                </a:effectLst>
                <a:latin typeface="宋体" pitchFamily="2" charset="-122"/>
              </a:rPr>
              <a:t>在与本学科相关的核心刊物上至少公开发表（或被录用）</a:t>
            </a:r>
            <a:r>
              <a:rPr lang="en-US" altLang="zh-CN" sz="1600" b="1" dirty="0">
                <a:solidFill>
                  <a:srgbClr val="000066"/>
                </a:solidFill>
                <a:effectLst>
                  <a:outerShdw blurRad="38100" dist="38100" dir="2700000" algn="tl">
                    <a:srgbClr val="C0C0C0"/>
                  </a:outerShdw>
                </a:effectLst>
                <a:latin typeface="宋体" pitchFamily="2" charset="-122"/>
              </a:rPr>
              <a:t>1</a:t>
            </a:r>
            <a:r>
              <a:rPr lang="zh-CN" altLang="en-US" sz="1600" b="1" dirty="0">
                <a:solidFill>
                  <a:srgbClr val="000066"/>
                </a:solidFill>
                <a:effectLst>
                  <a:outerShdw blurRad="38100" dist="38100" dir="2700000" algn="tl">
                    <a:srgbClr val="C0C0C0"/>
                  </a:outerShdw>
                </a:effectLst>
                <a:latin typeface="宋体" pitchFamily="2" charset="-122"/>
              </a:rPr>
              <a:t>篇与</a:t>
            </a:r>
            <a:r>
              <a:rPr lang="zh-CN" altLang="en-US" sz="1600" b="1" dirty="0">
                <a:solidFill>
                  <a:srgbClr val="0000FF"/>
                </a:solidFill>
                <a:effectLst>
                  <a:outerShdw blurRad="38100" dist="38100" dir="2700000" algn="tl">
                    <a:srgbClr val="C0C0C0"/>
                  </a:outerShdw>
                </a:effectLst>
                <a:latin typeface="宋体" pitchFamily="2" charset="-122"/>
              </a:rPr>
              <a:t>学位论文相关</a:t>
            </a:r>
            <a:r>
              <a:rPr lang="zh-CN" altLang="en-US" sz="1600" b="1" dirty="0">
                <a:solidFill>
                  <a:srgbClr val="000066"/>
                </a:solidFill>
                <a:effectLst>
                  <a:outerShdw blurRad="38100" dist="38100" dir="2700000" algn="tl">
                    <a:srgbClr val="C0C0C0"/>
                  </a:outerShdw>
                </a:effectLst>
                <a:latin typeface="宋体" pitchFamily="2" charset="-122"/>
              </a:rPr>
              <a:t>的学术论文（我所为第一作者单位，</a:t>
            </a:r>
            <a:r>
              <a:rPr lang="zh-CN" altLang="en-US" sz="1600" b="1" dirty="0" smtClean="0">
                <a:solidFill>
                  <a:srgbClr val="000066"/>
                </a:solidFill>
                <a:effectLst>
                  <a:outerShdw blurRad="38100" dist="38100" dir="2700000" algn="tl">
                    <a:srgbClr val="C0C0C0"/>
                  </a:outerShdw>
                </a:effectLst>
                <a:latin typeface="宋体" pitchFamily="2" charset="-122"/>
              </a:rPr>
              <a:t>中国科学院大学</a:t>
            </a:r>
            <a:r>
              <a:rPr lang="en-US" altLang="zh-CN" sz="1600" b="1" dirty="0" smtClean="0">
                <a:solidFill>
                  <a:srgbClr val="000066"/>
                </a:solidFill>
                <a:effectLst>
                  <a:outerShdw blurRad="38100" dist="38100" dir="2700000" algn="tl">
                    <a:srgbClr val="C0C0C0"/>
                  </a:outerShdw>
                </a:effectLst>
                <a:latin typeface="宋体" pitchFamily="2" charset="-122"/>
              </a:rPr>
              <a:t>/</a:t>
            </a:r>
            <a:r>
              <a:rPr lang="zh-CN" altLang="en-US" sz="1600" b="1" dirty="0" smtClean="0">
                <a:solidFill>
                  <a:srgbClr val="000066"/>
                </a:solidFill>
                <a:effectLst>
                  <a:outerShdw blurRad="38100" dist="38100" dir="2700000" algn="tl">
                    <a:srgbClr val="C0C0C0"/>
                  </a:outerShdw>
                </a:effectLst>
                <a:latin typeface="宋体" pitchFamily="2" charset="-122"/>
              </a:rPr>
              <a:t>研究生院</a:t>
            </a:r>
            <a:r>
              <a:rPr lang="zh-CN" altLang="en-US" sz="1600" b="1" dirty="0">
                <a:solidFill>
                  <a:srgbClr val="000066"/>
                </a:solidFill>
                <a:effectLst>
                  <a:outerShdw blurRad="38100" dist="38100" dir="2700000" algn="tl">
                    <a:srgbClr val="C0C0C0"/>
                  </a:outerShdw>
                </a:effectLst>
                <a:latin typeface="宋体" pitchFamily="2" charset="-122"/>
              </a:rPr>
              <a:t>为第二作者</a:t>
            </a:r>
            <a:r>
              <a:rPr lang="zh-CN" altLang="en-US" sz="1600" b="1" dirty="0" smtClean="0">
                <a:solidFill>
                  <a:srgbClr val="000066"/>
                </a:solidFill>
                <a:effectLst>
                  <a:outerShdw blurRad="38100" dist="38100" dir="2700000" algn="tl">
                    <a:srgbClr val="C0C0C0"/>
                  </a:outerShdw>
                </a:effectLst>
                <a:latin typeface="宋体" pitchFamily="2" charset="-122"/>
              </a:rPr>
              <a:t>单位，</a:t>
            </a:r>
            <a:r>
              <a:rPr lang="zh-CN" altLang="en-US" sz="1600" b="1" dirty="0" smtClean="0">
                <a:effectLst>
                  <a:outerShdw blurRad="38100" dist="38100" dir="2700000" algn="tl">
                    <a:srgbClr val="C0C0C0"/>
                  </a:outerShdw>
                </a:effectLst>
                <a:latin typeface="宋体" pitchFamily="2" charset="-122"/>
              </a:rPr>
              <a:t>不含会议论文</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；获省部级一等奖排名前五位及已受理的发明专利与发表论文具有同等效力。</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2</a:t>
            </a:r>
            <a:r>
              <a:rPr lang="zh-CN" altLang="en-US" sz="1600" b="1" dirty="0">
                <a:solidFill>
                  <a:srgbClr val="000066"/>
                </a:solidFill>
                <a:effectLst>
                  <a:outerShdw blurRad="38100" dist="38100" dir="2700000" algn="tl">
                    <a:srgbClr val="C0C0C0"/>
                  </a:outerShdw>
                </a:effectLst>
                <a:latin typeface="宋体" pitchFamily="2" charset="-122"/>
              </a:rPr>
              <a:t>）硕士生申请提前答辩，必须满足以下条件之一：</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① </a:t>
            </a:r>
            <a:r>
              <a:rPr lang="zh-CN" altLang="en-US" sz="1600" b="1" dirty="0">
                <a:solidFill>
                  <a:srgbClr val="660066"/>
                </a:solidFill>
                <a:effectLst>
                  <a:outerShdw blurRad="38100" dist="38100" dir="2700000" algn="tl">
                    <a:srgbClr val="C0C0C0"/>
                  </a:outerShdw>
                </a:effectLst>
                <a:latin typeface="宋体" pitchFamily="2" charset="-122"/>
              </a:rPr>
              <a:t>达到发表文章的基本要求，并获国家奖（自然科学奖、发明奖、科技进步奖，下同）；或获省部级一等奖，排前五名；</a:t>
            </a:r>
          </a:p>
          <a:p>
            <a:pPr marL="228600" lvl="2">
              <a:lnSpc>
                <a:spcPts val="3000"/>
              </a:lnSpc>
              <a:spcBef>
                <a:spcPts val="0"/>
              </a:spcBef>
              <a:spcAft>
                <a:spcPts val="0"/>
              </a:spcAft>
              <a:defRPr/>
            </a:pPr>
            <a:r>
              <a:rPr lang="en-US" altLang="zh-CN" sz="1600" b="1" dirty="0">
                <a:solidFill>
                  <a:srgbClr val="660066"/>
                </a:solidFill>
                <a:effectLst>
                  <a:outerShdw blurRad="38100" dist="38100" dir="2700000" algn="tl">
                    <a:srgbClr val="C0C0C0"/>
                  </a:outerShdw>
                </a:effectLst>
                <a:latin typeface="宋体" pitchFamily="2" charset="-122"/>
              </a:rPr>
              <a:t>② </a:t>
            </a:r>
            <a:r>
              <a:rPr lang="zh-CN" altLang="en-US" sz="1600" b="1" dirty="0">
                <a:solidFill>
                  <a:srgbClr val="660066"/>
                </a:solidFill>
                <a:effectLst>
                  <a:outerShdw blurRad="38100" dist="38100" dir="2700000" algn="tl">
                    <a:srgbClr val="C0C0C0"/>
                  </a:outerShdw>
                </a:effectLst>
                <a:latin typeface="宋体" pitchFamily="2" charset="-122"/>
              </a:rPr>
              <a:t>以第一作者（包括导师署名第一、申请人署名第二；我所为第一作者单位、</a:t>
            </a:r>
            <a:r>
              <a:rPr lang="zh-CN" altLang="en-US" sz="1600" b="1" dirty="0" smtClean="0">
                <a:solidFill>
                  <a:srgbClr val="660066"/>
                </a:solidFill>
                <a:effectLst>
                  <a:outerShdw blurRad="38100" dist="38100" dir="2700000" algn="tl">
                    <a:srgbClr val="C0C0C0"/>
                  </a:outerShdw>
                </a:effectLst>
                <a:latin typeface="宋体" pitchFamily="2" charset="-122"/>
              </a:rPr>
              <a:t>中国科学院大学</a:t>
            </a:r>
            <a:r>
              <a:rPr lang="en-US" altLang="zh-CN" sz="1600" b="1" dirty="0" smtClean="0">
                <a:solidFill>
                  <a:srgbClr val="660066"/>
                </a:solidFill>
                <a:effectLst>
                  <a:outerShdw blurRad="38100" dist="38100" dir="2700000" algn="tl">
                    <a:srgbClr val="C0C0C0"/>
                  </a:outerShdw>
                </a:effectLst>
                <a:latin typeface="宋体" pitchFamily="2" charset="-122"/>
              </a:rPr>
              <a:t>/</a:t>
            </a:r>
            <a:r>
              <a:rPr lang="zh-CN" altLang="en-US" sz="1600" b="1" dirty="0" smtClean="0">
                <a:solidFill>
                  <a:srgbClr val="660066"/>
                </a:solidFill>
                <a:effectLst>
                  <a:outerShdw blurRad="38100" dist="38100" dir="2700000" algn="tl">
                    <a:srgbClr val="C0C0C0"/>
                  </a:outerShdw>
                </a:effectLst>
                <a:latin typeface="宋体" pitchFamily="2" charset="-122"/>
              </a:rPr>
              <a:t>研究生院</a:t>
            </a:r>
            <a:r>
              <a:rPr lang="zh-CN" altLang="en-US" sz="1600" b="1" dirty="0">
                <a:solidFill>
                  <a:srgbClr val="660066"/>
                </a:solidFill>
                <a:effectLst>
                  <a:outerShdw blurRad="38100" dist="38100" dir="2700000" algn="tl">
                    <a:srgbClr val="C0C0C0"/>
                  </a:outerShdw>
                </a:effectLst>
                <a:latin typeface="宋体" pitchFamily="2" charset="-122"/>
              </a:rPr>
              <a:t>为第二作者单位）至少发表</a:t>
            </a:r>
            <a:r>
              <a:rPr lang="en-US" altLang="zh-CN" sz="1600" b="1" dirty="0">
                <a:solidFill>
                  <a:srgbClr val="660066"/>
                </a:solidFill>
                <a:effectLst>
                  <a:outerShdw blurRad="38100" dist="38100" dir="2700000" algn="tl">
                    <a:srgbClr val="C0C0C0"/>
                  </a:outerShdw>
                </a:effectLst>
                <a:latin typeface="宋体" pitchFamily="2" charset="-122"/>
              </a:rPr>
              <a:t>1</a:t>
            </a:r>
            <a:r>
              <a:rPr lang="zh-CN" altLang="en-US" sz="1600" b="1" dirty="0">
                <a:solidFill>
                  <a:srgbClr val="660066"/>
                </a:solidFill>
                <a:effectLst>
                  <a:outerShdw blurRad="38100" dist="38100" dir="2700000" algn="tl">
                    <a:srgbClr val="C0C0C0"/>
                  </a:outerShdw>
                </a:effectLst>
                <a:latin typeface="宋体" pitchFamily="2" charset="-122"/>
              </a:rPr>
              <a:t>篇被</a:t>
            </a:r>
            <a:r>
              <a:rPr lang="en-US" altLang="zh-CN" sz="1600" b="1" dirty="0">
                <a:solidFill>
                  <a:srgbClr val="660066"/>
                </a:solidFill>
                <a:effectLst>
                  <a:outerShdw blurRad="38100" dist="38100" dir="2700000" algn="tl">
                    <a:srgbClr val="C0C0C0"/>
                  </a:outerShdw>
                </a:effectLst>
                <a:latin typeface="宋体" pitchFamily="2" charset="-122"/>
              </a:rPr>
              <a:t>SCI</a:t>
            </a:r>
            <a:r>
              <a:rPr lang="zh-CN" altLang="en-US" sz="1600" b="1" dirty="0">
                <a:solidFill>
                  <a:srgbClr val="660066"/>
                </a:solidFill>
                <a:effectLst>
                  <a:outerShdw blurRad="38100" dist="38100" dir="2700000" algn="tl">
                    <a:srgbClr val="C0C0C0"/>
                  </a:outerShdw>
                </a:effectLst>
                <a:latin typeface="宋体" pitchFamily="2" charset="-122"/>
              </a:rPr>
              <a:t>检索或</a:t>
            </a:r>
            <a:r>
              <a:rPr lang="en-US" altLang="zh-CN" sz="1600" b="1" dirty="0">
                <a:solidFill>
                  <a:srgbClr val="660066"/>
                </a:solidFill>
                <a:effectLst>
                  <a:outerShdw blurRad="38100" dist="38100" dir="2700000" algn="tl">
                    <a:srgbClr val="C0C0C0"/>
                  </a:outerShdw>
                </a:effectLst>
                <a:latin typeface="宋体" pitchFamily="2" charset="-122"/>
              </a:rPr>
              <a:t>EI</a:t>
            </a:r>
            <a:r>
              <a:rPr lang="zh-CN" altLang="en-US" sz="1600" b="1" dirty="0">
                <a:solidFill>
                  <a:srgbClr val="660066"/>
                </a:solidFill>
                <a:effectLst>
                  <a:outerShdw blurRad="38100" dist="38100" dir="2700000" algn="tl">
                    <a:srgbClr val="C0C0C0"/>
                  </a:outerShdw>
                </a:effectLst>
                <a:latin typeface="宋体" pitchFamily="2" charset="-122"/>
              </a:rPr>
              <a:t>检索与学位论文相关的学术论文。</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3</a:t>
            </a:r>
            <a:r>
              <a:rPr lang="zh-CN" altLang="en-US" sz="1600" b="1" dirty="0">
                <a:solidFill>
                  <a:srgbClr val="000066"/>
                </a:solidFill>
                <a:effectLst>
                  <a:outerShdw blurRad="38100" dist="38100" dir="2700000" algn="tl">
                    <a:srgbClr val="C0C0C0"/>
                  </a:outerShdw>
                </a:effectLst>
                <a:latin typeface="宋体" pitchFamily="2" charset="-122"/>
              </a:rPr>
              <a:t>）成绩合格（学分达标，无不及格课程）：</a:t>
            </a:r>
            <a:r>
              <a:rPr lang="en-US" altLang="zh-CN" sz="1600" b="1" dirty="0">
                <a:solidFill>
                  <a:srgbClr val="000066"/>
                </a:solidFill>
                <a:effectLst>
                  <a:outerShdw blurRad="38100" dist="38100" dir="2700000" algn="tl">
                    <a:srgbClr val="C0C0C0"/>
                  </a:outerShdw>
                </a:effectLst>
                <a:latin typeface="宋体" pitchFamily="2" charset="-122"/>
              </a:rPr>
              <a:t>35</a:t>
            </a:r>
            <a:r>
              <a:rPr lang="zh-CN" altLang="en-US" sz="1600" b="1" dirty="0">
                <a:solidFill>
                  <a:srgbClr val="000066"/>
                </a:solidFill>
                <a:effectLst>
                  <a:outerShdw blurRad="38100" dist="38100" dir="2700000" algn="tl">
                    <a:srgbClr val="C0C0C0"/>
                  </a:outerShdw>
                </a:effectLst>
                <a:latin typeface="宋体" pitchFamily="2" charset="-122"/>
              </a:rPr>
              <a:t>学分（含必修环节</a:t>
            </a:r>
            <a:r>
              <a:rPr lang="en-US" altLang="zh-CN" sz="1600" b="1" dirty="0">
                <a:solidFill>
                  <a:srgbClr val="000066"/>
                </a:solidFill>
                <a:effectLst>
                  <a:outerShdw blurRad="38100" dist="38100" dir="2700000" algn="tl">
                    <a:srgbClr val="C0C0C0"/>
                  </a:outerShdw>
                </a:effectLst>
                <a:latin typeface="宋体" pitchFamily="2" charset="-122"/>
              </a:rPr>
              <a:t>5</a:t>
            </a:r>
            <a:r>
              <a:rPr lang="zh-CN" altLang="en-US" sz="1600" b="1" dirty="0">
                <a:solidFill>
                  <a:srgbClr val="000066"/>
                </a:solidFill>
                <a:effectLst>
                  <a:outerShdw blurRad="38100" dist="38100" dir="2700000" algn="tl">
                    <a:srgbClr val="C0C0C0"/>
                  </a:outerShdw>
                </a:effectLst>
                <a:latin typeface="宋体" pitchFamily="2" charset="-122"/>
              </a:rPr>
              <a:t>学分）。</a:t>
            </a:r>
          </a:p>
          <a:p>
            <a:pPr>
              <a:lnSpc>
                <a:spcPts val="3000"/>
              </a:lnSpc>
              <a:spcBef>
                <a:spcPts val="0"/>
              </a:spcBef>
              <a:spcAft>
                <a:spcPts val="0"/>
              </a:spcAft>
              <a:defRPr/>
            </a:pPr>
            <a:r>
              <a:rPr lang="zh-CN" altLang="en-US" sz="1600" b="1" dirty="0">
                <a:solidFill>
                  <a:srgbClr val="000066"/>
                </a:solidFill>
                <a:effectLst>
                  <a:outerShdw blurRad="38100" dist="38100" dir="2700000" algn="tl">
                    <a:srgbClr val="C0C0C0"/>
                  </a:outerShdw>
                </a:effectLst>
                <a:latin typeface="宋体" pitchFamily="2" charset="-122"/>
              </a:rPr>
              <a:t>（</a:t>
            </a:r>
            <a:r>
              <a:rPr lang="en-US" altLang="zh-CN" sz="1600" b="1" dirty="0">
                <a:solidFill>
                  <a:srgbClr val="000066"/>
                </a:solidFill>
                <a:effectLst>
                  <a:outerShdw blurRad="38100" dist="38100" dir="2700000" algn="tl">
                    <a:srgbClr val="C0C0C0"/>
                  </a:outerShdw>
                </a:effectLst>
                <a:latin typeface="宋体" pitchFamily="2" charset="-122"/>
              </a:rPr>
              <a:t>4</a:t>
            </a:r>
            <a:r>
              <a:rPr lang="zh-CN" altLang="en-US" sz="1600" b="1" dirty="0">
                <a:solidFill>
                  <a:srgbClr val="000066"/>
                </a:solidFill>
                <a:effectLst>
                  <a:outerShdw blurRad="38100" dist="38100" dir="2700000" algn="tl">
                    <a:srgbClr val="C0C0C0"/>
                  </a:outerShdw>
                </a:effectLst>
                <a:latin typeface="宋体" pitchFamily="2" charset="-122"/>
              </a:rPr>
              <a:t>）完成学位论文，导师审阅同意提交答辩，于答辩前</a:t>
            </a:r>
            <a:r>
              <a:rPr lang="en-US" altLang="zh-CN" sz="1600" b="1" dirty="0">
                <a:solidFill>
                  <a:srgbClr val="000066"/>
                </a:solidFill>
                <a:effectLst>
                  <a:outerShdw blurRad="38100" dist="38100" dir="2700000" algn="tl">
                    <a:srgbClr val="C0C0C0"/>
                  </a:outerShdw>
                </a:effectLst>
                <a:latin typeface="宋体" pitchFamily="2" charset="-122"/>
              </a:rPr>
              <a:t>8</a:t>
            </a:r>
            <a:r>
              <a:rPr lang="zh-CN" altLang="en-US" sz="1600" b="1" dirty="0">
                <a:solidFill>
                  <a:srgbClr val="000066"/>
                </a:solidFill>
                <a:effectLst>
                  <a:outerShdw blurRad="38100" dist="38100" dir="2700000" algn="tl">
                    <a:srgbClr val="C0C0C0"/>
                  </a:outerShdw>
                </a:effectLst>
                <a:latin typeface="宋体" pitchFamily="2" charset="-122"/>
              </a:rPr>
              <a:t>日送同行专家评议。</a:t>
            </a:r>
          </a:p>
          <a:p>
            <a:pPr>
              <a:lnSpc>
                <a:spcPts val="3000"/>
              </a:lnSpc>
              <a:spcBef>
                <a:spcPts val="0"/>
              </a:spcBef>
              <a:spcAft>
                <a:spcPts val="0"/>
              </a:spcAft>
              <a:defRPr/>
            </a:pPr>
            <a:r>
              <a:rPr lang="zh-CN" altLang="en-US" sz="1600" b="1" dirty="0" smtClean="0">
                <a:solidFill>
                  <a:srgbClr val="000066"/>
                </a:solidFill>
                <a:effectLst>
                  <a:outerShdw blurRad="38100" dist="38100" dir="2700000" algn="tl">
                    <a:srgbClr val="C0C0C0"/>
                  </a:outerShdw>
                </a:effectLst>
                <a:latin typeface="宋体" pitchFamily="2" charset="-122"/>
              </a:rPr>
              <a:t>（</a:t>
            </a:r>
            <a:r>
              <a:rPr lang="en-US" altLang="zh-CN" sz="1600" b="1" dirty="0" smtClean="0">
                <a:solidFill>
                  <a:srgbClr val="000066"/>
                </a:solidFill>
                <a:effectLst>
                  <a:outerShdw blurRad="38100" dist="38100" dir="2700000" algn="tl">
                    <a:srgbClr val="C0C0C0"/>
                  </a:outerShdw>
                </a:effectLst>
                <a:latin typeface="宋体" pitchFamily="2" charset="-122"/>
              </a:rPr>
              <a:t>5</a:t>
            </a:r>
            <a:r>
              <a:rPr lang="zh-CN" altLang="en-US" sz="1600" b="1" dirty="0" smtClean="0">
                <a:solidFill>
                  <a:srgbClr val="000066"/>
                </a:solidFill>
                <a:effectLst>
                  <a:outerShdw blurRad="38100" dist="38100" dir="2700000" algn="tl">
                    <a:srgbClr val="C0C0C0"/>
                  </a:outerShdw>
                </a:effectLst>
                <a:latin typeface="宋体" pitchFamily="2" charset="-122"/>
              </a:rPr>
              <a:t>）</a:t>
            </a:r>
            <a:r>
              <a:rPr lang="zh-CN" altLang="en-US" sz="1600" b="1" dirty="0">
                <a:solidFill>
                  <a:srgbClr val="000066"/>
                </a:solidFill>
                <a:effectLst>
                  <a:outerShdw blurRad="38100" dist="38100" dir="2700000" algn="tl">
                    <a:srgbClr val="C0C0C0"/>
                  </a:outerShdw>
                </a:effectLst>
                <a:latin typeface="宋体" pitchFamily="2" charset="-122"/>
              </a:rPr>
              <a:t>说明：</a:t>
            </a:r>
            <a:r>
              <a:rPr lang="en-US" altLang="zh-CN" sz="1600" b="1" dirty="0">
                <a:solidFill>
                  <a:srgbClr val="000066"/>
                </a:solidFill>
                <a:effectLst>
                  <a:outerShdw blurRad="38100" dist="38100" dir="2700000" algn="tl">
                    <a:srgbClr val="C0C0C0"/>
                  </a:outerShdw>
                </a:effectLst>
                <a:latin typeface="宋体" pitchFamily="2" charset="-122"/>
              </a:rPr>
              <a:t> ① </a:t>
            </a:r>
            <a:r>
              <a:rPr lang="zh-CN" altLang="en-US" sz="1600" b="1" dirty="0">
                <a:solidFill>
                  <a:srgbClr val="000066"/>
                </a:solidFill>
                <a:effectLst>
                  <a:outerShdw blurRad="38100" dist="38100" dir="2700000" algn="tl">
                    <a:srgbClr val="C0C0C0"/>
                  </a:outerShdw>
                </a:effectLst>
                <a:latin typeface="宋体" pitchFamily="2" charset="-122"/>
              </a:rPr>
              <a:t>论文导师审阅、论文评阅、论文答辩等环节均需在培养系统中由学生本人、导师和答辩秘书完成；</a:t>
            </a:r>
            <a:r>
              <a:rPr lang="en-US" altLang="zh-CN" sz="1600" b="1" dirty="0">
                <a:solidFill>
                  <a:srgbClr val="000066"/>
                </a:solidFill>
                <a:effectLst>
                  <a:outerShdw blurRad="38100" dist="38100" dir="2700000" algn="tl">
                    <a:srgbClr val="C0C0C0"/>
                  </a:outerShdw>
                </a:effectLst>
                <a:latin typeface="宋体" pitchFamily="2" charset="-122"/>
              </a:rPr>
              <a:t>②</a:t>
            </a:r>
            <a:r>
              <a:rPr lang="zh-CN" altLang="en-US" sz="1600" b="1" dirty="0">
                <a:solidFill>
                  <a:srgbClr val="000066"/>
                </a:solidFill>
                <a:effectLst>
                  <a:outerShdw blurRad="38100" dist="38100" dir="2700000" algn="tl">
                    <a:srgbClr val="C0C0C0"/>
                  </a:outerShdw>
                </a:effectLst>
                <a:latin typeface="宋体" pitchFamily="2" charset="-122"/>
              </a:rPr>
              <a:t>待发表文章录用函必须经导师签字方可用于申请学位论文答辩。</a:t>
            </a:r>
          </a:p>
          <a:p>
            <a:pPr>
              <a:lnSpc>
                <a:spcPts val="3000"/>
              </a:lnSpc>
              <a:spcBef>
                <a:spcPts val="0"/>
              </a:spcBef>
              <a:spcAft>
                <a:spcPts val="0"/>
              </a:spcAft>
              <a:defRPr/>
            </a:pPr>
            <a:endParaRPr lang="zh-CN" altLang="en-US" sz="1900" b="1" dirty="0">
              <a:solidFill>
                <a:srgbClr val="CC3300"/>
              </a:solidFill>
              <a:effectLst>
                <a:outerShdw blurRad="38100" dist="38100" dir="2700000" algn="tl">
                  <a:srgbClr val="C0C0C0"/>
                </a:outerShdw>
              </a:effectLst>
            </a:endParaRPr>
          </a:p>
        </p:txBody>
      </p:sp>
      <p:grpSp>
        <p:nvGrpSpPr>
          <p:cNvPr id="11267" name="Group 6"/>
          <p:cNvGrpSpPr>
            <a:grpSpLocks/>
          </p:cNvGrpSpPr>
          <p:nvPr/>
        </p:nvGrpSpPr>
        <p:grpSpPr bwMode="auto">
          <a:xfrm>
            <a:off x="201613" y="0"/>
            <a:ext cx="8942387" cy="6864350"/>
            <a:chOff x="127" y="0"/>
            <a:chExt cx="5633" cy="4324"/>
          </a:xfrm>
        </p:grpSpPr>
        <p:grpSp>
          <p:nvGrpSpPr>
            <p:cNvPr id="11268" name="Group 7"/>
            <p:cNvGrpSpPr>
              <a:grpSpLocks/>
            </p:cNvGrpSpPr>
            <p:nvPr/>
          </p:nvGrpSpPr>
          <p:grpSpPr bwMode="auto">
            <a:xfrm>
              <a:off x="127" y="4065"/>
              <a:ext cx="5633" cy="259"/>
              <a:chOff x="127" y="4065"/>
              <a:chExt cx="5633" cy="259"/>
            </a:xfrm>
          </p:grpSpPr>
          <p:sp>
            <p:nvSpPr>
              <p:cNvPr id="11270"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1271"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1269"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323850" y="404813"/>
            <a:ext cx="8507413" cy="6048375"/>
          </a:xfrm>
        </p:spPr>
        <p:txBody>
          <a:bodyPr>
            <a:normAutofit fontScale="47500" lnSpcReduction="20000"/>
          </a:bodyPr>
          <a:lstStyle/>
          <a:p>
            <a:pPr marL="0" indent="0" eaLnBrk="1" hangingPunct="1">
              <a:lnSpc>
                <a:spcPct val="150000"/>
              </a:lnSpc>
              <a:buClrTx/>
              <a:buFont typeface="Century Schoolbook" pitchFamily="18" charset="0"/>
              <a:buNone/>
              <a:defRPr/>
            </a:pPr>
            <a:r>
              <a:rPr lang="en-US" altLang="zh-CN" sz="3800" b="1" dirty="0" smtClean="0">
                <a:effectLst>
                  <a:outerShdw blurRad="38100" dist="38100" dir="2700000" algn="tl">
                    <a:srgbClr val="C0C0C0"/>
                  </a:outerShdw>
                </a:effectLst>
                <a:latin typeface="黑体" pitchFamily="49" charset="-122"/>
                <a:ea typeface="黑体" pitchFamily="49" charset="-122"/>
              </a:rPr>
              <a:t>3.</a:t>
            </a:r>
            <a:r>
              <a:rPr lang="zh-CN" altLang="en-US" sz="3800" b="1" dirty="0" smtClean="0">
                <a:solidFill>
                  <a:srgbClr val="0000FF"/>
                </a:solidFill>
                <a:effectLst>
                  <a:outerShdw blurRad="38100" dist="38100" dir="2700000" algn="tl">
                    <a:srgbClr val="C0C0C0"/>
                  </a:outerShdw>
                </a:effectLst>
                <a:latin typeface="黑体" pitchFamily="49" charset="-122"/>
                <a:ea typeface="黑体" pitchFamily="49" charset="-122"/>
              </a:rPr>
              <a:t>答辩前</a:t>
            </a:r>
            <a:r>
              <a:rPr lang="zh-CN" altLang="en-US" sz="3800" b="1" dirty="0" smtClean="0">
                <a:effectLst>
                  <a:outerShdw blurRad="38100" dist="38100" dir="2700000" algn="tl">
                    <a:srgbClr val="C0C0C0"/>
                  </a:outerShdw>
                </a:effectLst>
                <a:latin typeface="黑体" pitchFamily="49" charset="-122"/>
                <a:ea typeface="黑体" pitchFamily="49" charset="-122"/>
              </a:rPr>
              <a:t>各项工作流程及应提交的纸制材料</a:t>
            </a:r>
            <a:endParaRPr lang="en-US" altLang="zh-CN" sz="3800" b="1" dirty="0" smtClean="0">
              <a:effectLst>
                <a:outerShdw blurRad="38100" dist="38100" dir="2700000" algn="tl">
                  <a:srgbClr val="C0C0C0"/>
                </a:outerShdw>
              </a:effectLst>
              <a:latin typeface="黑体" pitchFamily="49" charset="-122"/>
              <a:ea typeface="黑体" pitchFamily="49" charset="-122"/>
            </a:endParaRPr>
          </a:p>
          <a:p>
            <a:pPr marL="0" indent="0" eaLnBrk="1" hangingPunct="1">
              <a:lnSpc>
                <a:spcPct val="150000"/>
              </a:lnSpc>
              <a:buClrTx/>
              <a:buFont typeface="Century Schoolbook" pitchFamily="18" charset="0"/>
              <a:buNone/>
              <a:defRPr/>
            </a:pPr>
            <a:r>
              <a:rPr lang="en-US" altLang="zh-CN" sz="2900" b="1" dirty="0" smtClean="0">
                <a:effectLst>
                  <a:outerShdw blurRad="38100" dist="38100" dir="2700000" algn="tl">
                    <a:srgbClr val="C0C0C0"/>
                  </a:outerShdw>
                </a:effectLst>
                <a:latin typeface="黑体" pitchFamily="49" charset="-122"/>
                <a:ea typeface="黑体" pitchFamily="49" charset="-122"/>
              </a:rPr>
              <a:t>3.1 </a:t>
            </a:r>
            <a:r>
              <a:rPr lang="zh-CN" altLang="en-US" sz="2900" b="1" dirty="0" smtClean="0">
                <a:effectLst>
                  <a:outerShdw blurRad="38100" dist="38100" dir="2700000" algn="tl">
                    <a:srgbClr val="C0C0C0"/>
                  </a:outerShdw>
                </a:effectLst>
                <a:latin typeface="黑体" pitchFamily="49" charset="-122"/>
                <a:ea typeface="黑体" pitchFamily="49" charset="-122"/>
              </a:rPr>
              <a:t>毕业申请需提交的纸制材料</a:t>
            </a:r>
            <a:endParaRPr lang="en-US" altLang="zh-CN" sz="2900" b="1" dirty="0" smtClean="0">
              <a:effectLst>
                <a:outerShdw blurRad="38100" dist="38100" dir="2700000" algn="tl">
                  <a:srgbClr val="C0C0C0"/>
                </a:outerShdw>
              </a:effectLst>
              <a:latin typeface="黑体" pitchFamily="49" charset="-122"/>
              <a:ea typeface="黑体" pitchFamily="49" charset="-122"/>
            </a:endParaRPr>
          </a:p>
          <a:p>
            <a:pPr marL="0" indent="0" eaLnBrk="1" hangingPunct="1">
              <a:lnSpc>
                <a:spcPct val="150000"/>
              </a:lnSpc>
              <a:buClrTx/>
              <a:buSzPct val="85000"/>
              <a:buFont typeface="Wingdings 2" pitchFamily="18" charset="2"/>
              <a:buNone/>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研究生毕业申请表</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（截至日期：</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ct val="150000"/>
              </a:lnSpc>
              <a:buClrTx/>
              <a:buSzPct val="85000"/>
              <a:buFont typeface="Wingdings 2" pitchFamily="18" charset="2"/>
              <a:buNone/>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2</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毕业研究生登记表</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一式两份</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（截至日期：</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 </a:t>
            </a:r>
            <a:endPar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ct val="150000"/>
              </a:lnSpc>
              <a:buClrTx/>
              <a:buFont typeface="Century Schoolbook" pitchFamily="18" charset="0"/>
              <a:buNone/>
              <a:defRPr/>
            </a:pPr>
            <a:r>
              <a:rPr lang="en-US" altLang="zh-CN" sz="2900" b="1" dirty="0" smtClean="0">
                <a:effectLst>
                  <a:outerShdw blurRad="38100" dist="38100" dir="2700000" algn="tl">
                    <a:srgbClr val="C0C0C0"/>
                  </a:outerShdw>
                </a:effectLst>
                <a:latin typeface="黑体" pitchFamily="49" charset="-122"/>
                <a:ea typeface="黑体" pitchFamily="49" charset="-122"/>
              </a:rPr>
              <a:t>3.2 </a:t>
            </a:r>
            <a:r>
              <a:rPr lang="zh-CN" altLang="en-US" sz="2900" b="1" dirty="0" smtClean="0">
                <a:effectLst>
                  <a:outerShdw blurRad="38100" dist="38100" dir="2700000" algn="tl">
                    <a:srgbClr val="C0C0C0"/>
                  </a:outerShdw>
                </a:effectLst>
                <a:latin typeface="黑体" pitchFamily="49" charset="-122"/>
                <a:ea typeface="黑体" pitchFamily="49" charset="-122"/>
              </a:rPr>
              <a:t>学位论文答辩申请各项工作流程及需提交的纸制材料</a:t>
            </a:r>
            <a:endParaRPr lang="en-US" altLang="zh-CN" sz="2900" b="1" dirty="0" smtClean="0">
              <a:effectLst>
                <a:outerShdw blurRad="38100" dist="38100" dir="2700000" algn="tl">
                  <a:srgbClr val="C0C0C0"/>
                </a:outerShdw>
              </a:effectLst>
              <a:latin typeface="黑体" pitchFamily="49" charset="-122"/>
              <a:ea typeface="黑体" pitchFamily="49" charset="-122"/>
            </a:endParaRPr>
          </a:p>
          <a:p>
            <a:pPr marL="0" indent="0" eaLnBrk="1" hangingPunct="1">
              <a:lnSpc>
                <a:spcPct val="150000"/>
              </a:lnSpc>
              <a:buClrTx/>
              <a:buSzPct val="85000"/>
              <a:buFontTx/>
              <a:buNone/>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1</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学位论文答辩申请书</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：一式两份</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要求及流程：答辩申请人通过个人培养系统网上申报，经导师、教育处审核通过后，由答辩申请人打印并提交至教育处。</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截至日期：博士</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日、硕士</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月</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22</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日。</a:t>
            </a:r>
          </a:p>
          <a:p>
            <a:pPr marL="0" indent="0" eaLnBrk="1" hangingPunct="1">
              <a:lnSpc>
                <a:spcPct val="150000"/>
              </a:lnSpc>
              <a:buClrTx/>
              <a:buSzPct val="85000"/>
              <a:buFontTx/>
              <a:buNone/>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2</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）送评阅论文及论文评阅书：</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论文答辩申请审核通过后，聘请答辩秘书在培养系统进行论文的网上评阅（包括聘请评阅人、维护评阅意见等）。要求</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博士论文至少于答辩前</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15</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天送评、硕士论文至少于答辩前</a:t>
            </a:r>
            <a:r>
              <a:rPr lang="en-US" altLang="zh-CN"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8</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天送评</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358775" indent="0" eaLnBrk="1" hangingPunct="1">
              <a:lnSpc>
                <a:spcPct val="150000"/>
              </a:lnSpc>
              <a:buClrTx/>
              <a:buSzPct val="85000"/>
              <a:buFont typeface="Wingdings" pitchFamily="2" charset="2"/>
              <a:buChar char="u"/>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网上论文评阅意见一致同意答辩，并于答辩前将由评阅人亲笔签字的纸制论文评阅书交至教育处后审核。</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533400" indent="-533400" eaLnBrk="1" hangingPunct="1">
              <a:lnSpc>
                <a:spcPct val="150000"/>
              </a:lnSpc>
              <a:buClrTx/>
              <a:buSzPct val="85000"/>
              <a:buFontTx/>
              <a:buNone/>
              <a:tabLst>
                <a:tab pos="533400" algn="l"/>
              </a:tabLst>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3</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）论文答辩：论文评阅完成并经教育处审核通过后，由答辩秘书在培养管理系统聘请答辩委员会成员，经教育处审核通过后方可组织论文答辩。</a:t>
            </a:r>
            <a:endPar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endParaRPr>
          </a:p>
          <a:p>
            <a:pPr marL="0" indent="0" eaLnBrk="1" hangingPunct="1">
              <a:lnSpc>
                <a:spcPct val="150000"/>
              </a:lnSpc>
              <a:buClrTx/>
              <a:buSzPct val="85000"/>
              <a:buFontTx/>
              <a:buNone/>
              <a:defRPr/>
            </a:pP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4</a:t>
            </a:r>
            <a:r>
              <a:rPr lang="zh-CN" altLang="en-US"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）关于学位论文撰写格式要求：参考</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r>
              <a:rPr lang="zh-CN" altLang="en-US" sz="3200" b="1" dirty="0" smtClean="0">
                <a:solidFill>
                  <a:srgbClr val="FF0000"/>
                </a:solidFill>
                <a:effectLst>
                  <a:outerShdw blurRad="38100" dist="38100" dir="2700000" algn="tl">
                    <a:srgbClr val="C0C0C0"/>
                  </a:outerShdw>
                </a:effectLst>
                <a:latin typeface="华文仿宋" pitchFamily="2" charset="-122"/>
                <a:ea typeface="华文仿宋" pitchFamily="2" charset="-122"/>
              </a:rPr>
              <a:t>中国科学院大学研究生学位论文撰写规定</a:t>
            </a:r>
            <a:r>
              <a:rPr lang="en-US" altLang="zh-CN" sz="3200" b="1" dirty="0" smtClean="0">
                <a:solidFill>
                  <a:schemeClr val="accent1"/>
                </a:solidFill>
                <a:effectLst>
                  <a:outerShdw blurRad="38100" dist="38100" dir="2700000" algn="tl">
                    <a:srgbClr val="C0C0C0"/>
                  </a:outerShdw>
                </a:effectLst>
                <a:latin typeface="华文仿宋" pitchFamily="2" charset="-122"/>
                <a:ea typeface="华文仿宋" pitchFamily="2" charset="-122"/>
              </a:rPr>
              <a:t>》</a:t>
            </a:r>
          </a:p>
        </p:txBody>
      </p:sp>
      <p:grpSp>
        <p:nvGrpSpPr>
          <p:cNvPr id="12291" name="Group 6"/>
          <p:cNvGrpSpPr>
            <a:grpSpLocks/>
          </p:cNvGrpSpPr>
          <p:nvPr/>
        </p:nvGrpSpPr>
        <p:grpSpPr bwMode="auto">
          <a:xfrm>
            <a:off x="201613" y="0"/>
            <a:ext cx="8942387" cy="6864350"/>
            <a:chOff x="127" y="0"/>
            <a:chExt cx="5633" cy="4324"/>
          </a:xfrm>
        </p:grpSpPr>
        <p:grpSp>
          <p:nvGrpSpPr>
            <p:cNvPr id="12292" name="Group 7"/>
            <p:cNvGrpSpPr>
              <a:grpSpLocks/>
            </p:cNvGrpSpPr>
            <p:nvPr/>
          </p:nvGrpSpPr>
          <p:grpSpPr bwMode="auto">
            <a:xfrm>
              <a:off x="127" y="4065"/>
              <a:ext cx="5633" cy="259"/>
              <a:chOff x="127" y="4065"/>
              <a:chExt cx="5633" cy="259"/>
            </a:xfrm>
          </p:grpSpPr>
          <p:sp>
            <p:nvSpPr>
              <p:cNvPr id="12294" name="Line 8"/>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2295" name="Text Box 9"/>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2293" name="Picture 11"/>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p:cNvSpPr>
          <p:nvPr/>
        </p:nvSpPr>
        <p:spPr bwMode="auto">
          <a:xfrm>
            <a:off x="395288" y="908050"/>
            <a:ext cx="8353425" cy="4897438"/>
          </a:xfrm>
          <a:prstGeom prst="rect">
            <a:avLst/>
          </a:prstGeom>
          <a:noFill/>
          <a:ln w="9525">
            <a:noFill/>
            <a:miter lim="800000"/>
            <a:headEnd/>
            <a:tailEnd/>
          </a:ln>
        </p:spPr>
        <p:txBody>
          <a:bodyPr/>
          <a:lstStyle/>
          <a:p>
            <a:pPr>
              <a:lnSpc>
                <a:spcPct val="110000"/>
              </a:lnSpc>
              <a:spcBef>
                <a:spcPct val="20000"/>
              </a:spcBef>
              <a:spcAft>
                <a:spcPct val="20000"/>
              </a:spcAft>
              <a:buSzPct val="95000"/>
              <a:buFont typeface="Century Schoolbook" pitchFamily="18" charset="0"/>
              <a:buNone/>
              <a:defRPr/>
            </a:pPr>
            <a:r>
              <a:rPr lang="en-US" altLang="zh-CN" sz="3200" b="1" dirty="0">
                <a:effectLst>
                  <a:outerShdw blurRad="38100" dist="38100" dir="2700000" algn="tl">
                    <a:srgbClr val="C0C0C0"/>
                  </a:outerShdw>
                </a:effectLst>
                <a:latin typeface="黑体" pitchFamily="49" charset="-122"/>
                <a:ea typeface="黑体" pitchFamily="49" charset="-122"/>
              </a:rPr>
              <a:t>4.</a:t>
            </a:r>
            <a:r>
              <a:rPr lang="zh-CN" altLang="en-US" sz="3200" b="1" dirty="0">
                <a:effectLst>
                  <a:outerShdw blurRad="38100" dist="38100" dir="2700000" algn="tl">
                    <a:srgbClr val="C0C0C0"/>
                  </a:outerShdw>
                </a:effectLst>
                <a:latin typeface="黑体" pitchFamily="49" charset="-122"/>
                <a:ea typeface="黑体" pitchFamily="49" charset="-122"/>
              </a:rPr>
              <a:t>关于学位论文评阅</a:t>
            </a:r>
          </a:p>
          <a:p>
            <a:pPr eaLnBrk="0" hangingPunct="0">
              <a:lnSpc>
                <a:spcPct val="120000"/>
              </a:lnSpc>
              <a:spcBef>
                <a:spcPct val="20000"/>
              </a:spcBef>
              <a:spcAft>
                <a:spcPct val="20000"/>
              </a:spcAft>
              <a:buClr>
                <a:srgbClr val="0BD0D9"/>
              </a:buClr>
              <a:buSzPct val="95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硕士学位论文应至少聘请</a:t>
            </a:r>
            <a:r>
              <a:rPr lang="en-US" altLang="zh-CN" sz="2400" b="1" dirty="0">
                <a:effectLst>
                  <a:outerShdw blurRad="38100" dist="38100" dir="2700000" algn="tl">
                    <a:srgbClr val="C0C0C0"/>
                  </a:outerShdw>
                </a:effectLst>
                <a:latin typeface="Century Schoolbook" pitchFamily="18" charset="0"/>
              </a:rPr>
              <a:t>3</a:t>
            </a:r>
            <a:r>
              <a:rPr lang="zh-CN" altLang="en-US" sz="2400" b="1" dirty="0">
                <a:effectLst>
                  <a:outerShdw blurRad="38100" dist="38100" dir="2700000" algn="tl">
                    <a:srgbClr val="C0C0C0"/>
                  </a:outerShdw>
                </a:effectLst>
                <a:latin typeface="Century Schoolbook" pitchFamily="18" charset="0"/>
              </a:rPr>
              <a:t>位同行专家（</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副研究员以上专业技术职称</a:t>
            </a:r>
            <a:r>
              <a:rPr lang="zh-CN" altLang="en-US" sz="2400" b="1" dirty="0">
                <a:effectLst>
                  <a:outerShdw blurRad="38100" dist="38100" dir="2700000" algn="tl">
                    <a:srgbClr val="C0C0C0"/>
                  </a:outerShdw>
                </a:effectLst>
                <a:latin typeface="Century Schoolbook" pitchFamily="18" charset="0"/>
              </a:rPr>
              <a:t>）为论文评阅人，其中，所外论文评阅人不少于</a:t>
            </a:r>
            <a:r>
              <a:rPr lang="en-US" altLang="zh-CN" sz="2400" b="1" dirty="0">
                <a:effectLst>
                  <a:outerShdw blurRad="38100" dist="38100" dir="2700000" algn="tl">
                    <a:srgbClr val="C0C0C0"/>
                  </a:outerShdw>
                </a:effectLst>
                <a:latin typeface="Century Schoolbook" pitchFamily="18" charset="0"/>
              </a:rPr>
              <a:t>1</a:t>
            </a:r>
            <a:r>
              <a:rPr lang="zh-CN" altLang="en-US" sz="2400" b="1" dirty="0">
                <a:effectLst>
                  <a:outerShdw blurRad="38100" dist="38100" dir="2700000" algn="tl">
                    <a:srgbClr val="C0C0C0"/>
                  </a:outerShdw>
                </a:effectLst>
                <a:latin typeface="Century Schoolbook" pitchFamily="18" charset="0"/>
              </a:rPr>
              <a:t>人，论文评阅时间一般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8</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a:effectLst>
                  <a:outerShdw blurRad="38100" dist="38100" dir="2700000" algn="tl">
                    <a:srgbClr val="C0C0C0"/>
                  </a:outerShdw>
                </a:effectLst>
                <a:latin typeface="Century Schoolbook" pitchFamily="18" charset="0"/>
              </a:rPr>
              <a:t>。</a:t>
            </a:r>
          </a:p>
          <a:p>
            <a:pPr eaLnBrk="0" hangingPunct="0">
              <a:lnSpc>
                <a:spcPct val="120000"/>
              </a:lnSpc>
              <a:spcBef>
                <a:spcPct val="20000"/>
              </a:spcBef>
              <a:spcAft>
                <a:spcPct val="20000"/>
              </a:spcAft>
              <a:buClr>
                <a:srgbClr val="0BD0D9"/>
              </a:buClr>
              <a:buSzPct val="95000"/>
              <a:buFont typeface="Wingdings" pitchFamily="2" charset="2"/>
              <a:buChar char="Ø"/>
              <a:defRPr/>
            </a:pPr>
            <a:r>
              <a:rPr lang="zh-CN" altLang="en-US" sz="2400" b="1" dirty="0">
                <a:effectLst>
                  <a:outerShdw blurRad="38100" dist="38100" dir="2700000" algn="tl">
                    <a:srgbClr val="C0C0C0"/>
                  </a:outerShdw>
                </a:effectLst>
                <a:latin typeface="Century Schoolbook" pitchFamily="18" charset="0"/>
              </a:rPr>
              <a:t>博士学位论文应至少聘请</a:t>
            </a:r>
            <a:r>
              <a:rPr lang="en-US" altLang="zh-CN" sz="2400" b="1" dirty="0">
                <a:effectLst>
                  <a:outerShdw blurRad="38100" dist="38100" dir="2700000" algn="tl">
                    <a:srgbClr val="C0C0C0"/>
                  </a:outerShdw>
                </a:effectLst>
                <a:latin typeface="Century Schoolbook" pitchFamily="18" charset="0"/>
              </a:rPr>
              <a:t>5</a:t>
            </a:r>
            <a:r>
              <a:rPr lang="zh-CN" altLang="en-US" sz="2400" b="1" dirty="0">
                <a:effectLst>
                  <a:outerShdw blurRad="38100" dist="38100" dir="2700000" algn="tl">
                    <a:srgbClr val="C0C0C0"/>
                  </a:outerShdw>
                </a:effectLst>
                <a:latin typeface="Century Schoolbook" pitchFamily="18" charset="0"/>
              </a:rPr>
              <a:t>位本学科、专业或相关学科、专业的同行专家为论文评阅人（</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必须为博士生导师</a:t>
            </a:r>
            <a:r>
              <a:rPr lang="zh-CN" altLang="en-US" sz="2400" b="1" dirty="0">
                <a:effectLst>
                  <a:outerShdw blurRad="38100" dist="38100" dir="2700000" algn="tl">
                    <a:srgbClr val="C0C0C0"/>
                  </a:outerShdw>
                </a:effectLst>
                <a:latin typeface="Century Schoolbook" pitchFamily="18" charset="0"/>
              </a:rPr>
              <a:t>），其中，所外评阅人不少于</a:t>
            </a:r>
            <a:r>
              <a:rPr lang="en-US" altLang="zh-CN" sz="2400" b="1" dirty="0">
                <a:effectLst>
                  <a:outerShdw blurRad="38100" dist="38100" dir="2700000" algn="tl">
                    <a:srgbClr val="C0C0C0"/>
                  </a:outerShdw>
                </a:effectLst>
                <a:latin typeface="Century Schoolbook" pitchFamily="18" charset="0"/>
              </a:rPr>
              <a:t>2</a:t>
            </a:r>
            <a:r>
              <a:rPr lang="zh-CN" altLang="en-US" sz="2400" b="1" dirty="0">
                <a:effectLst>
                  <a:outerShdw blurRad="38100" dist="38100" dir="2700000" algn="tl">
                    <a:srgbClr val="C0C0C0"/>
                  </a:outerShdw>
                </a:effectLst>
                <a:latin typeface="Century Schoolbook" pitchFamily="18" charset="0"/>
              </a:rPr>
              <a:t>人，评阅时间一般</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不少于</a:t>
            </a:r>
            <a:r>
              <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rPr>
              <a:t>15</a:t>
            </a:r>
            <a:r>
              <a:rPr lang="zh-CN" altLang="en-US" sz="2400" b="1" u="sng" dirty="0">
                <a:solidFill>
                  <a:srgbClr val="0000FF"/>
                </a:solidFill>
                <a:effectLst>
                  <a:outerShdw blurRad="38100" dist="38100" dir="2700000" algn="tl">
                    <a:srgbClr val="C0C0C0"/>
                  </a:outerShdw>
                </a:effectLst>
                <a:latin typeface="微软雅黑" pitchFamily="34" charset="-122"/>
                <a:ea typeface="微软雅黑" pitchFamily="34" charset="-122"/>
              </a:rPr>
              <a:t>天</a:t>
            </a:r>
            <a:r>
              <a:rPr lang="zh-CN" altLang="en-US" sz="2400" b="1" dirty="0">
                <a:effectLst>
                  <a:outerShdw blurRad="38100" dist="38100" dir="2700000" algn="tl">
                    <a:srgbClr val="C0C0C0"/>
                  </a:outerShdw>
                </a:effectLst>
                <a:latin typeface="Century Schoolbook" pitchFamily="18" charset="0"/>
              </a:rPr>
              <a:t>。</a:t>
            </a:r>
          </a:p>
          <a:p>
            <a:pPr eaLnBrk="0" hangingPunct="0">
              <a:lnSpc>
                <a:spcPct val="120000"/>
              </a:lnSpc>
              <a:spcBef>
                <a:spcPct val="20000"/>
              </a:spcBef>
              <a:spcAft>
                <a:spcPct val="20000"/>
              </a:spcAft>
              <a:buClr>
                <a:srgbClr val="0BD0D9"/>
              </a:buClr>
              <a:buSzPct val="95000"/>
              <a:defRPr/>
            </a:pPr>
            <a:endParaRPr lang="en-US" altLang="zh-CN" sz="2400" b="1" u="sng" dirty="0">
              <a:solidFill>
                <a:srgbClr val="0000FF"/>
              </a:solidFill>
              <a:effectLst>
                <a:outerShdw blurRad="38100" dist="38100" dir="2700000" algn="tl">
                  <a:srgbClr val="C0C0C0"/>
                </a:outerShdw>
              </a:effectLst>
              <a:latin typeface="微软雅黑" pitchFamily="34" charset="-122"/>
              <a:ea typeface="微软雅黑" pitchFamily="34" charset="-122"/>
            </a:endParaRPr>
          </a:p>
          <a:p>
            <a:pPr algn="ctr" eaLnBrk="0" hangingPunct="0">
              <a:lnSpc>
                <a:spcPct val="120000"/>
              </a:lnSpc>
              <a:spcBef>
                <a:spcPct val="20000"/>
              </a:spcBef>
              <a:spcAft>
                <a:spcPct val="20000"/>
              </a:spcAft>
              <a:buClr>
                <a:srgbClr val="0BD0D9"/>
              </a:buClr>
              <a:buSzPct val="95000"/>
              <a:defRPr/>
            </a:pPr>
            <a:r>
              <a:rPr lang="zh-CN" altLang="en-US" sz="2400" b="1" u="sng" dirty="0">
                <a:solidFill>
                  <a:srgbClr val="FF0000"/>
                </a:solidFill>
                <a:effectLst>
                  <a:outerShdw blurRad="38100" dist="38100" dir="2700000" algn="tl">
                    <a:srgbClr val="C0C0C0"/>
                  </a:outerShdw>
                </a:effectLst>
                <a:latin typeface="微软雅黑" pitchFamily="34" charset="-122"/>
                <a:ea typeface="微软雅黑" pitchFamily="34" charset="-122"/>
              </a:rPr>
              <a:t>论文答辩申请人务必遵守上述规定进行学位论文评阅！</a:t>
            </a:r>
          </a:p>
        </p:txBody>
      </p:sp>
      <p:grpSp>
        <p:nvGrpSpPr>
          <p:cNvPr id="13315" name="Group 5"/>
          <p:cNvGrpSpPr>
            <a:grpSpLocks/>
          </p:cNvGrpSpPr>
          <p:nvPr/>
        </p:nvGrpSpPr>
        <p:grpSpPr bwMode="auto">
          <a:xfrm>
            <a:off x="201613" y="0"/>
            <a:ext cx="8942387" cy="6864350"/>
            <a:chOff x="127" y="0"/>
            <a:chExt cx="5633" cy="4324"/>
          </a:xfrm>
        </p:grpSpPr>
        <p:grpSp>
          <p:nvGrpSpPr>
            <p:cNvPr id="13316" name="Group 6"/>
            <p:cNvGrpSpPr>
              <a:grpSpLocks/>
            </p:cNvGrpSpPr>
            <p:nvPr/>
          </p:nvGrpSpPr>
          <p:grpSpPr bwMode="auto">
            <a:xfrm>
              <a:off x="127" y="4065"/>
              <a:ext cx="5633" cy="259"/>
              <a:chOff x="127" y="4065"/>
              <a:chExt cx="5633" cy="259"/>
            </a:xfrm>
          </p:grpSpPr>
          <p:sp>
            <p:nvSpPr>
              <p:cNvPr id="13318" name="Line 7"/>
              <p:cNvSpPr>
                <a:spLocks noChangeShapeType="1"/>
              </p:cNvSpPr>
              <p:nvPr/>
            </p:nvSpPr>
            <p:spPr bwMode="auto">
              <a:xfrm>
                <a:off x="127" y="4065"/>
                <a:ext cx="5633" cy="1"/>
              </a:xfrm>
              <a:prstGeom prst="line">
                <a:avLst/>
              </a:prstGeom>
              <a:noFill/>
              <a:ln w="12700">
                <a:solidFill>
                  <a:srgbClr val="FFCC00"/>
                </a:solidFill>
                <a:round/>
                <a:headEnd/>
                <a:tailEnd/>
              </a:ln>
            </p:spPr>
            <p:txBody>
              <a:bodyPr/>
              <a:lstStyle/>
              <a:p>
                <a:endParaRPr lang="zh-CN" altLang="en-US"/>
              </a:p>
            </p:txBody>
          </p:sp>
          <p:sp>
            <p:nvSpPr>
              <p:cNvPr id="13319" name="Text Box 8"/>
              <p:cNvSpPr txBox="1">
                <a:spLocks noChangeArrowheads="1"/>
              </p:cNvSpPr>
              <p:nvPr/>
            </p:nvSpPr>
            <p:spPr bwMode="auto">
              <a:xfrm>
                <a:off x="2200" y="4093"/>
                <a:ext cx="3426" cy="231"/>
              </a:xfrm>
              <a:prstGeom prst="rect">
                <a:avLst/>
              </a:prstGeom>
              <a:noFill/>
              <a:ln w="9525">
                <a:noFill/>
                <a:miter lim="800000"/>
                <a:headEnd/>
                <a:tailEnd/>
              </a:ln>
            </p:spPr>
            <p:txBody>
              <a:bodyPr wrap="none">
                <a:spAutoFit/>
              </a:bodyPr>
              <a:lstStyle/>
              <a:p>
                <a:r>
                  <a:rPr lang="zh-CN" altLang="en-US" b="1"/>
                  <a:t>                                </a:t>
                </a:r>
                <a:r>
                  <a:rPr lang="zh-CN" altLang="en-US" b="1">
                    <a:solidFill>
                      <a:schemeClr val="tx2"/>
                    </a:solidFill>
                  </a:rPr>
                  <a:t>地质与地球物物理研究所教育处</a:t>
                </a:r>
                <a:endParaRPr lang="en-US" altLang="zh-CN" b="1">
                  <a:solidFill>
                    <a:schemeClr val="tx2"/>
                  </a:solidFill>
                </a:endParaRPr>
              </a:p>
            </p:txBody>
          </p:sp>
        </p:grpSp>
        <p:pic>
          <p:nvPicPr>
            <p:cNvPr id="13317" name="Picture 10"/>
            <p:cNvPicPr>
              <a:picLocks noChangeAspect="1" noChangeArrowheads="1"/>
            </p:cNvPicPr>
            <p:nvPr/>
          </p:nvPicPr>
          <p:blipFill>
            <a:blip r:embed="rId3" cstate="print"/>
            <a:srcRect/>
            <a:stretch>
              <a:fillRect/>
            </a:stretch>
          </p:blipFill>
          <p:spPr bwMode="auto">
            <a:xfrm>
              <a:off x="5207" y="0"/>
              <a:ext cx="553" cy="57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3_流畅">
  <a:themeElements>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fontScheme name="3_流畅">
      <a:majorFont>
        <a:latin typeface="Century Schoolbook"/>
        <a:ea typeface="华文楷体"/>
        <a:cs typeface=""/>
      </a:majorFont>
      <a:minorFont>
        <a:latin typeface="Century Schoolbook"/>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流畅 1">
        <a:dk1>
          <a:srgbClr val="000000"/>
        </a:dk1>
        <a:lt1>
          <a:srgbClr val="FFFFFF"/>
        </a:lt1>
        <a:dk2>
          <a:srgbClr val="04617B"/>
        </a:dk2>
        <a:lt2>
          <a:srgbClr val="DBF5F9"/>
        </a:lt2>
        <a:accent1>
          <a:srgbClr val="0F6FC6"/>
        </a:accent1>
        <a:accent2>
          <a:srgbClr val="009DD9"/>
        </a:accent2>
        <a:accent3>
          <a:srgbClr val="FFFFFF"/>
        </a:accent3>
        <a:accent4>
          <a:srgbClr val="000000"/>
        </a:accent4>
        <a:accent5>
          <a:srgbClr val="AABBDF"/>
        </a:accent5>
        <a:accent6>
          <a:srgbClr val="008EC4"/>
        </a:accent6>
        <a:hlink>
          <a:srgbClr val="E2D700"/>
        </a:hlink>
        <a:folHlink>
          <a:srgbClr val="85DFD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4_流畅">
      <a:majorFont>
        <a:latin typeface=""/>
        <a:ea typeface=""/>
        <a:cs typeface=""/>
      </a:majorFont>
      <a:minorFont>
        <a:latin typeface=""/>
        <a:ea typeface=""/>
        <a:cs typeface=""/>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4018</TotalTime>
  <Words>4627</Words>
  <Application>Microsoft Office PowerPoint</Application>
  <PresentationFormat>全屏显示(4:3)</PresentationFormat>
  <Paragraphs>1209</Paragraphs>
  <Slides>33</Slides>
  <Notes>23</Notes>
  <HiddenSlides>0</HiddenSlides>
  <MMClips>0</MMClips>
  <ScaleCrop>false</ScaleCrop>
  <HeadingPairs>
    <vt:vector size="4" baseType="variant">
      <vt:variant>
        <vt:lpstr>主题</vt:lpstr>
      </vt:variant>
      <vt:variant>
        <vt:i4>2</vt:i4>
      </vt:variant>
      <vt:variant>
        <vt:lpstr>幻灯片标题</vt:lpstr>
      </vt:variant>
      <vt:variant>
        <vt:i4>33</vt:i4>
      </vt:variant>
    </vt:vector>
  </HeadingPairs>
  <TitlesOfParts>
    <vt:vector size="35" baseType="lpstr">
      <vt:lpstr>3_流畅</vt:lpstr>
      <vt:lpstr>4_流畅</vt:lpstr>
      <vt:lpstr>幻灯片 1</vt:lpstr>
      <vt:lpstr>幻灯片 2</vt:lpstr>
      <vt:lpstr>一、时间安排 </vt:lpstr>
      <vt:lpstr>二、申请范围</vt:lpstr>
      <vt:lpstr>幻灯片 5</vt:lpstr>
      <vt:lpstr>幻灯片 6</vt:lpstr>
      <vt:lpstr>幻灯片 7</vt:lpstr>
      <vt:lpstr>幻灯片 8</vt:lpstr>
      <vt:lpstr>幻灯片 9</vt:lpstr>
      <vt:lpstr>幻灯片 10</vt:lpstr>
      <vt:lpstr>幻灯片 11</vt:lpstr>
      <vt:lpstr>四、答辩人聘请答辩秘书并筹备答辩会</vt:lpstr>
      <vt:lpstr>五、论文答辩后报送材料</vt:lpstr>
      <vt:lpstr>幻灯片 14</vt:lpstr>
      <vt:lpstr>2. 填写学位信息管理完成学位申报</vt:lpstr>
      <vt:lpstr>幻灯片 16</vt:lpstr>
      <vt:lpstr>六、其他事宜</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预祝同学们顺利通过学位论文 答辩，圆满毕业！</vt:lpstr>
    </vt:vector>
  </TitlesOfParts>
  <Company>physics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张翼</dc:creator>
  <cp:lastModifiedBy>lenovo</cp:lastModifiedBy>
  <cp:revision>411</cp:revision>
  <dcterms:created xsi:type="dcterms:W3CDTF">2008-03-26T05:15:12Z</dcterms:created>
  <dcterms:modified xsi:type="dcterms:W3CDTF">2014-03-25T12:38:23Z</dcterms:modified>
</cp:coreProperties>
</file>