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34" r:id="rId4"/>
    <p:sldId id="335" r:id="rId6"/>
    <p:sldId id="336" r:id="rId7"/>
    <p:sldId id="337" r:id="rId8"/>
    <p:sldId id="338" r:id="rId9"/>
    <p:sldId id="339" r:id="rId10"/>
    <p:sldId id="359" r:id="rId11"/>
    <p:sldId id="364" r:id="rId12"/>
    <p:sldId id="363" r:id="rId13"/>
    <p:sldId id="366" r:id="rId14"/>
    <p:sldId id="367" r:id="rId15"/>
    <p:sldId id="369" r:id="rId16"/>
    <p:sldId id="368" r:id="rId17"/>
    <p:sldId id="371" r:id="rId18"/>
    <p:sldId id="341" r:id="rId19"/>
    <p:sldId id="373" r:id="rId20"/>
    <p:sldId id="343" r:id="rId21"/>
    <p:sldId id="391" r:id="rId22"/>
    <p:sldId id="344" r:id="rId23"/>
    <p:sldId id="345" r:id="rId24"/>
    <p:sldId id="413" r:id="rId25"/>
    <p:sldId id="346" r:id="rId26"/>
    <p:sldId id="392" r:id="rId27"/>
    <p:sldId id="347" r:id="rId28"/>
    <p:sldId id="348" r:id="rId29"/>
    <p:sldId id="393" r:id="rId30"/>
    <p:sldId id="349" r:id="rId31"/>
    <p:sldId id="350" r:id="rId32"/>
    <p:sldId id="351" r:id="rId33"/>
    <p:sldId id="394" r:id="rId34"/>
    <p:sldId id="395" r:id="rId35"/>
    <p:sldId id="396" r:id="rId36"/>
    <p:sldId id="397" r:id="rId37"/>
    <p:sldId id="409" r:id="rId38"/>
    <p:sldId id="398" r:id="rId39"/>
    <p:sldId id="353" r:id="rId40"/>
    <p:sldId id="354" r:id="rId41"/>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0" userDrawn="1">
          <p15:clr>
            <a:srgbClr val="A4A3A4"/>
          </p15:clr>
        </p15:guide>
        <p15:guide id="2" pos="38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韩乃立" initials="韩" lastIdx="13"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8CB"/>
    <a:srgbClr val="9BC2CF"/>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30"/>
        <p:guide pos="387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gs" Target="tags/tag426.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p:sp>
      <p:sp>
        <p:nvSpPr>
          <p:cNvPr id="34819"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申请博士学位前必须满足以下条件之一</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申请博士学位前必须满足以下条件之一</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0" Type="http://schemas.openxmlformats.org/officeDocument/2006/relationships/tags" Target="../tags/tag16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274320" y="321260"/>
            <a:ext cx="11683455" cy="39305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lt1"/>
              </a:solidFill>
              <a:highlight>
                <a:srgbClr val="1171F1"/>
              </a:highlight>
            </a:endParaRPr>
          </a:p>
        </p:txBody>
      </p:sp>
      <p:sp>
        <p:nvSpPr>
          <p:cNvPr id="8" name="任意形状 8"/>
          <p:cNvSpPr/>
          <p:nvPr userDrawn="1">
            <p:custDataLst>
              <p:tags r:id="rId3"/>
            </p:custDataLst>
          </p:nvPr>
        </p:nvSpPr>
        <p:spPr>
          <a:xfrm>
            <a:off x="9490237" y="321259"/>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99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endParaRPr>
          </a:p>
        </p:txBody>
      </p:sp>
      <p:sp>
        <p:nvSpPr>
          <p:cNvPr id="9" name="任意形状 9"/>
          <p:cNvSpPr/>
          <p:nvPr userDrawn="1">
            <p:custDataLst>
              <p:tags r:id="rId4"/>
            </p:custDataLst>
          </p:nvPr>
        </p:nvSpPr>
        <p:spPr>
          <a:xfrm rot="10800000">
            <a:off x="261015" y="2411670"/>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endParaRPr>
          </a:p>
        </p:txBody>
      </p:sp>
      <p:sp>
        <p:nvSpPr>
          <p:cNvPr id="10" name="矩形 9"/>
          <p:cNvSpPr/>
          <p:nvPr userDrawn="1">
            <p:custDataLst>
              <p:tags r:id="rId5"/>
            </p:custDataLst>
          </p:nvPr>
        </p:nvSpPr>
        <p:spPr>
          <a:xfrm>
            <a:off x="9471025" y="6254750"/>
            <a:ext cx="180022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矩形 10"/>
          <p:cNvSpPr/>
          <p:nvPr userDrawn="1">
            <p:custDataLst>
              <p:tags r:id="rId6"/>
            </p:custDataLst>
          </p:nvPr>
        </p:nvSpPr>
        <p:spPr>
          <a:xfrm flipV="1">
            <a:off x="750570" y="6305550"/>
            <a:ext cx="71564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矩形 11"/>
          <p:cNvSpPr/>
          <p:nvPr userDrawn="1">
            <p:custDataLst>
              <p:tags r:id="rId7"/>
            </p:custDataLst>
          </p:nvPr>
        </p:nvSpPr>
        <p:spPr>
          <a:xfrm>
            <a:off x="1555115" y="6306820"/>
            <a:ext cx="88900"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矩形 12"/>
          <p:cNvSpPr/>
          <p:nvPr userDrawn="1">
            <p:custDataLst>
              <p:tags r:id="rId8"/>
            </p:custDataLst>
          </p:nvPr>
        </p:nvSpPr>
        <p:spPr>
          <a:xfrm>
            <a:off x="1731010" y="6306820"/>
            <a:ext cx="25336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2"/>
            </p:custDataLst>
          </p:nvPr>
        </p:nvSpPr>
        <p:spPr>
          <a:xfrm>
            <a:off x="883644" y="809127"/>
            <a:ext cx="9144000" cy="1896745"/>
          </a:xfrm>
        </p:spPr>
        <p:txBody>
          <a:bodyPr lIns="91440" tIns="45720" rIns="91440" bIns="0" anchor="b" anchorCtr="0">
            <a:normAutofit/>
          </a:bodyPr>
          <a:lstStyle>
            <a:lvl1pPr algn="l">
              <a:defRPr sz="6600" b="1" spc="600" baseline="0">
                <a:latin typeface="Arial" panose="020B060402020202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3"/>
            </p:custDataLst>
          </p:nvPr>
        </p:nvSpPr>
        <p:spPr>
          <a:xfrm>
            <a:off x="883643" y="3017520"/>
            <a:ext cx="9144000" cy="890270"/>
          </a:xfrm>
        </p:spPr>
        <p:txBody>
          <a:bodyPr lIns="91440" tIns="0" rIns="91440" bIns="45720">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4"/>
            </p:custDataLst>
          </p:nvPr>
        </p:nvSpPr>
        <p:spPr>
          <a:xfrm>
            <a:off x="883644" y="5050433"/>
            <a:ext cx="3365430" cy="579657"/>
          </a:xfrm>
        </p:spPr>
        <p:txBody>
          <a:bodyPr lIns="91440" tIns="45720" rIns="91440" bIns="45720">
            <a:normAutofit/>
          </a:bodyPr>
          <a:lstStyle>
            <a:lvl1pPr marL="0" indent="0">
              <a:buNone/>
              <a:defRPr sz="2400" baseline="0">
                <a:solidFill>
                  <a:schemeClr val="accent1"/>
                </a:solidFill>
                <a:latin typeface="Arial" panose="020B0604020202020204" pitchFamily="34" charset="0"/>
              </a:defRPr>
            </a:lvl1pPr>
          </a:lstStyle>
          <a:p>
            <a:pPr lvl="0"/>
            <a:r>
              <a:rPr lang="zh-CN" altLang="en-US" dirty="0"/>
              <a:t>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6474460"/>
            <a:ext cx="12249150" cy="38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2" name="标题 1"/>
          <p:cNvSpPr>
            <a:spLocks noGrp="1"/>
          </p:cNvSpPr>
          <p:nvPr>
            <p:ph type="title" hasCustomPrompt="1"/>
            <p:custDataLst>
              <p:tags r:id="rId3"/>
            </p:custDataLst>
          </p:nvPr>
        </p:nvSpPr>
        <p:spPr>
          <a:xfrm>
            <a:off x="4676775" y="2059757"/>
            <a:ext cx="6243774" cy="922021"/>
          </a:xfrm>
        </p:spPr>
        <p:txBody>
          <a:bodyPr lIns="91440" tIns="45720" rIns="91440" bIns="0" anchor="b" anchorCtr="0">
            <a:normAutofit/>
          </a:bodyPr>
          <a:lstStyle>
            <a:lvl1pPr>
              <a:defRPr sz="5400" u="none" strike="noStrike" kern="1200" cap="none" spc="300" normalizeH="0" baseline="0">
                <a:solidFill>
                  <a:schemeClr val="accent1"/>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4676775" y="3102596"/>
            <a:ext cx="6243774" cy="1401006"/>
          </a:xfrm>
        </p:spPr>
        <p:txBody>
          <a:bodyPr lIns="91440" tIns="0" rIns="91440" bIns="4572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7628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45227" y="952508"/>
            <a:ext cx="5283242" cy="5388907"/>
          </a:xfrm>
        </p:spPr>
        <p:txBody>
          <a:bodyPr>
            <a:noAutofit/>
          </a:bodyPr>
          <a:lstStyle>
            <a:lvl1pPr>
              <a:defRPr sz="1600" baseline="0">
                <a:solidFill>
                  <a:schemeClr val="tx1">
                    <a:lumMod val="75000"/>
                    <a:lumOff val="25000"/>
                  </a:schemeClr>
                </a:solidFill>
                <a:latin typeface="Arial" panose="020B0604020202020204" pitchFamily="34" charset="0"/>
                <a:ea typeface="微软雅黑" panose="020B0503020204020204" charset="-122"/>
              </a:defRPr>
            </a:lvl1pPr>
            <a:lvl2pPr>
              <a:defRPr sz="1600" baseline="0">
                <a:solidFill>
                  <a:schemeClr val="tx1">
                    <a:lumMod val="75000"/>
                    <a:lumOff val="25000"/>
                  </a:schemeClr>
                </a:solidFill>
                <a:latin typeface="Arial" panose="020B0604020202020204" pitchFamily="34" charset="0"/>
                <a:ea typeface="微软雅黑" panose="020B0503020204020204" charset="-122"/>
              </a:defRPr>
            </a:lvl2pPr>
            <a:lvl3pPr>
              <a:defRPr sz="1600" baseline="0">
                <a:solidFill>
                  <a:schemeClr val="tx1">
                    <a:lumMod val="75000"/>
                    <a:lumOff val="25000"/>
                  </a:schemeClr>
                </a:solidFill>
                <a:latin typeface="Arial" panose="020B0604020202020204" pitchFamily="34" charset="0"/>
                <a:ea typeface="微软雅黑" panose="020B0503020204020204" charset="-122"/>
              </a:defRPr>
            </a:lvl3pPr>
            <a:lvl4pPr>
              <a:defRPr sz="1600" baseline="0">
                <a:solidFill>
                  <a:schemeClr val="tx1">
                    <a:lumMod val="75000"/>
                    <a:lumOff val="25000"/>
                  </a:schemeClr>
                </a:solidFill>
                <a:latin typeface="Arial" panose="020B0604020202020204" pitchFamily="34" charset="0"/>
                <a:ea typeface="微软雅黑" panose="020B0503020204020204" charset="-122"/>
              </a:defRPr>
            </a:lvl4pPr>
            <a:lvl5pPr>
              <a:defRPr sz="1600"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75000"/>
                    <a:lumOff val="25000"/>
                  </a:schemeClr>
                </a:solidFill>
                <a:latin typeface="Arial" panose="020B0604020202020204" pitchFamily="34" charset="0"/>
              </a:defRPr>
            </a:lvl1pPr>
            <a:lvl2pPr>
              <a:defRPr baseline="0">
                <a:solidFill>
                  <a:schemeClr val="tx1">
                    <a:lumMod val="75000"/>
                    <a:lumOff val="25000"/>
                  </a:schemeClr>
                </a:solidFill>
                <a:latin typeface="Arial" panose="020B0604020202020204" pitchFamily="34" charset="0"/>
              </a:defRPr>
            </a:lvl2pPr>
            <a:lvl3pPr>
              <a:defRPr baseline="0">
                <a:solidFill>
                  <a:schemeClr val="tx1">
                    <a:lumMod val="75000"/>
                    <a:lumOff val="25000"/>
                  </a:schemeClr>
                </a:solidFill>
                <a:latin typeface="Arial" panose="020B0604020202020204" pitchFamily="34" charset="0"/>
              </a:defRPr>
            </a:lvl3pPr>
            <a:lvl4pPr>
              <a:defRPr baseline="0">
                <a:solidFill>
                  <a:schemeClr val="tx1">
                    <a:lumMod val="75000"/>
                    <a:lumOff val="25000"/>
                  </a:schemeClr>
                </a:solidFill>
                <a:latin typeface="Arial" panose="020B0604020202020204" pitchFamily="34" charset="0"/>
              </a:defRPr>
            </a:lvl4pPr>
            <a:lvl5pPr>
              <a:defRPr baseline="0">
                <a:solidFill>
                  <a:schemeClr val="tx1">
                    <a:lumMod val="75000"/>
                    <a:lumOff val="2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66065" y="313690"/>
            <a:ext cx="11683365" cy="5634990"/>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9" name="矩形 8"/>
          <p:cNvSpPr/>
          <p:nvPr userDrawn="1">
            <p:custDataLst>
              <p:tags r:id="rId3"/>
            </p:custDataLst>
          </p:nvPr>
        </p:nvSpPr>
        <p:spPr>
          <a:xfrm>
            <a:off x="1422400" y="4064000"/>
            <a:ext cx="5283200" cy="12700"/>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形状 8"/>
          <p:cNvSpPr/>
          <p:nvPr userDrawn="1">
            <p:custDataLst>
              <p:tags r:id="rId4"/>
            </p:custDataLst>
          </p:nvPr>
        </p:nvSpPr>
        <p:spPr>
          <a:xfrm>
            <a:off x="9480712" y="313004"/>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8" name="任意形状 9"/>
          <p:cNvSpPr/>
          <p:nvPr userDrawn="1">
            <p:custDataLst>
              <p:tags r:id="rId5"/>
            </p:custDataLst>
          </p:nvPr>
        </p:nvSpPr>
        <p:spPr>
          <a:xfrm rot="10800000">
            <a:off x="261015" y="4113028"/>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6"/>
            </p:custDataLst>
          </p:nvPr>
        </p:nvSpPr>
        <p:spPr>
          <a:xfrm>
            <a:off x="1320799" y="2376714"/>
            <a:ext cx="6653601" cy="1607337"/>
          </a:xfrm>
        </p:spPr>
        <p:txBody>
          <a:bodyPr vert="horz" lIns="91440" tIns="45720" rIns="91440" bIns="0" rtlCol="0" anchor="b" anchorCtr="0">
            <a:normAutofit/>
          </a:bodyPr>
          <a:lstStyle>
            <a:lvl1pPr marL="0" marR="0" algn="l" defTabSz="914400" rtl="0" eaLnBrk="1" fontAlgn="auto" latinLnBrk="0" hangingPunct="1">
              <a:lnSpc>
                <a:spcPct val="100000"/>
              </a:lnSpc>
              <a:buNone/>
              <a:defRPr kumimoji="0" lang="zh-CN" altLang="en-US" sz="9600" b="1" i="0" u="none" strike="noStrike" kern="1200" cap="none" spc="6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63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6" name="任意形状 8"/>
          <p:cNvSpPr/>
          <p:nvPr userDrawn="1">
            <p:custDataLst>
              <p:tags r:id="rId3"/>
            </p:custDataLst>
          </p:nvPr>
        </p:nvSpPr>
        <p:spPr>
          <a:xfrm rot="16200000">
            <a:off x="-21591" y="25773"/>
            <a:ext cx="1741805" cy="169862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任意形状 9"/>
          <p:cNvSpPr/>
          <p:nvPr userDrawn="1">
            <p:custDataLst>
              <p:tags r:id="rId4"/>
            </p:custDataLst>
          </p:nvPr>
        </p:nvSpPr>
        <p:spPr>
          <a:xfrm rot="10800000">
            <a:off x="0" y="5913755"/>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accent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382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任意形状 9"/>
          <p:cNvSpPr/>
          <p:nvPr userDrawn="1">
            <p:custDataLst>
              <p:tags r:id="rId3"/>
            </p:custDataLst>
          </p:nvPr>
        </p:nvSpPr>
        <p:spPr>
          <a:xfrm rot="16200000">
            <a:off x="-18383" y="15240"/>
            <a:ext cx="1243965" cy="121348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4"/>
            </p:custDataLst>
          </p:nvPr>
        </p:nvSpPr>
        <p:spPr>
          <a:xfrm>
            <a:off x="10344785" y="0"/>
            <a:ext cx="1847215" cy="180149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810" y="5029201"/>
            <a:ext cx="12192000" cy="1828799"/>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任意形状 9"/>
          <p:cNvSpPr/>
          <p:nvPr userDrawn="1">
            <p:custDataLst>
              <p:tags r:id="rId3"/>
            </p:custDataLst>
          </p:nvPr>
        </p:nvSpPr>
        <p:spPr>
          <a:xfrm rot="10800000">
            <a:off x="3810" y="5905500"/>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a:xfrm>
            <a:off x="604800" y="669600"/>
            <a:ext cx="10976400" cy="565200"/>
          </a:xfrm>
        </p:spPr>
        <p:txBody>
          <a:bodyPr anchor="ctr">
            <a:normAutofit/>
          </a:bodyPr>
          <a:lstStyle>
            <a:lvl1pPr algn="ct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3492"/>
            <a:ext cx="12192000" cy="914400"/>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755" y="193040"/>
            <a:ext cx="11037570" cy="521335"/>
          </a:xfrm>
        </p:spPr>
        <p:txBody>
          <a:bodyPr>
            <a:noAutofit/>
          </a:bodyPr>
          <a:lstStyle>
            <a:lvl1pPr>
              <a:defRPr sz="28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90.xml"/><Relationship Id="rId23" Type="http://schemas.openxmlformats.org/officeDocument/2006/relationships/tags" Target="../tags/tag189.xml"/><Relationship Id="rId22" Type="http://schemas.openxmlformats.org/officeDocument/2006/relationships/tags" Target="../tags/tag188.xml"/><Relationship Id="rId21" Type="http://schemas.openxmlformats.org/officeDocument/2006/relationships/tags" Target="../tags/tag187.xml"/><Relationship Id="rId20" Type="http://schemas.openxmlformats.org/officeDocument/2006/relationships/tags" Target="../tags/tag186.xml"/><Relationship Id="rId2" Type="http://schemas.openxmlformats.org/officeDocument/2006/relationships/slideLayout" Target="../slideLayouts/slideLayout13.xml"/><Relationship Id="rId19" Type="http://schemas.openxmlformats.org/officeDocument/2006/relationships/tags" Target="../tags/tag185.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193.xml"/><Relationship Id="rId3" Type="http://schemas.openxmlformats.org/officeDocument/2006/relationships/image" Target="../media/image1.png"/><Relationship Id="rId2" Type="http://schemas.openxmlformats.org/officeDocument/2006/relationships/tags" Target="../tags/tag192.xml"/><Relationship Id="rId1" Type="http://schemas.openxmlformats.org/officeDocument/2006/relationships/tags" Target="../tags/tag19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image" Target="../media/image7.png"/><Relationship Id="rId1" Type="http://schemas.openxmlformats.org/officeDocument/2006/relationships/tags" Target="../tags/tag24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48.xml"/><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image" Target="../media/image11.png"/><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image" Target="../media/image10.png"/><Relationship Id="rId17" Type="http://schemas.openxmlformats.org/officeDocument/2006/relationships/slideLayout" Target="../slideLayouts/slideLayout18.xml"/><Relationship Id="rId16" Type="http://schemas.openxmlformats.org/officeDocument/2006/relationships/tags" Target="../tags/tag261.xml"/><Relationship Id="rId15" Type="http://schemas.openxmlformats.org/officeDocument/2006/relationships/tags" Target="../tags/tag260.xml"/><Relationship Id="rId14" Type="http://schemas.openxmlformats.org/officeDocument/2006/relationships/tags" Target="../tags/tag259.xml"/><Relationship Id="rId13" Type="http://schemas.openxmlformats.org/officeDocument/2006/relationships/tags" Target="../tags/tag258.xml"/><Relationship Id="rId12" Type="http://schemas.openxmlformats.org/officeDocument/2006/relationships/image" Target="../media/image12.png"/><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tags" Target="../tags/tag249.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image" Target="../media/image13.png"/><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8.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8.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17.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290.xml"/><Relationship Id="rId7" Type="http://schemas.openxmlformats.org/officeDocument/2006/relationships/image" Target="../media/image14.png"/><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tags" Target="../tags/tag286.xml"/><Relationship Id="rId2" Type="http://schemas.openxmlformats.org/officeDocument/2006/relationships/tags" Target="../tags/tag285.xml"/><Relationship Id="rId11" Type="http://schemas.openxmlformats.org/officeDocument/2006/relationships/slideLayout" Target="../slideLayouts/slideLayout18.xml"/><Relationship Id="rId10" Type="http://schemas.openxmlformats.org/officeDocument/2006/relationships/tags" Target="../tags/tag291.xml"/><Relationship Id="rId1" Type="http://schemas.openxmlformats.org/officeDocument/2006/relationships/tags" Target="../tags/tag28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19.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tags" Target="../tags/tag304.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image" Target="../media/image17.png"/><Relationship Id="rId3" Type="http://schemas.openxmlformats.org/officeDocument/2006/relationships/tags" Target="../tags/tag301.xml"/><Relationship Id="rId2" Type="http://schemas.openxmlformats.org/officeDocument/2006/relationships/image" Target="../media/image16.png"/><Relationship Id="rId10" Type="http://schemas.openxmlformats.org/officeDocument/2006/relationships/slideLayout" Target="../slideLayouts/slideLayout18.xml"/><Relationship Id="rId1" Type="http://schemas.openxmlformats.org/officeDocument/2006/relationships/tags" Target="../tags/tag300.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s>
</file>

<file path=ppt/slides/_rels/slide21.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image" Target="../media/image19.png"/><Relationship Id="rId7" Type="http://schemas.openxmlformats.org/officeDocument/2006/relationships/tags" Target="../tags/tag316.xml"/><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1" Type="http://schemas.openxmlformats.org/officeDocument/2006/relationships/slideLayout" Target="../slideLayouts/slideLayout18.xml"/><Relationship Id="rId10" Type="http://schemas.openxmlformats.org/officeDocument/2006/relationships/tags" Target="../tags/tag318.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0" Type="http://schemas.openxmlformats.org/officeDocument/2006/relationships/slideLayout" Target="../slideLayouts/slideLayout18.xml"/><Relationship Id="rId1" Type="http://schemas.openxmlformats.org/officeDocument/2006/relationships/tags" Target="../tags/tag319.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43.xml"/><Relationship Id="rId1" Type="http://schemas.openxmlformats.org/officeDocument/2006/relationships/tags" Target="../tags/tag342.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49.xml"/><Relationship Id="rId6" Type="http://schemas.openxmlformats.org/officeDocument/2006/relationships/image" Target="../media/image23.png"/><Relationship Id="rId5" Type="http://schemas.openxmlformats.org/officeDocument/2006/relationships/tags" Target="../tags/tag348.xml"/><Relationship Id="rId4" Type="http://schemas.openxmlformats.org/officeDocument/2006/relationships/tags" Target="../tags/tag347.xml"/><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355.xml"/><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s>
</file>

<file path=ppt/slides/_rels/slide29.xml.rels><?xml version="1.0" encoding="UTF-8" standalone="yes"?>
<Relationships xmlns="http://schemas.openxmlformats.org/package/2006/relationships"><Relationship Id="rId9" Type="http://schemas.openxmlformats.org/officeDocument/2006/relationships/tags" Target="../tags/tag364.xml"/><Relationship Id="rId8" Type="http://schemas.openxmlformats.org/officeDocument/2006/relationships/tags" Target="../tags/tag363.xml"/><Relationship Id="rId7" Type="http://schemas.openxmlformats.org/officeDocument/2006/relationships/tags" Target="../tags/tag362.xml"/><Relationship Id="rId6" Type="http://schemas.openxmlformats.org/officeDocument/2006/relationships/tags" Target="../tags/tag361.xml"/><Relationship Id="rId5" Type="http://schemas.openxmlformats.org/officeDocument/2006/relationships/tags" Target="../tags/tag360.xml"/><Relationship Id="rId43" Type="http://schemas.openxmlformats.org/officeDocument/2006/relationships/notesSlide" Target="../notesSlides/notesSlide4.xml"/><Relationship Id="rId42" Type="http://schemas.openxmlformats.org/officeDocument/2006/relationships/slideLayout" Target="../slideLayouts/slideLayout18.xml"/><Relationship Id="rId41" Type="http://schemas.openxmlformats.org/officeDocument/2006/relationships/tags" Target="../tags/tag396.xml"/><Relationship Id="rId40" Type="http://schemas.openxmlformats.org/officeDocument/2006/relationships/tags" Target="../tags/tag395.xml"/><Relationship Id="rId4" Type="http://schemas.openxmlformats.org/officeDocument/2006/relationships/tags" Target="../tags/tag359.xml"/><Relationship Id="rId39" Type="http://schemas.openxmlformats.org/officeDocument/2006/relationships/tags" Target="../tags/tag394.xml"/><Relationship Id="rId38" Type="http://schemas.openxmlformats.org/officeDocument/2006/relationships/tags" Target="../tags/tag393.xml"/><Relationship Id="rId37" Type="http://schemas.openxmlformats.org/officeDocument/2006/relationships/tags" Target="../tags/tag392.xml"/><Relationship Id="rId36" Type="http://schemas.openxmlformats.org/officeDocument/2006/relationships/tags" Target="../tags/tag391.xml"/><Relationship Id="rId35" Type="http://schemas.openxmlformats.org/officeDocument/2006/relationships/tags" Target="../tags/tag390.xml"/><Relationship Id="rId34" Type="http://schemas.openxmlformats.org/officeDocument/2006/relationships/tags" Target="../tags/tag389.xml"/><Relationship Id="rId33" Type="http://schemas.openxmlformats.org/officeDocument/2006/relationships/tags" Target="../tags/tag388.xml"/><Relationship Id="rId32" Type="http://schemas.openxmlformats.org/officeDocument/2006/relationships/tags" Target="../tags/tag387.xml"/><Relationship Id="rId31" Type="http://schemas.openxmlformats.org/officeDocument/2006/relationships/tags" Target="../tags/tag386.xml"/><Relationship Id="rId30" Type="http://schemas.openxmlformats.org/officeDocument/2006/relationships/tags" Target="../tags/tag385.xml"/><Relationship Id="rId3" Type="http://schemas.openxmlformats.org/officeDocument/2006/relationships/tags" Target="../tags/tag358.xml"/><Relationship Id="rId29" Type="http://schemas.openxmlformats.org/officeDocument/2006/relationships/tags" Target="../tags/tag384.xml"/><Relationship Id="rId28" Type="http://schemas.openxmlformats.org/officeDocument/2006/relationships/tags" Target="../tags/tag383.xml"/><Relationship Id="rId27" Type="http://schemas.openxmlformats.org/officeDocument/2006/relationships/tags" Target="../tags/tag382.xml"/><Relationship Id="rId26" Type="http://schemas.openxmlformats.org/officeDocument/2006/relationships/tags" Target="../tags/tag381.xml"/><Relationship Id="rId25" Type="http://schemas.openxmlformats.org/officeDocument/2006/relationships/tags" Target="../tags/tag380.xml"/><Relationship Id="rId24" Type="http://schemas.openxmlformats.org/officeDocument/2006/relationships/tags" Target="../tags/tag379.xml"/><Relationship Id="rId23" Type="http://schemas.openxmlformats.org/officeDocument/2006/relationships/tags" Target="../tags/tag378.xml"/><Relationship Id="rId22" Type="http://schemas.openxmlformats.org/officeDocument/2006/relationships/tags" Target="../tags/tag377.xml"/><Relationship Id="rId21" Type="http://schemas.openxmlformats.org/officeDocument/2006/relationships/tags" Target="../tags/tag376.xml"/><Relationship Id="rId20" Type="http://schemas.openxmlformats.org/officeDocument/2006/relationships/tags" Target="../tags/tag375.xml"/><Relationship Id="rId2" Type="http://schemas.openxmlformats.org/officeDocument/2006/relationships/tags" Target="../tags/tag357.xml"/><Relationship Id="rId19" Type="http://schemas.openxmlformats.org/officeDocument/2006/relationships/tags" Target="../tags/tag374.xml"/><Relationship Id="rId18" Type="http://schemas.openxmlformats.org/officeDocument/2006/relationships/tags" Target="../tags/tag373.xml"/><Relationship Id="rId17" Type="http://schemas.openxmlformats.org/officeDocument/2006/relationships/tags" Target="../tags/tag372.xml"/><Relationship Id="rId16" Type="http://schemas.openxmlformats.org/officeDocument/2006/relationships/tags" Target="../tags/tag371.xml"/><Relationship Id="rId15" Type="http://schemas.openxmlformats.org/officeDocument/2006/relationships/tags" Target="../tags/tag370.xml"/><Relationship Id="rId14" Type="http://schemas.openxmlformats.org/officeDocument/2006/relationships/tags" Target="../tags/tag369.xml"/><Relationship Id="rId13" Type="http://schemas.openxmlformats.org/officeDocument/2006/relationships/tags" Target="../tags/tag368.xml"/><Relationship Id="rId12" Type="http://schemas.openxmlformats.org/officeDocument/2006/relationships/tags" Target="../tags/tag367.xml"/><Relationship Id="rId11" Type="http://schemas.openxmlformats.org/officeDocument/2006/relationships/tags" Target="../tags/tag366.xml"/><Relationship Id="rId10" Type="http://schemas.openxmlformats.org/officeDocument/2006/relationships/tags" Target="../tags/tag365.xml"/><Relationship Id="rId1" Type="http://schemas.openxmlformats.org/officeDocument/2006/relationships/tags" Target="../tags/tag356.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4.png"/><Relationship Id="rId1" Type="http://schemas.openxmlformats.org/officeDocument/2006/relationships/tags" Target="../tags/tag397.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image" Target="../media/image25.png"/><Relationship Id="rId1" Type="http://schemas.openxmlformats.org/officeDocument/2006/relationships/tags" Target="../tags/tag401.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410.xml"/><Relationship Id="rId6" Type="http://schemas.openxmlformats.org/officeDocument/2006/relationships/image" Target="../media/image27.png"/><Relationship Id="rId5" Type="http://schemas.openxmlformats.org/officeDocument/2006/relationships/tags" Target="../tags/tag409.xml"/><Relationship Id="rId4" Type="http://schemas.openxmlformats.org/officeDocument/2006/relationships/image" Target="../media/image26.emf"/><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tags" Target="../tags/tag406.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418.xml"/><Relationship Id="rId3" Type="http://schemas.openxmlformats.org/officeDocument/2006/relationships/tags" Target="../tags/tag417.xml"/><Relationship Id="rId2" Type="http://schemas.openxmlformats.org/officeDocument/2006/relationships/tags" Target="../tags/tag416.xml"/><Relationship Id="rId1" Type="http://schemas.openxmlformats.org/officeDocument/2006/relationships/tags" Target="../tags/tag415.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423.xml"/><Relationship Id="rId4" Type="http://schemas.openxmlformats.org/officeDocument/2006/relationships/tags" Target="../tags/tag422.xml"/><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25.xml"/><Relationship Id="rId1" Type="http://schemas.openxmlformats.org/officeDocument/2006/relationships/tags" Target="../tags/tag424.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17.xml"/><Relationship Id="rId5" Type="http://schemas.openxmlformats.org/officeDocument/2006/relationships/image" Target="../media/image2.png"/><Relationship Id="rId4" Type="http://schemas.openxmlformats.org/officeDocument/2006/relationships/tags" Target="../tags/tag216.xml"/><Relationship Id="rId3" Type="http://schemas.openxmlformats.org/officeDocument/2006/relationships/hyperlink" Target="&#38468;&#20214;2%20&#20013;&#22269;&#31185;&#23398;&#38498;&#22823;&#23398;&#30740;&#31350;&#29983;&#23398;&#20301;&#35770;&#25991;&#25776;&#20889;&#35268;&#33539;&#25351;&#23548;&#24847;&#35265;.doc" TargetMode="External"/><Relationship Id="rId2" Type="http://schemas.openxmlformats.org/officeDocument/2006/relationships/tags" Target="../tags/tag215.xml"/><Relationship Id="rId1" Type="http://schemas.openxmlformats.org/officeDocument/2006/relationships/tags" Target="../tags/tag214.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image" Target="../media/image3.png"/><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image" Target="../media/image4.png"/><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9.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image" Target="../media/image5.png"/><Relationship Id="rId14" Type="http://schemas.openxmlformats.org/officeDocument/2006/relationships/slideLayout" Target="../slideLayouts/slideLayout18.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tags" Target="../tags/tag2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custDataLst>
              <p:tags r:id="rId1"/>
            </p:custDataLst>
          </p:nvPr>
        </p:nvSpPr>
        <p:spPr>
          <a:xfrm>
            <a:off x="840740" y="1753870"/>
            <a:ext cx="10795000" cy="1896745"/>
          </a:xfrm>
        </p:spPr>
        <p:txBody>
          <a:bodyPr>
            <a:normAutofit fontScale="90000"/>
          </a:bodyPr>
          <a:p>
            <a:pPr marL="0" indent="0" algn="ctr">
              <a:lnSpc>
                <a:spcPct val="100000"/>
              </a:lnSpc>
              <a:spcBef>
                <a:spcPts val="0"/>
              </a:spcBef>
              <a:spcAft>
                <a:spcPts val="0"/>
              </a:spcAft>
              <a:buSzPct val="100000"/>
              <a:buNone/>
            </a:pPr>
            <a:r>
              <a:rPr lang="en-US" altLang="zh-CN" sz="6600" dirty="0">
                <a:solidFill>
                  <a:schemeClr val="accent1"/>
                </a:solidFill>
              </a:rPr>
              <a:t>2024年</a:t>
            </a:r>
            <a:r>
              <a:rPr lang="zh-CN" altLang="en-US" sz="6600" dirty="0">
                <a:solidFill>
                  <a:schemeClr val="accent1"/>
                </a:solidFill>
              </a:rPr>
              <a:t>秋</a:t>
            </a:r>
            <a:r>
              <a:rPr lang="en-US" altLang="zh-CN" sz="6600" dirty="0">
                <a:solidFill>
                  <a:schemeClr val="accent1"/>
                </a:solidFill>
              </a:rPr>
              <a:t>季研究生学位论文盲审及学位论文答辩流程</a:t>
            </a:r>
            <a:endParaRPr lang="en-US" altLang="zh-CN" sz="6600" dirty="0">
              <a:solidFill>
                <a:schemeClr val="accent1"/>
              </a:solidFill>
            </a:endParaRPr>
          </a:p>
        </p:txBody>
      </p:sp>
      <p:pic>
        <p:nvPicPr>
          <p:cNvPr id="39" name="图片 3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0604500" y="149225"/>
            <a:ext cx="1323340" cy="1263650"/>
          </a:xfrm>
          <a:prstGeom prst="rect">
            <a:avLst/>
          </a:prstGeom>
          <a:noFill/>
        </p:spPr>
      </p:pic>
      <p:sp>
        <p:nvSpPr>
          <p:cNvPr id="4" name="文本框 3"/>
          <p:cNvSpPr txBox="1"/>
          <p:nvPr/>
        </p:nvSpPr>
        <p:spPr>
          <a:xfrm>
            <a:off x="8722995" y="5174615"/>
            <a:ext cx="2785110" cy="953135"/>
          </a:xfrm>
          <a:prstGeom prst="rect">
            <a:avLst/>
          </a:prstGeom>
          <a:noFill/>
        </p:spPr>
        <p:txBody>
          <a:bodyPr wrap="square" rtlCol="0">
            <a:spAutoFit/>
          </a:bodyPr>
          <a:p>
            <a:pPr algn="ctr"/>
            <a:r>
              <a:rPr lang="zh-CN" altLang="en-US" sz="2800" b="1">
                <a:latin typeface="微软雅黑" panose="020B0503020204020204" charset="-122"/>
                <a:ea typeface="微软雅黑" panose="020B0503020204020204" charset="-122"/>
                <a:cs typeface="微软雅黑" panose="020B0503020204020204" charset="-122"/>
              </a:rPr>
              <a:t>教育处</a:t>
            </a:r>
            <a:endParaRPr lang="zh-CN" altLang="en-US" sz="2800" b="1">
              <a:latin typeface="微软雅黑" panose="020B0503020204020204" charset="-122"/>
              <a:ea typeface="微软雅黑" panose="020B0503020204020204" charset="-122"/>
              <a:cs typeface="微软雅黑" panose="020B0503020204020204" charset="-122"/>
            </a:endParaRPr>
          </a:p>
          <a:p>
            <a:pPr algn="ctr"/>
            <a:r>
              <a:rPr lang="en-US" altLang="zh-CN" sz="2800" b="1">
                <a:latin typeface="微软雅黑" panose="020B0503020204020204" charset="-122"/>
                <a:ea typeface="微软雅黑" panose="020B0503020204020204" charset="-122"/>
                <a:cs typeface="微软雅黑" panose="020B0503020204020204" charset="-122"/>
              </a:rPr>
              <a:t>2024</a:t>
            </a:r>
            <a:r>
              <a:rPr lang="zh-CN" altLang="en-US" sz="2800" b="1">
                <a:latin typeface="微软雅黑" panose="020B0503020204020204" charset="-122"/>
                <a:ea typeface="微软雅黑" panose="020B0503020204020204" charset="-122"/>
                <a:cs typeface="微软雅黑" panose="020B0503020204020204" charset="-122"/>
              </a:rPr>
              <a:t>年</a:t>
            </a:r>
            <a:r>
              <a:rPr lang="en-US" altLang="zh-CN" sz="2800" b="1">
                <a:latin typeface="微软雅黑" panose="020B0503020204020204" charset="-122"/>
                <a:ea typeface="微软雅黑" panose="020B0503020204020204" charset="-122"/>
                <a:cs typeface="微软雅黑" panose="020B0503020204020204" charset="-122"/>
              </a:rPr>
              <a:t>7</a:t>
            </a:r>
            <a:r>
              <a:rPr lang="zh-CN" altLang="en-US" sz="2800" b="1">
                <a:latin typeface="微软雅黑" panose="020B0503020204020204" charset="-122"/>
                <a:ea typeface="微软雅黑" panose="020B0503020204020204" charset="-122"/>
                <a:cs typeface="微软雅黑" panose="020B0503020204020204" charset="-122"/>
              </a:rPr>
              <a:t>月</a:t>
            </a:r>
            <a:endParaRPr lang="zh-CN" altLang="en-US" sz="2800" b="1">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10764" y="1759094"/>
            <a:ext cx="11686233" cy="4966187"/>
          </a:xfrm>
          <a:prstGeom prst="rect">
            <a:avLst/>
          </a:prstGeom>
        </p:spPr>
      </p:pic>
      <p:sp>
        <p:nvSpPr>
          <p:cNvPr id="10" name="任意形状 8"/>
          <p:cNvSpPr/>
          <p:nvPr userDrawn="1">
            <p:custDataLst>
              <p:tags r:id="rId3"/>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4"/>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5"/>
            </p:custDataLst>
          </p:nvPr>
        </p:nvSpPr>
        <p:spPr>
          <a:xfrm>
            <a:off x="210820" y="1066165"/>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、学位论文格式审查</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论文格式检测</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custDataLst>
              <p:tags r:id="rId6"/>
            </p:custDataLst>
          </p:nvPr>
        </p:nvSpPr>
        <p:spPr>
          <a:xfrm>
            <a:off x="3286125" y="2781935"/>
            <a:ext cx="7729855" cy="460375"/>
          </a:xfrm>
          <a:prstGeom prst="rect">
            <a:avLst/>
          </a:prstGeom>
          <a:noFill/>
        </p:spPr>
        <p:txBody>
          <a:bodyPr wrap="square" rtlCol="0">
            <a:spAutoFit/>
          </a:bodyPr>
          <a:p>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第五步：分别上传“一般评阅”和“双盲评阅”版论文</a:t>
            </a:r>
            <a:endParaRPr lang="zh-CN" altLang="en-US" sz="2400" b="1" dirty="0">
              <a:solidFill>
                <a:srgbClr val="C00000"/>
              </a:solidFill>
              <a:latin typeface="微软雅黑" panose="020B0503020204020204" charset="-122"/>
              <a:ea typeface="微软雅黑" panose="020B0503020204020204" charset="-122"/>
              <a:cs typeface="微软雅黑" panose="020B0503020204020204" charset="-122"/>
            </a:endParaRPr>
          </a:p>
        </p:txBody>
      </p:sp>
      <p:cxnSp>
        <p:nvCxnSpPr>
          <p:cNvPr id="3" name="直接连接符 2"/>
          <p:cNvCxnSpPr/>
          <p:nvPr/>
        </p:nvCxnSpPr>
        <p:spPr>
          <a:xfrm flipV="1">
            <a:off x="2025650" y="4517390"/>
            <a:ext cx="8424545" cy="1841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t="8849" b="22644"/>
          <a:stretch>
            <a:fillRect/>
          </a:stretch>
        </p:blipFill>
        <p:spPr>
          <a:xfrm>
            <a:off x="99695" y="266700"/>
            <a:ext cx="11532235" cy="3711575"/>
          </a:xfrm>
          <a:prstGeom prst="rect">
            <a:avLst/>
          </a:prstGeom>
        </p:spPr>
      </p:pic>
      <p:cxnSp>
        <p:nvCxnSpPr>
          <p:cNvPr id="11" name="直接箭头连接符 10"/>
          <p:cNvCxnSpPr/>
          <p:nvPr/>
        </p:nvCxnSpPr>
        <p:spPr>
          <a:xfrm flipV="1">
            <a:off x="9256483" y="2949757"/>
            <a:ext cx="1182370" cy="5073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927215" y="3456940"/>
            <a:ext cx="3129280" cy="1014730"/>
          </a:xfrm>
          <a:prstGeom prst="rect">
            <a:avLst/>
          </a:prstGeom>
          <a:noFill/>
        </p:spPr>
        <p:txBody>
          <a:bodyPr wrap="square" rtlCol="0">
            <a:spAutoFit/>
          </a:bodyPr>
          <a:lstStyle/>
          <a:p>
            <a:pPr algn="just"/>
            <a:r>
              <a:rPr lang="zh-CN" altLang="en-US" sz="2000" b="1" dirty="0">
                <a:solidFill>
                  <a:srgbClr val="0000FF"/>
                </a:solidFill>
                <a:latin typeface="微软雅黑" panose="020B0503020204020204" charset="-122"/>
                <a:ea typeface="微软雅黑" panose="020B0503020204020204" charset="-122"/>
              </a:rPr>
              <a:t>查看报告：往右拖，下载检测报告，根据报告内容，调整格式</a:t>
            </a:r>
            <a:endParaRPr lang="zh-CN" altLang="en-US" sz="2000" b="1" dirty="0">
              <a:solidFill>
                <a:srgbClr val="0000FF"/>
              </a:solidFill>
              <a:latin typeface="微软雅黑" panose="020B0503020204020204" charset="-122"/>
              <a:ea typeface="微软雅黑" panose="020B0503020204020204" charset="-122"/>
            </a:endParaRPr>
          </a:p>
        </p:txBody>
      </p:sp>
      <p:sp>
        <p:nvSpPr>
          <p:cNvPr id="14" name="矩形 13"/>
          <p:cNvSpPr/>
          <p:nvPr/>
        </p:nvSpPr>
        <p:spPr>
          <a:xfrm>
            <a:off x="5416550" y="2211070"/>
            <a:ext cx="2745740" cy="409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926680" y="3160605"/>
            <a:ext cx="3986350" cy="922020"/>
          </a:xfrm>
          <a:prstGeom prst="rect">
            <a:avLst/>
          </a:prstGeom>
          <a:noFill/>
        </p:spPr>
        <p:txBody>
          <a:bodyPr wrap="square" rtlCol="0">
            <a:spAutoFit/>
          </a:bodyPr>
          <a:lstStyle/>
          <a:p>
            <a:pPr algn="ct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一般二十分钟左右就能检测好，如果时间太长或者报错，可以加论文检测</a:t>
            </a:r>
            <a:r>
              <a:rPr lang="en-US" altLang="zh-CN" b="1" dirty="0" err="1">
                <a:solidFill>
                  <a:srgbClr val="FF0000"/>
                </a:solidFill>
                <a:latin typeface="微软雅黑" panose="020B0503020204020204" charset="-122"/>
                <a:ea typeface="微软雅黑" panose="020B0503020204020204" charset="-122"/>
                <a:cs typeface="微软雅黑" panose="020B0503020204020204" charset="-122"/>
              </a:rPr>
              <a:t>qq</a:t>
            </a: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群，找老师手动操作</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p:txBody>
      </p:sp>
      <p:cxnSp>
        <p:nvCxnSpPr>
          <p:cNvPr id="17" name="直接箭头连接符 16"/>
          <p:cNvCxnSpPr/>
          <p:nvPr/>
        </p:nvCxnSpPr>
        <p:spPr>
          <a:xfrm flipV="1">
            <a:off x="5354501" y="2623326"/>
            <a:ext cx="161106" cy="5369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srcRect l="-388" t="16813" b="35512"/>
          <a:stretch>
            <a:fillRect/>
          </a:stretch>
        </p:blipFill>
        <p:spPr>
          <a:xfrm>
            <a:off x="-289560" y="4622165"/>
            <a:ext cx="9079865" cy="2025650"/>
          </a:xfrm>
          <a:prstGeom prst="rect">
            <a:avLst/>
          </a:prstGeom>
        </p:spPr>
      </p:pic>
      <p:cxnSp>
        <p:nvCxnSpPr>
          <p:cNvPr id="4" name="直接箭头连接符 3"/>
          <p:cNvCxnSpPr/>
          <p:nvPr>
            <p:custDataLst>
              <p:tags r:id="rId3"/>
            </p:custDataLst>
          </p:nvPr>
        </p:nvCxnSpPr>
        <p:spPr>
          <a:xfrm flipH="1">
            <a:off x="7329258" y="4622347"/>
            <a:ext cx="412115" cy="6515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207260" y="1946275"/>
            <a:ext cx="6499225" cy="2273300"/>
          </a:xfrm>
          <a:prstGeom prst="rect">
            <a:avLst/>
          </a:prstGeom>
        </p:spPr>
      </p:pic>
      <p:sp>
        <p:nvSpPr>
          <p:cNvPr id="5" name="任意形状 8"/>
          <p:cNvSpPr/>
          <p:nvPr userDrawn="1">
            <p:custDataLst>
              <p:tags r:id="rId3"/>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4"/>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nvSpPr>
        <p:spPr>
          <a:xfrm>
            <a:off x="191135" y="1064260"/>
            <a:ext cx="11525885" cy="541020"/>
          </a:xfrm>
          <a:prstGeom prst="rect">
            <a:avLst/>
          </a:prstGeom>
          <a:noFill/>
        </p:spPr>
        <p:txBody>
          <a:bodyPr wrap="square" rtlCol="0" anchor="ctr" anchorCtr="0">
            <a:no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、学位论文查重</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论文查重</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（新启用）</a:t>
            </a:r>
            <a:endPar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8793480" y="1771650"/>
            <a:ext cx="3172460" cy="4739640"/>
          </a:xfrm>
          <a:prstGeom prst="rect">
            <a:avLst/>
          </a:prstGeom>
          <a:noFill/>
        </p:spPr>
        <p:txBody>
          <a:bodyPr wrap="square" rtlCol="0">
            <a:noAutofit/>
          </a:bodyPr>
          <a:p>
            <a:pPr marL="457200" indent="-457200" algn="just">
              <a:lnSpc>
                <a:spcPct val="120000"/>
              </a:lnSpc>
              <a:spcBef>
                <a:spcPts val="0"/>
              </a:spcBef>
              <a:spcAft>
                <a:spcPts val="0"/>
              </a:spcAft>
              <a:buFont typeface="Wingdings" panose="05000000000000000000" charset="0"/>
              <a:buChar char="Ø"/>
            </a:pPr>
            <a:r>
              <a:rPr lang="zh-CN" altLang="en-US" sz="2400">
                <a:solidFill>
                  <a:srgbClr val="000000"/>
                </a:solidFill>
                <a:latin typeface="微软雅黑" panose="020B0503020204020204" charset="-122"/>
                <a:ea typeface="微软雅黑" panose="020B0503020204020204" charset="-122"/>
                <a:cs typeface="微软雅黑" panose="020B0503020204020204" charset="-122"/>
              </a:rPr>
              <a:t>申请人通过</a:t>
            </a:r>
            <a:r>
              <a:rPr lang="zh-CN" altLang="en-US" sz="2400" b="1" u="sng" dirty="0">
                <a:solidFill>
                  <a:srgbClr val="0000FF"/>
                </a:solidFill>
                <a:effectLst>
                  <a:outerShdw blurRad="38100" dist="38100" dir="2700000" algn="tl">
                    <a:srgbClr val="000000">
                      <a:alpha val="43137"/>
                    </a:srgbClr>
                  </a:outerShdw>
                </a:effectLst>
                <a:latin typeface="+mn-ea"/>
              </a:rPr>
              <a:t>论文查重模块</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上传论文</a:t>
            </a:r>
            <a:r>
              <a:rPr lang="zh-CN" altLang="en-US" sz="2400">
                <a:solidFill>
                  <a:srgbClr val="000000"/>
                </a:solidFill>
                <a:latin typeface="微软雅黑" panose="020B0503020204020204" charset="-122"/>
                <a:ea typeface="微软雅黑" panose="020B0503020204020204" charset="-122"/>
                <a:cs typeface="微软雅黑" panose="020B0503020204020204" charset="-122"/>
              </a:rPr>
              <a:t>进行查重，操作方法详见系统中</a:t>
            </a:r>
            <a:r>
              <a:rPr lang="en-US" altLang="zh-CN" sz="240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400">
                <a:solidFill>
                  <a:srgbClr val="000000"/>
                </a:solidFill>
                <a:latin typeface="微软雅黑" panose="020B0503020204020204" charset="-122"/>
                <a:ea typeface="微软雅黑" panose="020B0503020204020204" charset="-122"/>
                <a:cs typeface="微软雅黑" panose="020B0503020204020204" charset="-122"/>
              </a:rPr>
              <a:t>操作说明</a:t>
            </a:r>
            <a:r>
              <a:rPr lang="en-US" altLang="zh-CN" sz="240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endParaRPr>
          </a:p>
          <a:p>
            <a:pPr marL="457200" indent="-457200" algn="just">
              <a:lnSpc>
                <a:spcPct val="120000"/>
              </a:lnSpc>
              <a:spcBef>
                <a:spcPts val="0"/>
              </a:spcBef>
              <a:spcAft>
                <a:spcPts val="0"/>
              </a:spcAft>
              <a:buFont typeface="Wingdings" panose="05000000000000000000" charset="0"/>
              <a:buChar char="Ø"/>
            </a:pPr>
            <a:r>
              <a:rPr lang="zh-CN" altLang="en-US" sz="2400">
                <a:solidFill>
                  <a:srgbClr val="000000"/>
                </a:solidFill>
                <a:latin typeface="微软雅黑" panose="020B0503020204020204" charset="-122"/>
                <a:ea typeface="微软雅黑" panose="020B0503020204020204" charset="-122"/>
                <a:cs typeface="微软雅黑" panose="020B0503020204020204" charset="-122"/>
              </a:rPr>
              <a:t>查重后，点击</a:t>
            </a:r>
            <a:r>
              <a:rPr lang="zh-CN" altLang="en-US" sz="2400" b="1" u="sng" dirty="0">
                <a:solidFill>
                  <a:srgbClr val="0000FF"/>
                </a:solidFill>
                <a:effectLst>
                  <a:outerShdw blurRad="38100" dist="38100" dir="2700000" algn="tl">
                    <a:srgbClr val="000000">
                      <a:alpha val="43137"/>
                    </a:srgbClr>
                  </a:outerShdw>
                </a:effectLst>
                <a:latin typeface="+mn-ea"/>
              </a:rPr>
              <a:t>查看</a:t>
            </a:r>
            <a:r>
              <a:rPr lang="zh-CN" altLang="en-US" sz="2400">
                <a:solidFill>
                  <a:srgbClr val="000000"/>
                </a:solidFill>
                <a:latin typeface="微软雅黑" panose="020B0503020204020204" charset="-122"/>
                <a:ea typeface="微软雅黑" panose="020B0503020204020204" charset="-122"/>
                <a:cs typeface="微软雅黑" panose="020B0503020204020204" charset="-122"/>
              </a:rPr>
              <a:t>，下载报告，并提交导师审核，</a:t>
            </a:r>
            <a:r>
              <a:rPr lang="zh-CN" altLang="en-US" sz="2400">
                <a:solidFill>
                  <a:srgbClr val="000000"/>
                </a:solidFill>
                <a:latin typeface="微软雅黑" panose="020B0503020204020204" charset="-122"/>
                <a:ea typeface="微软雅黑" panose="020B0503020204020204" charset="-122"/>
                <a:cs typeface="微软雅黑" panose="020B0503020204020204" charset="-122"/>
                <a:sym typeface="+mn-ea"/>
              </a:rPr>
              <a:t>由导师决定学位论文是否可以送审评阅。</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457200" indent="-457200" algn="just">
              <a:lnSpc>
                <a:spcPct val="100000"/>
              </a:lnSpc>
              <a:buFont typeface="Wingdings" panose="05000000000000000000" charset="0"/>
              <a:buChar char="Ø"/>
            </a:pPr>
            <a:endParaRPr lang="zh-CN" altLang="en-US" sz="240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50000"/>
              </a:lnSpc>
              <a:buFont typeface="Wingdings" panose="05000000000000000000" charset="0"/>
              <a:buChar char="Ø"/>
            </a:pPr>
            <a:endParaRPr lang="zh-CN" altLang="en-US" sz="24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5"/>
            </p:custDataLst>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pic>
        <p:nvPicPr>
          <p:cNvPr id="6" name="Picture 2"/>
          <p:cNvPicPr>
            <a:picLocks noChangeAspect="1" noChangeArrowheads="1"/>
          </p:cNvPicPr>
          <p:nvPr>
            <p:custDataLst>
              <p:tags r:id="rId6"/>
            </p:custDataLst>
          </p:nvPr>
        </p:nvPicPr>
        <p:blipFill rotWithShape="1">
          <a:blip r:embed="rId7">
            <a:extLst>
              <a:ext uri="{28A0092B-C50C-407E-A947-70E740481C1C}">
                <a14:useLocalDpi xmlns:a14="http://schemas.microsoft.com/office/drawing/2010/main" val="0"/>
              </a:ext>
            </a:extLst>
          </a:blip>
          <a:srcRect l="-80" t="12521" r="82048" b="47170"/>
          <a:stretch>
            <a:fillRect/>
          </a:stretch>
        </p:blipFill>
        <p:spPr bwMode="auto">
          <a:xfrm>
            <a:off x="535305" y="1925320"/>
            <a:ext cx="1729740" cy="209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p:nvPr>
            <p:custDataLst>
              <p:tags r:id="rId8"/>
            </p:custDataLst>
          </p:nvPr>
        </p:nvSpPr>
        <p:spPr>
          <a:xfrm>
            <a:off x="697865" y="3396615"/>
            <a:ext cx="1076325" cy="281940"/>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上箭头 16"/>
          <p:cNvSpPr/>
          <p:nvPr>
            <p:custDataLst>
              <p:tags r:id="rId9"/>
            </p:custDataLst>
          </p:nvPr>
        </p:nvSpPr>
        <p:spPr>
          <a:xfrm rot="5400000" flipH="1">
            <a:off x="2846705" y="3107055"/>
            <a:ext cx="334645" cy="91313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276860" y="6452870"/>
            <a:ext cx="5628640" cy="368300"/>
          </a:xfrm>
          <a:prstGeom prst="rect">
            <a:avLst/>
          </a:prstGeom>
          <a:noFill/>
        </p:spPr>
        <p:txBody>
          <a:bodyPr wrap="square" rtlCol="0" anchor="t">
            <a:spAutoFit/>
          </a:bodyPr>
          <a:p>
            <a:r>
              <a:rPr lang="zh-CN" altLang="en-US" b="1" dirty="0" smtClean="0">
                <a:solidFill>
                  <a:srgbClr val="000000"/>
                </a:solidFill>
                <a:latin typeface="+mn-ea"/>
                <a:sym typeface="+mn-ea"/>
              </a:rPr>
              <a:t>注：未经查重的论文，不予以答辩资格审核</a:t>
            </a:r>
            <a:endParaRPr lang="zh-CN" altLang="en-US" b="1" dirty="0" smtClean="0">
              <a:solidFill>
                <a:srgbClr val="000000"/>
              </a:solidFill>
              <a:latin typeface="+mn-ea"/>
              <a:sym typeface="+mn-ea"/>
            </a:endParaRPr>
          </a:p>
        </p:txBody>
      </p:sp>
      <p:sp>
        <p:nvSpPr>
          <p:cNvPr id="24" name="文本框 23"/>
          <p:cNvSpPr txBox="1"/>
          <p:nvPr>
            <p:custDataLst>
              <p:tags r:id="rId10"/>
            </p:custDataLst>
          </p:nvPr>
        </p:nvSpPr>
        <p:spPr>
          <a:xfrm>
            <a:off x="2207260" y="3021330"/>
            <a:ext cx="3220085" cy="368300"/>
          </a:xfrm>
          <a:prstGeom prst="rect">
            <a:avLst/>
          </a:prstGeom>
          <a:noFill/>
        </p:spPr>
        <p:txBody>
          <a:bodyPr wrap="square" rtlCol="0">
            <a:spAutoFit/>
          </a:bodyPr>
          <a:p>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第一步：上传论文</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custDataLst>
              <p:tags r:id="rId11"/>
            </p:custDataLst>
          </p:nvPr>
        </p:nvPicPr>
        <p:blipFill>
          <a:blip r:embed="rId12"/>
          <a:stretch>
            <a:fillRect/>
          </a:stretch>
        </p:blipFill>
        <p:spPr>
          <a:xfrm>
            <a:off x="519430" y="4644390"/>
            <a:ext cx="8274050" cy="1430655"/>
          </a:xfrm>
          <a:prstGeom prst="rect">
            <a:avLst/>
          </a:prstGeom>
        </p:spPr>
      </p:pic>
      <p:sp>
        <p:nvSpPr>
          <p:cNvPr id="9" name="上箭头 8"/>
          <p:cNvSpPr/>
          <p:nvPr>
            <p:custDataLst>
              <p:tags r:id="rId13"/>
            </p:custDataLst>
          </p:nvPr>
        </p:nvSpPr>
        <p:spPr>
          <a:xfrm rot="10800000">
            <a:off x="828040" y="4095750"/>
            <a:ext cx="258445" cy="54927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1086485" y="4312920"/>
            <a:ext cx="3162935" cy="368300"/>
          </a:xfrm>
          <a:prstGeom prst="rect">
            <a:avLst/>
          </a:prstGeom>
          <a:noFill/>
        </p:spPr>
        <p:txBody>
          <a:bodyPr wrap="square" rtlCol="0" anchor="t">
            <a:spAutoFit/>
          </a:bodyPr>
          <a:p>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第</a:t>
            </a: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二步：查重，并等待</a:t>
            </a: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结果</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8" name="矩形 17"/>
          <p:cNvSpPr/>
          <p:nvPr>
            <p:custDataLst>
              <p:tags r:id="rId14"/>
            </p:custDataLst>
          </p:nvPr>
        </p:nvSpPr>
        <p:spPr>
          <a:xfrm>
            <a:off x="4121785" y="3116580"/>
            <a:ext cx="1480185" cy="67881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custDataLst>
              <p:tags r:id="rId15"/>
            </p:custDataLst>
          </p:nvPr>
        </p:nvSpPr>
        <p:spPr>
          <a:xfrm>
            <a:off x="482600" y="4936490"/>
            <a:ext cx="732790" cy="25209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5"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nvSpPr>
        <p:spPr>
          <a:xfrm>
            <a:off x="191135" y="1064260"/>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、学位论文查重</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论文查重</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（新启用）</a:t>
            </a:r>
            <a:endPar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649605" y="4068445"/>
            <a:ext cx="10027285" cy="2322830"/>
          </a:xfrm>
          <a:prstGeom prst="rect">
            <a:avLst/>
          </a:prstGeom>
          <a:noFill/>
        </p:spPr>
        <p:txBody>
          <a:bodyPr wrap="square" rtlCol="0">
            <a:noAutofit/>
          </a:bodyPr>
          <a:p>
            <a:pPr marL="342900" indent="-342900" algn="just">
              <a:lnSpc>
                <a:spcPct val="150000"/>
              </a:lnSpc>
              <a:buFont typeface="Wingdings" panose="05000000000000000000" charset="0"/>
              <a:buChar char="Ø"/>
            </a:pPr>
            <a:r>
              <a:rPr lang="zh-CN" altLang="en-US" sz="2400" b="1" u="sng" dirty="0">
                <a:solidFill>
                  <a:srgbClr val="C00000"/>
                </a:solidFill>
                <a:effectLst>
                  <a:outerShdw blurRad="38100" dist="38100" dir="2700000" algn="tl">
                    <a:srgbClr val="000000">
                      <a:alpha val="43137"/>
                    </a:srgbClr>
                  </a:outerShdw>
                </a:effectLst>
                <a:latin typeface="+mn-ea"/>
                <a:sym typeface="+mn-ea"/>
              </a:rPr>
              <a:t>重复率高于10%的学位论文须修改后再次查重</a:t>
            </a:r>
            <a:endParaRPr lang="zh-CN" altLang="en-US" sz="2400" b="1" u="sng" dirty="0">
              <a:solidFill>
                <a:srgbClr val="C00000"/>
              </a:solidFill>
              <a:effectLst>
                <a:outerShdw blurRad="38100" dist="38100" dir="2700000" algn="tl">
                  <a:srgbClr val="000000">
                    <a:alpha val="43137"/>
                  </a:srgbClr>
                </a:outerShdw>
              </a:effectLst>
              <a:latin typeface="+mn-ea"/>
              <a:sym typeface="+mn-ea"/>
            </a:endParaRPr>
          </a:p>
          <a:p>
            <a:pPr marL="342900" indent="-342900" algn="just">
              <a:lnSpc>
                <a:spcPct val="150000"/>
              </a:lnSpc>
              <a:buFont typeface="Wingdings" panose="05000000000000000000" charset="0"/>
              <a:buChar char="Ø"/>
            </a:pPr>
            <a:r>
              <a:rPr lang="zh-CN" altLang="en-US" sz="2400">
                <a:solidFill>
                  <a:srgbClr val="000000"/>
                </a:solidFill>
                <a:latin typeface="微软雅黑" panose="020B0503020204020204" charset="-122"/>
                <a:ea typeface="微软雅黑" panose="020B0503020204020204" charset="-122"/>
                <a:cs typeface="微软雅黑" panose="020B0503020204020204" charset="-122"/>
              </a:rPr>
              <a:t>教育处逐一查重结果，对于重复率较高</a:t>
            </a:r>
            <a:r>
              <a:rPr lang="zh-CN" altLang="en-US" sz="2400" b="1">
                <a:solidFill>
                  <a:srgbClr val="0000FF"/>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00FF"/>
                </a:solidFill>
                <a:latin typeface="微软雅黑" panose="020B0503020204020204" charset="-122"/>
                <a:ea typeface="微软雅黑" panose="020B0503020204020204" charset="-122"/>
                <a:cs typeface="微软雅黑" panose="020B0503020204020204" charset="-122"/>
              </a:rPr>
              <a:t>5%~10%</a:t>
            </a:r>
            <a:r>
              <a:rPr lang="zh-CN" altLang="en-US" sz="2400" b="1">
                <a:solidFill>
                  <a:srgbClr val="0000FF"/>
                </a:solidFill>
                <a:latin typeface="微软雅黑" panose="020B0503020204020204" charset="-122"/>
                <a:ea typeface="微软雅黑" panose="020B0503020204020204" charset="-122"/>
                <a:cs typeface="微软雅黑" panose="020B0503020204020204" charset="-122"/>
              </a:rPr>
              <a:t>）</a:t>
            </a:r>
            <a:r>
              <a:rPr lang="zh-CN" altLang="en-US" sz="2400">
                <a:solidFill>
                  <a:srgbClr val="000000"/>
                </a:solidFill>
                <a:latin typeface="微软雅黑" panose="020B0503020204020204" charset="-122"/>
                <a:ea typeface="微软雅黑" panose="020B0503020204020204" charset="-122"/>
                <a:cs typeface="微软雅黑" panose="020B0503020204020204" charset="-122"/>
              </a:rPr>
              <a:t>的论文，及时提醒学生本人及导师注意</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a:t>
            </a:r>
            <a:r>
              <a:rPr lang="zh-CN" altLang="en-US" sz="3200" b="1"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sym typeface="+mn-ea"/>
              </a:rPr>
              <a:t>、</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pic>
        <p:nvPicPr>
          <p:cNvPr id="6" name="图片 5"/>
          <p:cNvPicPr>
            <a:picLocks noChangeAspect="1"/>
          </p:cNvPicPr>
          <p:nvPr>
            <p:custDataLst>
              <p:tags r:id="rId4"/>
            </p:custDataLst>
          </p:nvPr>
        </p:nvPicPr>
        <p:blipFill>
          <a:blip r:embed="rId5"/>
          <a:stretch>
            <a:fillRect/>
          </a:stretch>
        </p:blipFill>
        <p:spPr>
          <a:xfrm>
            <a:off x="649605" y="1928495"/>
            <a:ext cx="9954260" cy="1655445"/>
          </a:xfrm>
          <a:prstGeom prst="rect">
            <a:avLst/>
          </a:prstGeom>
        </p:spPr>
      </p:pic>
      <p:sp>
        <p:nvSpPr>
          <p:cNvPr id="14" name="文本框 13"/>
          <p:cNvSpPr txBox="1"/>
          <p:nvPr>
            <p:custDataLst>
              <p:tags r:id="rId6"/>
            </p:custDataLst>
          </p:nvPr>
        </p:nvSpPr>
        <p:spPr>
          <a:xfrm>
            <a:off x="6878955" y="3215640"/>
            <a:ext cx="2227580" cy="645160"/>
          </a:xfrm>
          <a:prstGeom prst="rect">
            <a:avLst/>
          </a:prstGeom>
          <a:noFill/>
        </p:spPr>
        <p:txBody>
          <a:bodyPr wrap="square" rtlCol="0" anchor="t">
            <a:spAutoFit/>
          </a:bodyPr>
          <a:p>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第三步：查看结果，并提交导师</a:t>
            </a: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审核</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26" name="上箭头 25"/>
          <p:cNvSpPr/>
          <p:nvPr>
            <p:custDataLst>
              <p:tags r:id="rId7"/>
            </p:custDataLst>
          </p:nvPr>
        </p:nvSpPr>
        <p:spPr>
          <a:xfrm rot="5400000">
            <a:off x="6167120" y="3166745"/>
            <a:ext cx="336550" cy="74295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7"/>
          <p:cNvSpPr txBox="1"/>
          <p:nvPr>
            <p:custDataLst>
              <p:tags r:id="rId1"/>
            </p:custDataLst>
          </p:nvPr>
        </p:nvSpPr>
        <p:spPr>
          <a:xfrm>
            <a:off x="877570" y="217170"/>
            <a:ext cx="10128885" cy="1193221"/>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p>
            <a:pPr algn="ctr">
              <a:defRPr/>
            </a:pPr>
            <a:r>
              <a:rPr lang="zh-CN" altLang="en-US" sz="32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重视论文质量，规避论文抽检</a:t>
            </a: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风险</a:t>
            </a:r>
            <a:endParaRPr lang="en-US" altLang="zh-CN"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defRPr/>
            </a:pPr>
            <a:r>
              <a:rPr lang="en-US" altLang="zh-CN" sz="32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附件</a:t>
            </a:r>
            <a:r>
              <a:rPr lang="en-US" altLang="zh-CN"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X</a:t>
            </a: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lang="zh-CN" altLang="en-US" sz="32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学位论文抽检及被举报情况通报</a:t>
            </a:r>
            <a:endParaRPr lang="zh-CN" altLang="en-US" sz="32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2"/>
            </p:custDataLst>
          </p:nvPr>
        </p:nvSpPr>
        <p:spPr>
          <a:xfrm>
            <a:off x="323528" y="1505200"/>
            <a:ext cx="6991016" cy="461665"/>
          </a:xfrm>
          <a:prstGeom prst="rect">
            <a:avLst/>
          </a:prstGeom>
          <a:noFill/>
        </p:spPr>
        <p:txBody>
          <a:bodyPr wrap="none" rtlCol="0">
            <a:spAutoFit/>
          </a:bodyPr>
          <a:p>
            <a:r>
              <a:rPr lang="zh-CN" altLang="en-US" sz="2400" b="1" dirty="0" smtClean="0">
                <a:solidFill>
                  <a:srgbClr val="000066"/>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提醒：国家</a:t>
            </a:r>
            <a:r>
              <a:rPr lang="zh-CN" altLang="en-US" sz="2400" b="1" dirty="0">
                <a:solidFill>
                  <a:srgbClr val="000066"/>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论文质量抽检及“存在问题论文”处理</a:t>
            </a:r>
            <a:endParaRPr lang="zh-CN" altLang="en-US" sz="2400" b="1" dirty="0">
              <a:solidFill>
                <a:srgbClr val="000066"/>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 name="矩形 1"/>
          <p:cNvSpPr/>
          <p:nvPr>
            <p:custDataLst>
              <p:tags r:id="rId3"/>
            </p:custDataLst>
          </p:nvPr>
        </p:nvSpPr>
        <p:spPr>
          <a:xfrm>
            <a:off x="387985" y="2010410"/>
            <a:ext cx="11475720" cy="4746625"/>
          </a:xfrm>
          <a:prstGeom prst="rect">
            <a:avLst/>
          </a:prstGeom>
        </p:spPr>
        <p:txBody>
          <a:bodyPr wrap="square">
            <a:spAutoFit/>
          </a:bodyPr>
          <a:p>
            <a:pPr indent="624205" fontAlgn="auto">
              <a:lnSpc>
                <a:spcPct val="125000"/>
              </a:lnSpc>
            </a:pPr>
            <a:r>
              <a:rPr lang="zh-CN" altLang="en-US" sz="2000" b="1" u="sng" dirty="0">
                <a:solidFill>
                  <a:srgbClr val="C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教育部、北京市教委</a:t>
            </a:r>
            <a:r>
              <a:rPr lang="zh-CN" altLang="en-US" sz="2000"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每年均对已毕业学生进行博士、硕士学位论文</a:t>
            </a:r>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质量抽检，</a:t>
            </a:r>
            <a:r>
              <a:rPr lang="zh-CN" altLang="en-US" sz="2000"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对抽检结果为“存在问题学位论文”，经研究所、国科大各级学位评定委员会复审，认定为确属“存在问题学位论文”的，国科大将以适当方式通报校部、培养单位、学位论文作者及其导师，并根据问题的性质和严重程度，做出如下处理决议：</a:t>
            </a:r>
            <a:endParaRPr lang="en-US" altLang="zh-CN" sz="2000" dirty="0">
              <a:solidFill>
                <a:srgbClr val="000000"/>
              </a:solidFill>
              <a:latin typeface="微软雅黑" panose="020B0503020204020204" charset="-122"/>
              <a:ea typeface="微软雅黑" panose="020B0503020204020204" charset="-122"/>
              <a:cs typeface="微软雅黑" panose="020B0503020204020204" charset="-122"/>
            </a:endParaRPr>
          </a:p>
          <a:p>
            <a:pPr marL="624205" indent="-342900" fontAlgn="auto">
              <a:lnSpc>
                <a:spcPct val="125000"/>
              </a:lnSpc>
              <a:buFont typeface="Wingdings" panose="05000000000000000000" pitchFamily="2" charset="2"/>
              <a:buChar char="u"/>
            </a:pP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对学生：（1）撤销学位：存在舞弊作伪、抄袭剽窃；（2）限期整改：</a:t>
            </a:r>
            <a:r>
              <a:rPr lang="zh-CN" altLang="en-US" b="1" dirty="0">
                <a:solidFill>
                  <a:srgbClr val="000000"/>
                </a:solidFill>
                <a:latin typeface="微软雅黑" panose="020B0503020204020204" charset="-122"/>
                <a:ea typeface="微软雅黑" panose="020B0503020204020204" charset="-122"/>
                <a:cs typeface="微软雅黑" panose="020B0503020204020204" charset="-122"/>
              </a:rPr>
              <a:t>若不属于“撤销学位”范畴的，暂时收回学位证书，作者须在一定时间内根据评阅专家意见，重新完善学位论文。该培养单位对完善后的学位论文重新组织匿名评阅，重新答辩，通过则保留学位，发还学位证书；否则撤销其学位。</a:t>
            </a:r>
            <a:endParaRPr lang="en-US" altLang="zh-CN" b="1" dirty="0">
              <a:solidFill>
                <a:srgbClr val="000000"/>
              </a:solidFill>
              <a:latin typeface="微软雅黑" panose="020B0503020204020204" charset="-122"/>
              <a:ea typeface="微软雅黑" panose="020B0503020204020204" charset="-122"/>
              <a:cs typeface="微软雅黑" panose="020B0503020204020204" charset="-122"/>
            </a:endParaRPr>
          </a:p>
          <a:p>
            <a:pPr marL="624205" indent="-342900" fontAlgn="auto">
              <a:lnSpc>
                <a:spcPct val="125000"/>
              </a:lnSpc>
              <a:buFont typeface="Wingdings" panose="05000000000000000000" pitchFamily="2" charset="2"/>
              <a:buChar char="u"/>
            </a:pP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对导师：暂停连续</a:t>
            </a:r>
            <a:r>
              <a:rPr lang="en-US" altLang="zh-CN" b="1" u="sng" dirty="0">
                <a:solidFill>
                  <a:srgbClr val="C00000"/>
                </a:solidFill>
                <a:latin typeface="微软雅黑" panose="020B0503020204020204" charset="-122"/>
                <a:ea typeface="微软雅黑" panose="020B0503020204020204" charset="-122"/>
                <a:cs typeface="微软雅黑" panose="020B0503020204020204" charset="-122"/>
              </a:rPr>
              <a:t>3</a:t>
            </a: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年研究生招生资格</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b="1" dirty="0">
                <a:solidFill>
                  <a:srgbClr val="000000"/>
                </a:solidFill>
                <a:latin typeface="微软雅黑" panose="020B0503020204020204" charset="-122"/>
                <a:ea typeface="微软雅黑" panose="020B0503020204020204" charset="-122"/>
                <a:cs typeface="微软雅黑" panose="020B0503020204020204" charset="-122"/>
              </a:rPr>
              <a:t>在此期间，各级学位评定委员会需逐一审核该导师所指导的博士、硕士研究生的学位论文。</a:t>
            </a:r>
            <a:endParaRPr lang="en-US" altLang="zh-CN" b="1" dirty="0">
              <a:solidFill>
                <a:srgbClr val="000000"/>
              </a:solidFill>
              <a:latin typeface="微软雅黑" panose="020B0503020204020204" charset="-122"/>
              <a:ea typeface="微软雅黑" panose="020B0503020204020204" charset="-122"/>
              <a:cs typeface="微软雅黑" panose="020B0503020204020204" charset="-122"/>
            </a:endParaRPr>
          </a:p>
          <a:p>
            <a:pPr marL="624205" indent="-342900" fontAlgn="auto">
              <a:lnSpc>
                <a:spcPct val="125000"/>
              </a:lnSpc>
              <a:buFont typeface="Wingdings" panose="05000000000000000000" pitchFamily="2" charset="2"/>
              <a:buChar char="u"/>
            </a:pP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对培养单位：</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dirty="0">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）从下一招生年度开始，核减其招生指标</a:t>
            </a:r>
            <a:r>
              <a:rPr lang="en-US" altLang="zh-CN" b="1" dirty="0">
                <a:latin typeface="微软雅黑" panose="020B0503020204020204" charset="-122"/>
                <a:ea typeface="微软雅黑" panose="020B0503020204020204" charset="-122"/>
                <a:cs typeface="微软雅黑" panose="020B0503020204020204" charset="-122"/>
              </a:rPr>
              <a:t>1-3</a:t>
            </a:r>
            <a:r>
              <a:rPr lang="zh-CN" altLang="en-US" b="1" dirty="0">
                <a:latin typeface="微软雅黑" panose="020B0503020204020204" charset="-122"/>
                <a:ea typeface="微软雅黑" panose="020B0503020204020204" charset="-122"/>
                <a:cs typeface="微软雅黑" panose="020B0503020204020204" charset="-122"/>
              </a:rPr>
              <a:t>名。若下一年度仍出现“存在问题学位论文”，则翻倍核减。以此类推。</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b="1" u="sng" dirty="0">
                <a:solidFill>
                  <a:srgbClr val="C00000"/>
                </a:solidFill>
                <a:latin typeface="微软雅黑" panose="020B0503020204020204" charset="-122"/>
                <a:ea typeface="微软雅黑" panose="020B0503020204020204" charset="-122"/>
                <a:cs typeface="微软雅黑" panose="020B0503020204020204" charset="-122"/>
              </a:rPr>
              <a:t>2</a:t>
            </a: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）相应的学科培养点需在两年内限期整改，整改期间，所在培养单位暂缓学科培养点增列。</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dirty="0">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）各级学位评定委员会重点审查该学科培养点学位论文，增加对该培养单位学位论文的抽检比例。若连续三年出现“存在问题学位论文”，视为不能保证学位授予质量，撤销该学科培养点</a:t>
            </a:r>
            <a:r>
              <a:rPr lang="zh-CN" altLang="en-US" b="1" dirty="0" smtClean="0">
                <a:latin typeface="微软雅黑" panose="020B0503020204020204" charset="-122"/>
                <a:ea typeface="微软雅黑" panose="020B0503020204020204" charset="-122"/>
                <a:cs typeface="微软雅黑" panose="020B0503020204020204" charset="-122"/>
              </a:rPr>
              <a:t>。</a:t>
            </a:r>
            <a:endParaRPr lang="zh-CN" altLang="en-US" b="1" dirty="0" smtClean="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1"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2" name="任意形状 8"/>
          <p:cNvSpPr/>
          <p:nvPr userDrawn="1">
            <p:custDataLst>
              <p:tags r:id="rId2"/>
            </p:custDataLst>
          </p:nvPr>
        </p:nvSpPr>
        <p:spPr>
          <a:xfrm rot="10800000">
            <a:off x="0" y="5558155"/>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custDataLst>
              <p:tags r:id="rId3"/>
            </p:custDataLst>
          </p:nvPr>
        </p:nvSpPr>
        <p:spPr>
          <a:xfrm>
            <a:off x="97155" y="1001395"/>
            <a:ext cx="11525885" cy="556895"/>
          </a:xfrm>
          <a:prstGeom prst="rect">
            <a:avLst/>
          </a:prstGeom>
          <a:noFill/>
        </p:spPr>
        <p:txBody>
          <a:bodyPr wrap="square" rtlCol="0" anchor="ctr" anchorCtr="0">
            <a:no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4</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、资格审核</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博士学位论文</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4"/>
            </p:custDataLst>
          </p:nvPr>
        </p:nvSpPr>
        <p:spPr>
          <a:xfrm>
            <a:off x="4245610" y="4434205"/>
            <a:ext cx="347980" cy="295275"/>
          </a:xfrm>
          <a:prstGeom prst="rect">
            <a:avLst/>
          </a:prstGeom>
          <a:noFill/>
        </p:spPr>
        <p:txBody>
          <a:bodyPr wrap="square" rtlCol="0">
            <a:noAutofit/>
          </a:bodyPr>
          <a:p>
            <a:endParaRPr lang="zh-CN" altLang="en-US">
              <a:solidFill>
                <a:schemeClr val="dk1"/>
              </a:solidFill>
              <a:latin typeface="微软雅黑" panose="020B0503020204020204" charset="-122"/>
              <a:ea typeface="微软雅黑" panose="020B0503020204020204" charset="-122"/>
            </a:endParaRPr>
          </a:p>
        </p:txBody>
      </p:sp>
      <p:sp>
        <p:nvSpPr>
          <p:cNvPr id="7" name="文本框 6"/>
          <p:cNvSpPr txBox="1"/>
          <p:nvPr>
            <p:custDataLst>
              <p:tags r:id="rId5"/>
            </p:custDataLst>
          </p:nvPr>
        </p:nvSpPr>
        <p:spPr>
          <a:xfrm>
            <a:off x="299720" y="222885"/>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论文格式、论文查重、</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10" name="文本框 9"/>
          <p:cNvSpPr txBox="1"/>
          <p:nvPr/>
        </p:nvSpPr>
        <p:spPr>
          <a:xfrm>
            <a:off x="510540" y="5262245"/>
            <a:ext cx="11112500" cy="675640"/>
          </a:xfrm>
          <a:prstGeom prst="rect">
            <a:avLst/>
          </a:prstGeom>
          <a:noFill/>
        </p:spPr>
        <p:txBody>
          <a:bodyPr wrap="square" rtlCol="0" anchor="t">
            <a:spAutoFit/>
          </a:bodyPr>
          <a:p>
            <a:pPr algn="just"/>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）成绩合格、学分达标：</a:t>
            </a:r>
            <a:r>
              <a:rPr lang="zh-CN" altLang="en-US" b="1" dirty="0">
                <a:sym typeface="+mn-ea"/>
              </a:rPr>
              <a:t>硕博连读生、直博生</a:t>
            </a:r>
            <a:r>
              <a:rPr lang="en-US" altLang="zh-CN" b="1" u="sng" dirty="0">
                <a:solidFill>
                  <a:srgbClr val="C00000"/>
                </a:solidFill>
                <a:effectLst>
                  <a:outerShdw blurRad="38100" dist="38100" dir="2700000" algn="tl">
                    <a:srgbClr val="C0C0C0"/>
                  </a:outerShdw>
                </a:effectLst>
                <a:latin typeface="+mn-ea"/>
                <a:sym typeface="+mn-ea"/>
              </a:rPr>
              <a:t>44</a:t>
            </a:r>
            <a:r>
              <a:rPr lang="zh-CN" altLang="en-US" b="1" dirty="0">
                <a:sym typeface="+mn-ea"/>
              </a:rPr>
              <a:t>学分；公开招考博士</a:t>
            </a:r>
            <a:r>
              <a:rPr lang="zh-CN" altLang="en-US" b="1" u="sng" dirty="0">
                <a:solidFill>
                  <a:srgbClr val="C00000"/>
                </a:solidFill>
                <a:sym typeface="+mn-ea"/>
              </a:rPr>
              <a:t>1</a:t>
            </a:r>
            <a:r>
              <a:rPr lang="en-US" altLang="zh-CN" b="1" u="sng" dirty="0">
                <a:solidFill>
                  <a:srgbClr val="C00000"/>
                </a:solidFill>
                <a:sym typeface="+mn-ea"/>
              </a:rPr>
              <a:t>5</a:t>
            </a:r>
            <a:r>
              <a:rPr lang="zh-CN" altLang="en-US" b="1" dirty="0">
                <a:sym typeface="+mn-ea"/>
              </a:rPr>
              <a:t>学分（含开题报告、中期考核和社会实践及学术报告等必修环节</a:t>
            </a:r>
            <a:r>
              <a:rPr lang="en-US" altLang="zh-CN" b="1" dirty="0">
                <a:sym typeface="+mn-ea"/>
              </a:rPr>
              <a:t>6</a:t>
            </a:r>
            <a:r>
              <a:rPr lang="zh-CN" altLang="en-US" b="1" dirty="0">
                <a:sym typeface="+mn-ea"/>
              </a:rPr>
              <a:t>学分）。</a:t>
            </a:r>
            <a:endParaRPr lang="zh-CN" altLang="en-US" b="1" dirty="0">
              <a:sym typeface="+mn-ea"/>
            </a:endParaRPr>
          </a:p>
        </p:txBody>
      </p:sp>
      <p:sp>
        <p:nvSpPr>
          <p:cNvPr id="13" name="文本框 12"/>
          <p:cNvSpPr txBox="1"/>
          <p:nvPr/>
        </p:nvSpPr>
        <p:spPr>
          <a:xfrm>
            <a:off x="510540" y="1650365"/>
            <a:ext cx="11283315" cy="3681730"/>
          </a:xfrm>
          <a:prstGeom prst="rect">
            <a:avLst/>
          </a:prstGeom>
          <a:noFill/>
        </p:spPr>
        <p:txBody>
          <a:bodyPr wrap="square" rtlCol="0" anchor="t">
            <a:spAutoFit/>
          </a:bodyPr>
          <a:p>
            <a:pPr marL="514350" indent="-514350" algn="just">
              <a:lnSpc>
                <a:spcPts val="2200"/>
              </a:lnSpc>
              <a:spcBef>
                <a:spcPts val="600"/>
              </a:spcBef>
              <a:spcAft>
                <a:spcPts val="600"/>
              </a:spcAft>
              <a:buFont typeface="Wingdings 2" panose="05020102010507070707" pitchFamily="18" charset="2"/>
              <a:buNone/>
              <a:defRPr/>
            </a:pPr>
            <a:r>
              <a:rPr lang="zh-CN" altLang="en-US" sz="2000" b="1" dirty="0" smtClean="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）科研成果要求</a:t>
            </a:r>
            <a:r>
              <a:rPr lang="zh-CN" altLang="en-US" sz="2000" b="1" dirty="0">
                <a:solidFill>
                  <a:srgbClr val="00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zh-CN" altLang="en-US" sz="2000" b="1">
                <a:solidFill>
                  <a:srgbClr val="000000"/>
                </a:solidFill>
                <a:latin typeface="微软雅黑" panose="020B0503020204020204" charset="-122"/>
                <a:ea typeface="微软雅黑" panose="020B0503020204020204" charset="-122"/>
                <a:sym typeface="+mn-ea"/>
              </a:rPr>
              <a:t>申请博士学位前必须满足</a:t>
            </a:r>
            <a:r>
              <a:rPr lang="zh-CN" altLang="en-US" sz="2000" b="1" u="sng">
                <a:solidFill>
                  <a:srgbClr val="C00000"/>
                </a:solidFill>
                <a:latin typeface="微软雅黑" panose="020B0503020204020204" charset="-122"/>
                <a:ea typeface="微软雅黑" panose="020B0503020204020204" charset="-122"/>
                <a:sym typeface="+mn-ea"/>
              </a:rPr>
              <a:t>以下条件之一</a:t>
            </a:r>
            <a:r>
              <a:rPr lang="zh-CN" altLang="en-US" sz="2000" b="1">
                <a:solidFill>
                  <a:srgbClr val="000000"/>
                </a:solidFill>
                <a:latin typeface="微软雅黑" panose="020B0503020204020204" charset="-122"/>
                <a:ea typeface="微软雅黑" panose="020B0503020204020204" charset="-122"/>
                <a:sym typeface="+mn-ea"/>
              </a:rPr>
              <a:t>）</a:t>
            </a:r>
            <a:endParaRPr lang="en-US" altLang="zh-CN" sz="2000" b="1" dirty="0">
              <a:solidFill>
                <a:srgbClr val="000066"/>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1.</a:t>
            </a:r>
            <a:r>
              <a:rPr lang="zh-CN" altLang="en-US" b="1" dirty="0">
                <a:sym typeface="+mn-ea"/>
              </a:rPr>
              <a:t>申请人以第一作者（我所为第一署名单位、中国科学院大学为署名单位）在相关研究领域重要学术期刊发表高质量学术论文（含已录用），期刊目录由我所认定；</a:t>
            </a:r>
            <a:endParaRPr lang="zh-CN" altLang="en-US" b="1" dirty="0"/>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2.</a:t>
            </a:r>
            <a:r>
              <a:rPr lang="zh-CN" altLang="en-US" b="1" dirty="0">
                <a:sym typeface="+mn-ea"/>
              </a:rPr>
              <a:t>申请人以第一发明人获得国家发明专利（专利权人为我所）；</a:t>
            </a:r>
            <a:endParaRPr lang="zh-CN" altLang="en-US" b="1" dirty="0"/>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3.</a:t>
            </a:r>
            <a:r>
              <a:rPr lang="zh-CN" altLang="en-US" b="1" dirty="0">
                <a:sym typeface="+mn-ea"/>
              </a:rPr>
              <a:t>申请人以我所为单位获得省部级一等奖及以上奖励（个人排名前五）；</a:t>
            </a:r>
            <a:endParaRPr lang="zh-CN" altLang="en-US" b="1" dirty="0"/>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4.</a:t>
            </a:r>
            <a:r>
              <a:rPr lang="zh-CN" altLang="en-US" b="1" dirty="0">
                <a:sym typeface="+mn-ea"/>
              </a:rPr>
              <a:t>申请人学位论文经过教育部学位评议系统双盲评审且结果为“全优”；</a:t>
            </a:r>
            <a:endParaRPr lang="zh-CN" altLang="en-US" b="1" dirty="0"/>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5.</a:t>
            </a:r>
            <a:r>
              <a:rPr lang="zh-CN" altLang="en-US" b="1" dirty="0">
                <a:sym typeface="+mn-ea"/>
              </a:rPr>
              <a:t>技术研发类成果，可由申请人所在实验室出具推荐评议意见，经所学位委员会审议通过。</a:t>
            </a:r>
            <a:endParaRPr lang="zh-CN" altLang="en-US" b="1" dirty="0"/>
          </a:p>
          <a:p>
            <a:pPr marL="0" indent="0" algn="just">
              <a:lnSpc>
                <a:spcPts val="2400"/>
              </a:lnSpc>
              <a:spcBef>
                <a:spcPts val="600"/>
              </a:spcBef>
              <a:spcAft>
                <a:spcPts val="600"/>
              </a:spcAft>
              <a:buNone/>
            </a:pPr>
            <a:r>
              <a:rPr lang="zh-CN" altLang="zh-CN" sz="2000" b="1" dirty="0" smtClean="0">
                <a:solidFill>
                  <a:srgbClr val="C00000"/>
                </a:solidFill>
                <a:latin typeface="微软雅黑" panose="020B0503020204020204" charset="-122"/>
                <a:ea typeface="微软雅黑" panose="020B0503020204020204" charset="-122"/>
                <a:sym typeface="+mn-ea"/>
              </a:rPr>
              <a:t>博士生申请提前毕业及学位，必须满足以下条件之一：</a:t>
            </a:r>
            <a:endParaRPr lang="zh-CN" altLang="zh-CN" sz="2000" b="1" dirty="0" smtClean="0">
              <a:solidFill>
                <a:srgbClr val="C00000"/>
              </a:solidFill>
              <a:latin typeface="微软雅黑" panose="020B0503020204020204" charset="-122"/>
              <a:ea typeface="微软雅黑" panose="020B0503020204020204" charset="-122"/>
            </a:endParaRPr>
          </a:p>
          <a:p>
            <a:pPr indent="361950" algn="just">
              <a:lnSpc>
                <a:spcPts val="2400"/>
              </a:lnSpc>
              <a:spcBef>
                <a:spcPts val="0"/>
              </a:spcBef>
              <a:spcAft>
                <a:spcPts val="0"/>
              </a:spcAft>
            </a:pPr>
            <a:r>
              <a:rPr lang="en-US" altLang="zh-CN" b="1" dirty="0" smtClean="0">
                <a:sym typeface="+mn-ea"/>
              </a:rPr>
              <a:t>①</a:t>
            </a:r>
            <a:r>
              <a:rPr lang="zh-CN" altLang="en-US" b="1" dirty="0">
                <a:sym typeface="+mn-ea"/>
              </a:rPr>
              <a:t>申请人以第一作者（我所为第一署名单位、中国科学院大学为署名单位）在相关研究领域重要学术</a:t>
            </a:r>
            <a:r>
              <a:rPr lang="zh-CN" altLang="en-US" b="1" dirty="0" smtClean="0">
                <a:sym typeface="+mn-ea"/>
              </a:rPr>
              <a:t>期刊至少发表</a:t>
            </a:r>
            <a:r>
              <a:rPr lang="en-US" altLang="zh-CN" b="1" dirty="0" smtClean="0">
                <a:sym typeface="+mn-ea"/>
              </a:rPr>
              <a:t>3</a:t>
            </a:r>
            <a:r>
              <a:rPr lang="zh-CN" altLang="en-US" b="1" dirty="0" smtClean="0">
                <a:sym typeface="+mn-ea"/>
              </a:rPr>
              <a:t>篇高质量</a:t>
            </a:r>
            <a:r>
              <a:rPr lang="zh-CN" altLang="en-US" b="1" dirty="0">
                <a:sym typeface="+mn-ea"/>
              </a:rPr>
              <a:t>学术论文（含已录用），期刊目录由我所认定</a:t>
            </a:r>
            <a:r>
              <a:rPr lang="zh-CN" altLang="zh-CN" b="1" dirty="0" smtClean="0">
                <a:sym typeface="+mn-ea"/>
              </a:rPr>
              <a:t>。</a:t>
            </a:r>
            <a:endParaRPr lang="zh-CN" altLang="zh-CN" b="1" dirty="0" smtClean="0"/>
          </a:p>
          <a:p>
            <a:pPr indent="361950" algn="just">
              <a:lnSpc>
                <a:spcPts val="2400"/>
              </a:lnSpc>
              <a:spcBef>
                <a:spcPts val="0"/>
              </a:spcBef>
              <a:spcAft>
                <a:spcPts val="0"/>
              </a:spcAft>
            </a:pPr>
            <a:r>
              <a:rPr lang="en-US" altLang="zh-CN" b="1" dirty="0" smtClean="0">
                <a:sym typeface="+mn-ea"/>
              </a:rPr>
              <a:t>②</a:t>
            </a:r>
            <a:r>
              <a:rPr lang="zh-CN" altLang="en-US" b="1" dirty="0">
                <a:sym typeface="+mn-ea"/>
              </a:rPr>
              <a:t>申请人以我所为单位获得省部级一等奖及以上奖励（个人排名</a:t>
            </a:r>
            <a:r>
              <a:rPr lang="zh-CN" altLang="en-US" b="1" dirty="0" smtClean="0">
                <a:sym typeface="+mn-ea"/>
              </a:rPr>
              <a:t>前三） </a:t>
            </a:r>
            <a:r>
              <a:rPr lang="zh-CN" altLang="en-US" b="1" dirty="0">
                <a:sym typeface="+mn-ea"/>
              </a:rPr>
              <a:t>。</a:t>
            </a:r>
            <a:endParaRPr lang="zh-CN" altLang="en-US" b="1" dirty="0">
              <a:sym typeface="+mn-ea"/>
            </a:endParaRPr>
          </a:p>
        </p:txBody>
      </p:sp>
      <p:sp>
        <p:nvSpPr>
          <p:cNvPr id="15" name="文本框 14"/>
          <p:cNvSpPr txBox="1"/>
          <p:nvPr/>
        </p:nvSpPr>
        <p:spPr>
          <a:xfrm>
            <a:off x="496570" y="5929630"/>
            <a:ext cx="11015980" cy="706755"/>
          </a:xfrm>
          <a:prstGeom prst="rect">
            <a:avLst/>
          </a:prstGeom>
          <a:noFill/>
        </p:spPr>
        <p:txBody>
          <a:bodyPr wrap="square" rtlCol="0" anchor="t">
            <a:spAutoFit/>
          </a:bodyPr>
          <a:p>
            <a:pPr marL="514350" indent="-514350">
              <a:lnSpc>
                <a:spcPts val="2400"/>
              </a:lnSpc>
              <a:spcBef>
                <a:spcPts val="600"/>
              </a:spcBef>
              <a:spcAft>
                <a:spcPts val="600"/>
              </a:spcAft>
              <a:buClr>
                <a:srgbClr val="0000FF"/>
              </a:buClr>
              <a:defRPr/>
            </a:pP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）答辩申请：</a:t>
            </a:r>
            <a:r>
              <a:rPr lang="zh-CN" altLang="en-US" b="1" dirty="0">
                <a:sym typeface="+mn-ea"/>
              </a:rPr>
              <a:t>至少答辩前</a:t>
            </a:r>
            <a:r>
              <a:rPr lang="zh-CN" altLang="en-US" b="1" u="sng" dirty="0">
                <a:solidFill>
                  <a:srgbClr val="C00000"/>
                </a:solidFill>
                <a:sym typeface="+mn-ea"/>
              </a:rPr>
              <a:t>15</a:t>
            </a:r>
            <a:r>
              <a:rPr lang="zh-CN" altLang="en-US" b="1" dirty="0">
                <a:sym typeface="+mn-ea"/>
              </a:rPr>
              <a:t>天提交，提交前，须完成</a:t>
            </a:r>
            <a:r>
              <a:rPr lang="zh-CN" altLang="en-US" b="1" u="sng" dirty="0">
                <a:solidFill>
                  <a:srgbClr val="C00000"/>
                </a:solidFill>
                <a:sym typeface="+mn-ea"/>
              </a:rPr>
              <a:t>学位论文格式审查、论文查重、导师审阅同意后</a:t>
            </a:r>
            <a:r>
              <a:rPr lang="zh-CN" altLang="en-US" b="1" dirty="0">
                <a:sym typeface="+mn-ea"/>
              </a:rPr>
              <a:t>，提交教育处进行毕业和学位论文答辩资格审核。</a:t>
            </a:r>
            <a:endParaRPr lang="zh-CN" altLang="en-US" b="1" dirty="0">
              <a:effectLst>
                <a:outerShdw blurRad="38100" dist="38100" dir="2700000" algn="tl">
                  <a:srgbClr val="C0C0C0"/>
                </a:outerShdw>
              </a:effectLst>
              <a:latin typeface="+mn-ea"/>
              <a:sym typeface="+mn-ea"/>
            </a:endParaRPr>
          </a:p>
        </p:txBody>
      </p:sp>
      <p:sp>
        <p:nvSpPr>
          <p:cNvPr id="3" name="矩形标注 2"/>
          <p:cNvSpPr/>
          <p:nvPr/>
        </p:nvSpPr>
        <p:spPr>
          <a:xfrm>
            <a:off x="8174355" y="1650365"/>
            <a:ext cx="3902710" cy="3225800"/>
          </a:xfrm>
          <a:prstGeom prst="wedgeRectCallout">
            <a:avLst>
              <a:gd name="adj1" fmla="val -44326"/>
              <a:gd name="adj2" fmla="val 6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b="1"/>
              <a:t>（</a:t>
            </a:r>
            <a:r>
              <a:rPr lang="en-US" altLang="zh-CN" b="1"/>
              <a:t>1</a:t>
            </a:r>
            <a:r>
              <a:rPr lang="zh-CN" altLang="en-US" b="1"/>
              <a:t>）硕博连读生、直博生申请博士学位前课程学习总学分不低于</a:t>
            </a:r>
            <a:r>
              <a:rPr lang="en-US" altLang="zh-CN" b="1">
                <a:solidFill>
                  <a:srgbClr val="FF0000"/>
                </a:solidFill>
              </a:rPr>
              <a:t>38学分</a:t>
            </a:r>
            <a:r>
              <a:rPr lang="zh-CN" altLang="en-US" b="1"/>
              <a:t>，其中学位课学分不低于</a:t>
            </a:r>
            <a:r>
              <a:rPr lang="en-US" altLang="zh-CN" b="1">
                <a:solidFill>
                  <a:srgbClr val="FF0000"/>
                </a:solidFill>
              </a:rPr>
              <a:t>27</a:t>
            </a:r>
            <a:r>
              <a:rPr lang="zh-CN" altLang="en-US" b="1">
                <a:solidFill>
                  <a:srgbClr val="FF0000"/>
                </a:solidFill>
              </a:rPr>
              <a:t>学分</a:t>
            </a:r>
            <a:r>
              <a:rPr lang="zh-CN" altLang="en-US" b="1"/>
              <a:t>，即：</a:t>
            </a:r>
            <a:endParaRPr lang="zh-CN" altLang="en-US" b="1"/>
          </a:p>
          <a:p>
            <a:pPr algn="just"/>
            <a:r>
              <a:rPr lang="zh-CN" altLang="en-US" b="1"/>
              <a:t>公共学位课</a:t>
            </a:r>
            <a:r>
              <a:rPr lang="en-US" altLang="zh-CN" b="1">
                <a:solidFill>
                  <a:srgbClr val="FF0000"/>
                </a:solidFill>
              </a:rPr>
              <a:t>11</a:t>
            </a:r>
            <a:r>
              <a:rPr lang="zh-CN" altLang="en-US" b="1">
                <a:solidFill>
                  <a:srgbClr val="FF0000"/>
                </a:solidFill>
              </a:rPr>
              <a:t>学分</a:t>
            </a:r>
            <a:r>
              <a:rPr lang="zh-CN" altLang="en-US" b="1"/>
              <a:t>，</a:t>
            </a:r>
            <a:endParaRPr lang="zh-CN" altLang="en-US" b="1"/>
          </a:p>
          <a:p>
            <a:pPr algn="just"/>
            <a:r>
              <a:rPr lang="zh-CN" altLang="en-US" b="1"/>
              <a:t>专业学位课不低于</a:t>
            </a:r>
            <a:r>
              <a:rPr lang="zh-CN" altLang="en-US" b="1">
                <a:solidFill>
                  <a:srgbClr val="FF0000"/>
                </a:solidFill>
              </a:rPr>
              <a:t>16学分</a:t>
            </a:r>
            <a:r>
              <a:rPr lang="zh-CN" altLang="en-US" b="1"/>
              <a:t>，包括集中教学阶段不低于</a:t>
            </a:r>
            <a:r>
              <a:rPr lang="zh-CN" altLang="en-US" b="1">
                <a:solidFill>
                  <a:srgbClr val="FF0000"/>
                </a:solidFill>
              </a:rPr>
              <a:t>12学分</a:t>
            </a:r>
            <a:r>
              <a:rPr lang="zh-CN" altLang="en-US" b="1"/>
              <a:t>，所级教学阶段不少于</a:t>
            </a:r>
            <a:r>
              <a:rPr lang="zh-CN" altLang="en-US" b="1">
                <a:solidFill>
                  <a:srgbClr val="FF0000"/>
                </a:solidFill>
              </a:rPr>
              <a:t>2门</a:t>
            </a:r>
            <a:r>
              <a:rPr lang="zh-CN" altLang="en-US" b="1"/>
              <a:t>且不低于</a:t>
            </a:r>
            <a:r>
              <a:rPr lang="zh-CN" altLang="en-US" b="1">
                <a:solidFill>
                  <a:srgbClr val="FF0000"/>
                </a:solidFill>
              </a:rPr>
              <a:t>4学分。</a:t>
            </a:r>
            <a:endParaRPr lang="zh-CN" altLang="en-US" b="1"/>
          </a:p>
          <a:p>
            <a:pPr algn="just"/>
            <a:r>
              <a:rPr lang="zh-CN" altLang="en-US" b="1"/>
              <a:t>（</a:t>
            </a:r>
            <a:r>
              <a:rPr lang="en-US" altLang="zh-CN" b="1"/>
              <a:t>2</a:t>
            </a:r>
            <a:r>
              <a:rPr lang="zh-CN" altLang="en-US" b="1"/>
              <a:t>）普招博士课程学习总学分不低于</a:t>
            </a:r>
            <a:r>
              <a:rPr lang="zh-CN" altLang="en-US" b="1">
                <a:solidFill>
                  <a:srgbClr val="FF0000"/>
                </a:solidFill>
              </a:rPr>
              <a:t>9学分</a:t>
            </a:r>
            <a:r>
              <a:rPr lang="zh-CN" altLang="en-US" b="1"/>
              <a:t>，其中，公共学位课</a:t>
            </a:r>
            <a:r>
              <a:rPr lang="zh-CN" altLang="en-US" b="1">
                <a:solidFill>
                  <a:srgbClr val="FF0000"/>
                </a:solidFill>
              </a:rPr>
              <a:t>5学分</a:t>
            </a:r>
            <a:r>
              <a:rPr lang="zh-CN" altLang="en-US" b="1"/>
              <a:t>，专业学位可不少于</a:t>
            </a:r>
            <a:r>
              <a:rPr lang="en-US" altLang="zh-CN" b="1"/>
              <a:t>2</a:t>
            </a:r>
            <a:r>
              <a:rPr lang="zh-CN" altLang="en-US" b="1"/>
              <a:t>门且不低于</a:t>
            </a:r>
            <a:r>
              <a:rPr lang="en-US" altLang="zh-CN" b="1"/>
              <a:t>4</a:t>
            </a:r>
            <a:r>
              <a:rPr lang="zh-CN" altLang="en-US" b="1"/>
              <a:t>学分</a:t>
            </a:r>
            <a:endParaRPr lang="zh-CN" altLang="en-US" b="1"/>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1"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2" name="任意形状 8"/>
          <p:cNvSpPr/>
          <p:nvPr userDrawn="1">
            <p:custDataLst>
              <p:tags r:id="rId2"/>
            </p:custDataLst>
          </p:nvPr>
        </p:nvSpPr>
        <p:spPr>
          <a:xfrm rot="10800000">
            <a:off x="0" y="5558155"/>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custDataLst>
              <p:tags r:id="rId3"/>
            </p:custDataLst>
          </p:nvPr>
        </p:nvSpPr>
        <p:spPr>
          <a:xfrm>
            <a:off x="97155" y="1001395"/>
            <a:ext cx="11525885" cy="556895"/>
          </a:xfrm>
          <a:prstGeom prst="rect">
            <a:avLst/>
          </a:prstGeom>
          <a:noFill/>
        </p:spPr>
        <p:txBody>
          <a:bodyPr wrap="square" rtlCol="0" anchor="ctr" anchorCtr="0">
            <a:no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4</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、资格审核</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硕士</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4"/>
            </p:custDataLst>
          </p:nvPr>
        </p:nvSpPr>
        <p:spPr>
          <a:xfrm>
            <a:off x="4245610" y="4434205"/>
            <a:ext cx="347980" cy="295275"/>
          </a:xfrm>
          <a:prstGeom prst="rect">
            <a:avLst/>
          </a:prstGeom>
          <a:noFill/>
        </p:spPr>
        <p:txBody>
          <a:bodyPr wrap="square" rtlCol="0">
            <a:noAutofit/>
          </a:bodyPr>
          <a:p>
            <a:endParaRPr lang="zh-CN" altLang="en-US">
              <a:solidFill>
                <a:schemeClr val="dk1"/>
              </a:solidFill>
              <a:latin typeface="微软雅黑" panose="020B0503020204020204" charset="-122"/>
              <a:ea typeface="微软雅黑" panose="020B0503020204020204" charset="-122"/>
            </a:endParaRPr>
          </a:p>
        </p:txBody>
      </p:sp>
      <p:sp>
        <p:nvSpPr>
          <p:cNvPr id="7" name="文本框 6"/>
          <p:cNvSpPr txBox="1"/>
          <p:nvPr>
            <p:custDataLst>
              <p:tags r:id="rId5"/>
            </p:custDataLst>
          </p:nvPr>
        </p:nvSpPr>
        <p:spPr>
          <a:xfrm>
            <a:off x="299720" y="222885"/>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论文格式、论文查重、</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10" name="文本框 9"/>
          <p:cNvSpPr txBox="1"/>
          <p:nvPr/>
        </p:nvSpPr>
        <p:spPr>
          <a:xfrm>
            <a:off x="510540" y="4779645"/>
            <a:ext cx="11112500" cy="398780"/>
          </a:xfrm>
          <a:prstGeom prst="rect">
            <a:avLst/>
          </a:prstGeom>
          <a:noFill/>
        </p:spPr>
        <p:txBody>
          <a:bodyPr wrap="square" rtlCol="0" anchor="t">
            <a:spAutoFit/>
          </a:bodyPr>
          <a:p>
            <a:pPr algn="just"/>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）成绩合格、学分达标：</a:t>
            </a:r>
            <a:r>
              <a:rPr lang="zh-CN" altLang="en-US" b="1" dirty="0">
                <a:sym typeface="+mn-ea"/>
              </a:rPr>
              <a:t>3</a:t>
            </a:r>
            <a:r>
              <a:rPr lang="en-US" altLang="zh-CN" b="1" dirty="0">
                <a:sym typeface="+mn-ea"/>
              </a:rPr>
              <a:t>6</a:t>
            </a:r>
            <a:r>
              <a:rPr lang="zh-CN" altLang="en-US" b="1" dirty="0">
                <a:sym typeface="+mn-ea"/>
              </a:rPr>
              <a:t> 学分 (含开题、中期和社会实践及学术报告必修环节</a:t>
            </a:r>
            <a:r>
              <a:rPr lang="en-US" altLang="zh-CN" b="1" dirty="0">
                <a:sym typeface="+mn-ea"/>
              </a:rPr>
              <a:t>6</a:t>
            </a:r>
            <a:r>
              <a:rPr lang="zh-CN" altLang="en-US" b="1" dirty="0">
                <a:sym typeface="+mn-ea"/>
              </a:rPr>
              <a:t>学分)</a:t>
            </a:r>
            <a:endParaRPr lang="zh-CN" altLang="en-US" b="1" dirty="0">
              <a:sym typeface="+mn-ea"/>
            </a:endParaRPr>
          </a:p>
        </p:txBody>
      </p:sp>
      <p:sp>
        <p:nvSpPr>
          <p:cNvPr id="13" name="文本框 12"/>
          <p:cNvSpPr txBox="1"/>
          <p:nvPr/>
        </p:nvSpPr>
        <p:spPr>
          <a:xfrm>
            <a:off x="510540" y="1525905"/>
            <a:ext cx="11283315" cy="3422015"/>
          </a:xfrm>
          <a:prstGeom prst="rect">
            <a:avLst/>
          </a:prstGeom>
          <a:noFill/>
        </p:spPr>
        <p:txBody>
          <a:bodyPr wrap="square" rtlCol="0" anchor="t">
            <a:noAutofit/>
          </a:bodyPr>
          <a:p>
            <a:pPr algn="just">
              <a:lnSpc>
                <a:spcPts val="2400"/>
              </a:lnSpc>
              <a:spcBef>
                <a:spcPts val="0"/>
              </a:spcBef>
              <a:spcAft>
                <a:spcPts val="600"/>
              </a:spcAft>
              <a:defRPr/>
            </a:pP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）科研成果要求：</a:t>
            </a:r>
            <a:r>
              <a:rPr lang="zh-CN" altLang="en-US" sz="2000" b="1" dirty="0">
                <a:solidFill>
                  <a:srgbClr val="00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zh-CN" altLang="en-US" sz="2000" b="1">
                <a:solidFill>
                  <a:srgbClr val="000000"/>
                </a:solidFill>
                <a:latin typeface="微软雅黑" panose="020B0503020204020204" charset="-122"/>
                <a:ea typeface="微软雅黑" panose="020B0503020204020204" charset="-122"/>
                <a:sym typeface="+mn-ea"/>
              </a:rPr>
              <a:t>申请硕士学位前必须满足</a:t>
            </a:r>
            <a:r>
              <a:rPr lang="zh-CN" altLang="en-US" sz="2000" b="1" u="sng">
                <a:solidFill>
                  <a:srgbClr val="C00000"/>
                </a:solidFill>
                <a:latin typeface="微软雅黑" panose="020B0503020204020204" charset="-122"/>
                <a:ea typeface="微软雅黑" panose="020B0503020204020204" charset="-122"/>
                <a:sym typeface="+mn-ea"/>
              </a:rPr>
              <a:t>以下条件之一</a:t>
            </a:r>
            <a:r>
              <a:rPr lang="zh-CN" altLang="en-US" sz="2000" b="1">
                <a:solidFill>
                  <a:srgbClr val="000000"/>
                </a:solidFill>
                <a:latin typeface="微软雅黑" panose="020B0503020204020204" charset="-122"/>
                <a:ea typeface="微软雅黑" panose="020B0503020204020204" charset="-122"/>
                <a:sym typeface="+mn-ea"/>
              </a:rPr>
              <a:t>）</a:t>
            </a:r>
            <a:endParaRPr lang="en-US" altLang="zh-CN" sz="2000" b="1" dirty="0">
              <a:solidFill>
                <a:srgbClr val="000066"/>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indent="444500" algn="just">
              <a:lnSpc>
                <a:spcPts val="2000"/>
              </a:lnSpc>
              <a:spcBef>
                <a:spcPts val="0"/>
              </a:spcBef>
              <a:spcAft>
                <a:spcPts val="600"/>
              </a:spcAft>
              <a:defRPr/>
            </a:pPr>
            <a:r>
              <a:rPr lang="zh-CN" altLang="en-US" sz="1800" b="1" dirty="0">
                <a:sym typeface="+mn-ea"/>
              </a:rPr>
              <a:t>1.申请人作为主要作者（排名前三）在相关研究领域核心刊物上发表（含已录用）与学位论文相关的学术论文(</a:t>
            </a:r>
            <a:r>
              <a:rPr lang="zh-CN" altLang="en-US" sz="1800" b="1" dirty="0">
                <a:highlight>
                  <a:srgbClr val="FFFF00"/>
                </a:highlight>
                <a:sym typeface="+mn-ea"/>
              </a:rPr>
              <a:t>我所为第一署名单位、中国科学院大学为署名单位，不含会议论文</a:t>
            </a:r>
            <a:r>
              <a:rPr lang="zh-CN" altLang="en-US" sz="1800" b="1" dirty="0">
                <a:sym typeface="+mn-ea"/>
              </a:rPr>
              <a:t>) ；</a:t>
            </a:r>
            <a:endParaRPr lang="zh-CN" altLang="en-US" sz="1800" b="1" dirty="0"/>
          </a:p>
          <a:p>
            <a:pPr indent="444500" algn="just">
              <a:lnSpc>
                <a:spcPts val="2000"/>
              </a:lnSpc>
              <a:spcBef>
                <a:spcPts val="0"/>
              </a:spcBef>
              <a:spcAft>
                <a:spcPts val="600"/>
              </a:spcAft>
              <a:defRPr/>
            </a:pPr>
            <a:r>
              <a:rPr lang="zh-CN" altLang="en-US" sz="1800" b="1" dirty="0">
                <a:sym typeface="+mn-ea"/>
              </a:rPr>
              <a:t>2.申请人以我所为单位获得省部级一等奖及以上奖励（个人排名前五）；</a:t>
            </a:r>
            <a:endParaRPr lang="zh-CN" altLang="en-US" sz="1800" b="1" dirty="0"/>
          </a:p>
          <a:p>
            <a:pPr indent="444500" algn="just">
              <a:lnSpc>
                <a:spcPts val="2000"/>
              </a:lnSpc>
              <a:spcBef>
                <a:spcPts val="0"/>
              </a:spcBef>
              <a:spcAft>
                <a:spcPts val="600"/>
              </a:spcAft>
              <a:defRPr/>
            </a:pPr>
            <a:r>
              <a:rPr lang="zh-CN" altLang="en-US" sz="1800" b="1" dirty="0">
                <a:sym typeface="+mn-ea"/>
              </a:rPr>
              <a:t>3.申请人以第一发明人获得国家发明专利或已受理的发明专利（含导师为第一发明人、申请人为第二发明人，专利权人为我所）。</a:t>
            </a:r>
            <a:endParaRPr lang="zh-CN" altLang="en-US" sz="1800" b="1" dirty="0"/>
          </a:p>
          <a:p>
            <a:pPr indent="444500" algn="just">
              <a:lnSpc>
                <a:spcPts val="2400"/>
              </a:lnSpc>
              <a:spcBef>
                <a:spcPts val="0"/>
              </a:spcBef>
              <a:spcAft>
                <a:spcPts val="600"/>
              </a:spcAft>
              <a:defRPr/>
            </a:pPr>
            <a:r>
              <a:rPr lang="zh-CN" altLang="en-US" sz="2000" b="1" dirty="0" smtClean="0">
                <a:solidFill>
                  <a:srgbClr val="C00000"/>
                </a:solidFill>
                <a:latin typeface="微软雅黑" panose="020B0503020204020204" charset="-122"/>
                <a:ea typeface="微软雅黑" panose="020B0503020204020204" charset="-122"/>
                <a:sym typeface="+mn-ea"/>
              </a:rPr>
              <a:t>提前</a:t>
            </a:r>
            <a:r>
              <a:rPr lang="zh-CN" altLang="en-US" sz="2000" b="1" dirty="0">
                <a:solidFill>
                  <a:srgbClr val="C00000"/>
                </a:solidFill>
                <a:latin typeface="微软雅黑" panose="020B0503020204020204" charset="-122"/>
                <a:ea typeface="微软雅黑" panose="020B0503020204020204" charset="-122"/>
                <a:sym typeface="+mn-ea"/>
              </a:rPr>
              <a:t>申请硕士学位论文答辩，必须满足以下条件之一：</a:t>
            </a:r>
            <a:endParaRPr lang="zh-CN" altLang="en-US" sz="2000" b="1" dirty="0">
              <a:solidFill>
                <a:srgbClr val="C00000"/>
              </a:solidFill>
              <a:latin typeface="微软雅黑" panose="020B0503020204020204" charset="-122"/>
              <a:ea typeface="微软雅黑" panose="020B0503020204020204" charset="-122"/>
            </a:endParaRPr>
          </a:p>
          <a:p>
            <a:pPr marL="228600" lvl="2" algn="just">
              <a:lnSpc>
                <a:spcPts val="2200"/>
              </a:lnSpc>
              <a:spcBef>
                <a:spcPts val="0"/>
              </a:spcBef>
              <a:spcAft>
                <a:spcPts val="600"/>
              </a:spcAft>
              <a:defRPr/>
            </a:pPr>
            <a:r>
              <a:rPr lang="zh-CN" altLang="en-US" sz="1800" b="1" dirty="0">
                <a:sym typeface="+mn-ea"/>
              </a:rPr>
              <a:t>① 达到发表文章的基本要求，且申请人以我所为单位获得省部级一等奖及以上奖励（个人排名前五）；</a:t>
            </a:r>
            <a:endParaRPr lang="zh-CN" altLang="en-US" sz="1800" b="1" dirty="0"/>
          </a:p>
          <a:p>
            <a:pPr marL="228600" lvl="2" algn="just">
              <a:lnSpc>
                <a:spcPts val="2200"/>
              </a:lnSpc>
              <a:spcBef>
                <a:spcPts val="0"/>
              </a:spcBef>
              <a:spcAft>
                <a:spcPts val="600"/>
              </a:spcAft>
              <a:defRPr/>
            </a:pPr>
            <a:r>
              <a:rPr lang="zh-CN" altLang="en-US" sz="1800" b="1" dirty="0">
                <a:sym typeface="+mn-ea"/>
              </a:rPr>
              <a:t>②申请人以第一作者（我所为第一署名单位、中国科学院大学为署名单位）在相关研究领域重要学术期刊至少发表1篇高质量学术论文（含已录用），期刊目录由我所认定。</a:t>
            </a:r>
            <a:endParaRPr lang="zh-CN" altLang="en-US" b="1" dirty="0">
              <a:sym typeface="+mn-ea"/>
            </a:endParaRPr>
          </a:p>
        </p:txBody>
      </p:sp>
      <p:sp>
        <p:nvSpPr>
          <p:cNvPr id="15" name="文本框 14"/>
          <p:cNvSpPr txBox="1"/>
          <p:nvPr/>
        </p:nvSpPr>
        <p:spPr>
          <a:xfrm>
            <a:off x="510540" y="5241925"/>
            <a:ext cx="11015980" cy="706755"/>
          </a:xfrm>
          <a:prstGeom prst="rect">
            <a:avLst/>
          </a:prstGeom>
          <a:noFill/>
        </p:spPr>
        <p:txBody>
          <a:bodyPr wrap="square" rtlCol="0" anchor="t">
            <a:spAutoFit/>
          </a:bodyPr>
          <a:p>
            <a:pPr marL="514350" indent="-514350">
              <a:lnSpc>
                <a:spcPts val="2400"/>
              </a:lnSpc>
              <a:spcBef>
                <a:spcPts val="600"/>
              </a:spcBef>
              <a:spcAft>
                <a:spcPts val="600"/>
              </a:spcAft>
              <a:buClr>
                <a:srgbClr val="0000FF"/>
              </a:buClr>
              <a:defRPr/>
            </a:pP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）答辩申请：</a:t>
            </a:r>
            <a:r>
              <a:rPr lang="zh-CN" altLang="en-US" b="1" dirty="0">
                <a:sym typeface="+mn-ea"/>
              </a:rPr>
              <a:t>至少答辩前</a:t>
            </a:r>
            <a:r>
              <a:rPr lang="en-US" altLang="zh-CN" b="1" u="sng" dirty="0">
                <a:solidFill>
                  <a:srgbClr val="C00000"/>
                </a:solidFill>
                <a:sym typeface="+mn-ea"/>
              </a:rPr>
              <a:t>8</a:t>
            </a:r>
            <a:r>
              <a:rPr lang="zh-CN" altLang="en-US" b="1" dirty="0">
                <a:sym typeface="+mn-ea"/>
              </a:rPr>
              <a:t>天提交，提交前，须完成</a:t>
            </a:r>
            <a:r>
              <a:rPr lang="zh-CN" altLang="en-US" b="1" u="sng" dirty="0">
                <a:solidFill>
                  <a:srgbClr val="C00000"/>
                </a:solidFill>
                <a:sym typeface="+mn-ea"/>
              </a:rPr>
              <a:t>学位论文格式审查、论文查重、导师审阅同意后</a:t>
            </a:r>
            <a:r>
              <a:rPr lang="zh-CN" altLang="en-US" b="1" dirty="0">
                <a:sym typeface="+mn-ea"/>
              </a:rPr>
              <a:t>，提交教育处进行毕业和学位论文答辩资格审核。</a:t>
            </a:r>
            <a:endParaRPr lang="zh-CN" altLang="en-US" b="1" dirty="0">
              <a:effectLst>
                <a:outerShdw blurRad="38100" dist="38100" dir="2700000" algn="tl">
                  <a:srgbClr val="C0C0C0"/>
                </a:outerShdw>
              </a:effectLst>
              <a:latin typeface="+mn-ea"/>
              <a:sym typeface="+mn-ea"/>
            </a:endParaRPr>
          </a:p>
        </p:txBody>
      </p:sp>
      <p:sp>
        <p:nvSpPr>
          <p:cNvPr id="2" name="文本框 1"/>
          <p:cNvSpPr txBox="1"/>
          <p:nvPr/>
        </p:nvSpPr>
        <p:spPr>
          <a:xfrm>
            <a:off x="180975" y="6243320"/>
            <a:ext cx="12018645" cy="398780"/>
          </a:xfrm>
          <a:prstGeom prst="rect">
            <a:avLst/>
          </a:prstGeom>
          <a:noFill/>
        </p:spPr>
        <p:txBody>
          <a:bodyPr wrap="square" rtlCol="0" anchor="t">
            <a:spAutoFit/>
          </a:bodyPr>
          <a:p>
            <a:pPr marL="514350" indent="-514350">
              <a:lnSpc>
                <a:spcPts val="2400"/>
              </a:lnSpc>
              <a:spcBef>
                <a:spcPts val="0"/>
              </a:spcBef>
              <a:spcAft>
                <a:spcPts val="600"/>
              </a:spcAft>
              <a:buClr>
                <a:srgbClr val="0000FF"/>
              </a:buClr>
              <a:buFont typeface="Wingdings 2" panose="05020102010507070707" pitchFamily="18" charset="2"/>
              <a:buNone/>
              <a:defRPr/>
            </a:pPr>
            <a:r>
              <a:rPr lang="zh-CN" altLang="en-US" sz="2000" b="1" dirty="0">
                <a:solidFill>
                  <a:schemeClr val="tx1"/>
                </a:solidFill>
                <a:latin typeface="微软雅黑" panose="020B0503020204020204" charset="-122"/>
                <a:ea typeface="微软雅黑" panose="020B0503020204020204" charset="-122"/>
                <a:sym typeface="+mn-ea"/>
              </a:rPr>
              <a:t>说明：用于申请毕业及学位的文章</a:t>
            </a:r>
            <a:r>
              <a:rPr lang="zh-CN" altLang="en-US" sz="2000" b="1" u="sng"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录用函须经导师签字</a:t>
            </a:r>
            <a:r>
              <a:rPr lang="zh-CN" altLang="en-US" sz="2000" b="1" dirty="0">
                <a:solidFill>
                  <a:schemeClr val="tx1"/>
                </a:solidFill>
                <a:latin typeface="微软雅黑" panose="020B0503020204020204" charset="-122"/>
                <a:ea typeface="微软雅黑" panose="020B0503020204020204" charset="-122"/>
                <a:sym typeface="+mn-ea"/>
              </a:rPr>
              <a:t>并上传至培养系统后，方可用于申请学位论文答辩</a:t>
            </a:r>
            <a:endParaRPr lang="zh-CN" altLang="en-US" sz="2000" b="1" dirty="0">
              <a:solidFill>
                <a:schemeClr val="tx1"/>
              </a:solidFill>
              <a:latin typeface="微软雅黑" panose="020B0503020204020204" charset="-122"/>
              <a:ea typeface="微软雅黑" panose="020B0503020204020204" charset="-122"/>
              <a:sym typeface="+mn-ea"/>
            </a:endParaRPr>
          </a:p>
        </p:txBody>
      </p:sp>
      <p:sp>
        <p:nvSpPr>
          <p:cNvPr id="3" name="矩形标注 2"/>
          <p:cNvSpPr/>
          <p:nvPr/>
        </p:nvSpPr>
        <p:spPr>
          <a:xfrm>
            <a:off x="8037830" y="2056765"/>
            <a:ext cx="3902710" cy="2485390"/>
          </a:xfrm>
          <a:prstGeom prst="wedgeRectCallout">
            <a:avLst>
              <a:gd name="adj1" fmla="val -44326"/>
              <a:gd name="adj2" fmla="val 6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b="1"/>
              <a:t>硕士研究生申请硕士学位前，须完成不少于</a:t>
            </a:r>
            <a:r>
              <a:rPr lang="zh-CN" altLang="en-US" b="1">
                <a:solidFill>
                  <a:srgbClr val="FF0000"/>
                </a:solidFill>
              </a:rPr>
              <a:t>30学分</a:t>
            </a:r>
            <a:r>
              <a:rPr lang="zh-CN" altLang="en-US" b="1"/>
              <a:t>的课程学习，其中学位课学分不低于</a:t>
            </a:r>
            <a:r>
              <a:rPr lang="zh-CN" altLang="en-US" b="1">
                <a:solidFill>
                  <a:srgbClr val="FF0000"/>
                </a:solidFill>
              </a:rPr>
              <a:t>19学分</a:t>
            </a:r>
            <a:r>
              <a:rPr lang="zh-CN" altLang="en-US" b="1"/>
              <a:t>，即：</a:t>
            </a:r>
            <a:endParaRPr lang="zh-CN" altLang="en-US" b="1"/>
          </a:p>
          <a:p>
            <a:pPr algn="just"/>
            <a:r>
              <a:rPr lang="zh-CN" altLang="en-US" b="1"/>
              <a:t>公共学位课</a:t>
            </a:r>
            <a:r>
              <a:rPr lang="zh-CN" altLang="en-US" b="1">
                <a:solidFill>
                  <a:srgbClr val="FF0000"/>
                </a:solidFill>
              </a:rPr>
              <a:t>7学分</a:t>
            </a:r>
            <a:r>
              <a:rPr lang="zh-CN" altLang="en-US" b="1"/>
              <a:t>，包括政治理论课程、学术道德与学术写作规范课程和外国语课程；</a:t>
            </a:r>
            <a:endParaRPr lang="zh-CN" altLang="en-US" b="1"/>
          </a:p>
          <a:p>
            <a:pPr algn="just"/>
            <a:r>
              <a:rPr lang="zh-CN" altLang="en-US" b="1"/>
              <a:t>专业学位课不低于</a:t>
            </a:r>
            <a:r>
              <a:rPr lang="zh-CN" altLang="en-US" b="1">
                <a:solidFill>
                  <a:srgbClr val="FF0000"/>
                </a:solidFill>
              </a:rPr>
              <a:t>12学分</a:t>
            </a:r>
            <a:r>
              <a:rPr lang="zh-CN" altLang="en-US" b="1"/>
              <a:t>；</a:t>
            </a:r>
            <a:endParaRPr lang="zh-CN" altLang="en-US" b="1"/>
          </a:p>
          <a:p>
            <a:pPr algn="just"/>
            <a:r>
              <a:rPr lang="zh-CN" altLang="en-US" b="1"/>
              <a:t>公共选修课不低于</a:t>
            </a:r>
            <a:r>
              <a:rPr lang="zh-CN" altLang="en-US" b="1">
                <a:solidFill>
                  <a:srgbClr val="FF0000"/>
                </a:solidFill>
              </a:rPr>
              <a:t>2学分</a:t>
            </a:r>
            <a:r>
              <a:rPr lang="zh-CN" altLang="en-US" b="1"/>
              <a:t>。</a:t>
            </a:r>
            <a:endParaRPr lang="zh-CN" altLang="en-US" b="1"/>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custDataLst>
              <p:tags r:id="rId3"/>
            </p:custDataLst>
          </p:nvPr>
        </p:nvSpPr>
        <p:spPr>
          <a:xfrm>
            <a:off x="191135" y="1064260"/>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5</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、材料提交</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795655" y="1694180"/>
            <a:ext cx="11127740" cy="2106930"/>
          </a:xfrm>
          <a:prstGeom prst="rect">
            <a:avLst/>
          </a:prstGeom>
          <a:noFill/>
        </p:spPr>
        <p:txBody>
          <a:bodyPr wrap="square" rtlCol="0" anchor="t">
            <a:spAutoFit/>
          </a:bodyPr>
          <a:p>
            <a:pPr marL="0" indent="0" eaLnBrk="1" hangingPunct="1">
              <a:lnSpc>
                <a:spcPct val="150000"/>
              </a:lnSpc>
              <a:spcBef>
                <a:spcPts val="600"/>
              </a:spcBef>
              <a:spcAft>
                <a:spcPts val="600"/>
              </a:spcAft>
              <a:buClrTx/>
              <a:buFont typeface="Century Schoolbook" panose="02040604050505020304" pitchFamily="18" charset="0"/>
              <a:buNone/>
              <a:defRPr/>
            </a:pPr>
            <a:r>
              <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）毕业及学位论文答辩申请</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sym typeface="+mn-ea"/>
              </a:rPr>
              <a:t>需提交的纸制材料</a:t>
            </a:r>
            <a:endParaRPr lang="en-US" altLang="zh-CN" sz="2400" b="1" dirty="0">
              <a:solidFill>
                <a:srgbClr val="000000"/>
              </a:solidFill>
              <a:latin typeface="微软雅黑" panose="020B0503020204020204" charset="-122"/>
              <a:ea typeface="微软雅黑" panose="020B0503020204020204" charset="-122"/>
              <a:cs typeface="微软雅黑" panose="020B0503020204020204" charset="-122"/>
            </a:endParaRPr>
          </a:p>
          <a:p>
            <a:pPr marL="337820" indent="-342900" eaLnBrk="1" hangingPunct="1">
              <a:lnSpc>
                <a:spcPct val="150000"/>
              </a:lnSpc>
              <a:spcBef>
                <a:spcPts val="0"/>
              </a:spcBef>
              <a:buClrTx/>
              <a:buSzPct val="85000"/>
              <a:buFont typeface="Wingdings" panose="05000000000000000000" charset="0"/>
              <a:buChar char="Ø"/>
              <a:defRPr/>
            </a:pP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毕业研究生登记表</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：一式两份，贴免冠一寸照片</a:t>
            </a:r>
            <a:endParaRPr lang="en-US" altLang="zh-CN" sz="2000" dirty="0">
              <a:solidFill>
                <a:srgbClr val="000000"/>
              </a:solidFill>
              <a:latin typeface="微软雅黑" panose="020B0503020204020204" charset="-122"/>
              <a:ea typeface="微软雅黑" panose="020B0503020204020204" charset="-122"/>
              <a:cs typeface="微软雅黑" panose="020B0503020204020204" charset="-122"/>
            </a:endParaRPr>
          </a:p>
          <a:p>
            <a:pPr marL="337820" indent="-342900" eaLnBrk="1" hangingPunct="1">
              <a:lnSpc>
                <a:spcPct val="150000"/>
              </a:lnSpc>
              <a:spcBef>
                <a:spcPts val="0"/>
              </a:spcBef>
              <a:buClrTx/>
              <a:buSzPct val="85000"/>
              <a:buFont typeface="Wingdings" panose="05000000000000000000" charset="0"/>
              <a:buChar char="Ø"/>
              <a:defRPr/>
            </a:pP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学位论文答辩申请书</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：一式两份，贴免冠一寸</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照片，发表论文首页、发明专利复印件或文章录用函</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（导师签字）</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及待发表文章全文。</a:t>
            </a:r>
            <a:endPar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4"/>
            </p:custDataLst>
          </p:nvPr>
        </p:nvSpPr>
        <p:spPr>
          <a:xfrm>
            <a:off x="817245" y="3656965"/>
            <a:ext cx="11374120" cy="3030220"/>
          </a:xfrm>
          <a:prstGeom prst="rect">
            <a:avLst/>
          </a:prstGeom>
          <a:noFill/>
        </p:spPr>
        <p:txBody>
          <a:bodyPr wrap="square" rtlCol="0" anchor="t">
            <a:spAutoFit/>
          </a:bodyPr>
          <a:p>
            <a:pPr marL="0" indent="0" eaLnBrk="1" hangingPunct="1">
              <a:lnSpc>
                <a:spcPct val="150000"/>
              </a:lnSpc>
              <a:spcBef>
                <a:spcPts val="600"/>
              </a:spcBef>
              <a:spcAft>
                <a:spcPts val="600"/>
              </a:spcAft>
              <a:buClrTx/>
              <a:buFont typeface="Century Schoolbook" panose="02040604050505020304" pitchFamily="18" charset="0"/>
              <a:buNone/>
              <a:defRPr/>
            </a:pPr>
            <a:r>
              <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2</a:t>
            </a:r>
            <a:r>
              <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）提交系统答辩申请，准备论文评阅及答辩事项</a:t>
            </a:r>
            <a:endParaRPr lang="en-US" altLang="zh-CN" sz="2400" b="1" dirty="0">
              <a:solidFill>
                <a:srgbClr val="000000"/>
              </a:solidFill>
              <a:latin typeface="微软雅黑" panose="020B0503020204020204" charset="-122"/>
              <a:ea typeface="微软雅黑" panose="020B0503020204020204" charset="-122"/>
              <a:cs typeface="微软雅黑" panose="020B0503020204020204" charset="-122"/>
            </a:endParaRPr>
          </a:p>
          <a:p>
            <a:pPr marL="0" lvl="1" indent="-342900" eaLnBrk="1" hangingPunct="1">
              <a:lnSpc>
                <a:spcPct val="150000"/>
              </a:lnSpc>
              <a:spcBef>
                <a:spcPts val="0"/>
              </a:spcBef>
              <a:buClrTx/>
              <a:buSzPct val="85000"/>
              <a:buFont typeface="Wingdings" panose="05000000000000000000" charset="0"/>
              <a:buChar char="Ø"/>
              <a:defRPr/>
            </a:pP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国科大</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SEP—</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培养指导系统</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论文</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答辩申请，按要求填写</a:t>
            </a:r>
            <a:endPar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37820" indent="-342900" eaLnBrk="1" hangingPunct="1">
              <a:lnSpc>
                <a:spcPct val="150000"/>
              </a:lnSpc>
              <a:spcBef>
                <a:spcPts val="0"/>
              </a:spcBef>
              <a:buClrTx/>
              <a:buSzPct val="85000"/>
              <a:buFont typeface="Wingdings" panose="05000000000000000000" charset="0"/>
              <a:buChar char="Ø"/>
              <a:defRPr/>
            </a:pP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分别上传</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常规评阅</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和</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双盲评阅</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版论文，</a:t>
            </a:r>
            <a:r>
              <a:rPr lang="zh-CN" altLang="en-US" sz="20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双盲评阅版中</a:t>
            </a:r>
            <a:r>
              <a:rPr lang="zh-CN" altLang="en-US"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中必须</a:t>
            </a:r>
            <a:r>
              <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隐去</a:t>
            </a:r>
            <a:r>
              <a:rPr lang="zh-CN" altLang="zh-CN" sz="2000" u="sng" dirty="0">
                <a:solidFill>
                  <a:srgbClr val="000000"/>
                </a:solidFill>
                <a:latin typeface="微软雅黑" panose="020B0503020204020204" charset="-122"/>
                <a:ea typeface="微软雅黑" panose="020B0503020204020204" charset="-122"/>
                <a:cs typeface="微软雅黑" panose="020B0503020204020204" charset="-122"/>
                <a:sym typeface="+mn-ea"/>
              </a:rPr>
              <a:t>个人和导师的</a:t>
            </a:r>
            <a:r>
              <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信息，包括</a:t>
            </a:r>
            <a:r>
              <a:rPr lang="zh-CN" altLang="en-US"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（中英文封面）</a:t>
            </a: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致谢</a:t>
            </a:r>
            <a:r>
              <a:rPr lang="zh-CN" altLang="en-US"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、作者</a:t>
            </a:r>
            <a:r>
              <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简历</a:t>
            </a:r>
            <a:r>
              <a:rPr lang="zh-CN" altLang="en-US"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等中包含作者信息的内容，已发表论文需隐去作者及题目，可保留期刊名称。</a:t>
            </a:r>
            <a:endPar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37820" indent="-342900" eaLnBrk="1" hangingPunct="1">
              <a:lnSpc>
                <a:spcPct val="150000"/>
              </a:lnSpc>
              <a:spcBef>
                <a:spcPts val="0"/>
              </a:spcBef>
              <a:buClrTx/>
              <a:buSzPct val="85000"/>
              <a:buFont typeface="Wingdings" panose="05000000000000000000" charset="0"/>
              <a:buChar char="Ø"/>
              <a:defRPr/>
            </a:pP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申请导师指导通过后，教育处审核</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2000" dirty="0" smtClean="0">
                <a:solidFill>
                  <a:srgbClr val="000000"/>
                </a:solidFill>
                <a:highlight>
                  <a:srgbClr val="FFFF00"/>
                </a:highlight>
                <a:latin typeface="微软雅黑" panose="020B0503020204020204" charset="-122"/>
                <a:ea typeface="微软雅黑" panose="020B0503020204020204" charset="-122"/>
                <a:cs typeface="微软雅黑" panose="020B0503020204020204" charset="-122"/>
                <a:sym typeface="+mn-ea"/>
              </a:rPr>
              <a:t> </a:t>
            </a:r>
            <a:r>
              <a:rPr lang="zh-CN" altLang="en-US" sz="20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截止日期，博士：</a:t>
            </a:r>
            <a:r>
              <a:rPr lang="en-US" altLang="zh-CN" sz="20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8</a:t>
            </a:r>
            <a:r>
              <a:rPr lang="zh-CN" altLang="en-US" sz="20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月</a:t>
            </a:r>
            <a:r>
              <a:rPr lang="en-US" altLang="zh-CN"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1</a:t>
            </a:r>
            <a:r>
              <a:rPr lang="zh-CN" altLang="en-US"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日，硕士：</a:t>
            </a:r>
            <a:r>
              <a:rPr lang="en-US" altLang="zh-CN"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8</a:t>
            </a:r>
            <a:r>
              <a:rPr lang="zh-CN" altLang="en-US"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月</a:t>
            </a:r>
            <a:r>
              <a:rPr lang="en-US" altLang="zh-CN"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7</a:t>
            </a:r>
            <a:r>
              <a:rPr lang="zh-CN" altLang="en-US"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日</a:t>
            </a:r>
            <a:endParaRPr lang="zh-CN" altLang="en-US" sz="20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5"/>
            </p:custDataLst>
          </p:nvPr>
        </p:nvSpPr>
        <p:spPr>
          <a:xfrm>
            <a:off x="299720" y="222885"/>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论文格式、论文查重、</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pic>
        <p:nvPicPr>
          <p:cNvPr id="6" name="图片 5"/>
          <p:cNvPicPr>
            <a:picLocks noChangeAspect="1"/>
          </p:cNvPicPr>
          <p:nvPr>
            <p:custDataLst>
              <p:tags r:id="rId6"/>
            </p:custDataLst>
          </p:nvPr>
        </p:nvPicPr>
        <p:blipFill>
          <a:blip r:embed="rId7"/>
          <a:stretch>
            <a:fillRect/>
          </a:stretch>
        </p:blipFill>
        <p:spPr>
          <a:xfrm>
            <a:off x="4128135" y="222885"/>
            <a:ext cx="7715250" cy="3848100"/>
          </a:xfrm>
          <a:prstGeom prst="rect">
            <a:avLst/>
          </a:prstGeom>
        </p:spPr>
      </p:pic>
      <p:pic>
        <p:nvPicPr>
          <p:cNvPr id="11" name="图片 10"/>
          <p:cNvPicPr>
            <a:picLocks noChangeAspect="1"/>
          </p:cNvPicPr>
          <p:nvPr>
            <p:custDataLst>
              <p:tags r:id="rId8"/>
            </p:custDataLst>
          </p:nvPr>
        </p:nvPicPr>
        <p:blipFill>
          <a:blip r:embed="rId9"/>
          <a:stretch>
            <a:fillRect/>
          </a:stretch>
        </p:blipFill>
        <p:spPr>
          <a:xfrm>
            <a:off x="5737860" y="2984500"/>
            <a:ext cx="6305550" cy="1457325"/>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右箭头 6"/>
          <p:cNvSpPr/>
          <p:nvPr>
            <p:custDataLst>
              <p:tags r:id="rId3"/>
            </p:custDataLst>
          </p:nvPr>
        </p:nvSpPr>
        <p:spPr>
          <a:xfrm>
            <a:off x="743585" y="2853055"/>
            <a:ext cx="11273155" cy="1414780"/>
          </a:xfrm>
          <a:prstGeom prst="rightArrow">
            <a:avLst>
              <a:gd name="adj1" fmla="val 5305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 name="文本框 1"/>
          <p:cNvSpPr txBox="1"/>
          <p:nvPr>
            <p:custDataLst>
              <p:tags r:id="rId4"/>
            </p:custDataLst>
          </p:nvPr>
        </p:nvSpPr>
        <p:spPr>
          <a:xfrm>
            <a:off x="987425" y="2303145"/>
            <a:ext cx="2252345" cy="2218055"/>
          </a:xfrm>
          <a:prstGeom prst="rect">
            <a:avLst/>
          </a:prstGeom>
          <a:solidFill>
            <a:schemeClr val="accent4">
              <a:lumMod val="20000"/>
              <a:lumOff val="80000"/>
            </a:schemeClr>
          </a:solidFill>
        </p:spPr>
        <p:txBody>
          <a:bodyPr wrap="square" rtlCol="0" anchor="t">
            <a:noAutofit/>
          </a:bodyPr>
          <a:p>
            <a:pPr algn="ctr">
              <a:lnSpc>
                <a:spcPct val="150000"/>
              </a:lnSpc>
              <a:spcBef>
                <a:spcPts val="0"/>
              </a:spcBef>
              <a:spcAft>
                <a:spcPts val="600"/>
              </a:spcAft>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答辩申请</a:t>
            </a:r>
            <a:endPar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algn="ctr">
              <a:lnSpc>
                <a:spcPct val="150000"/>
              </a:lnSpc>
              <a:spcBef>
                <a:spcPts val="0"/>
              </a:spcBef>
              <a:spcAft>
                <a:spcPts val="600"/>
              </a:spcAft>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（格式、查重、资格审查）</a:t>
            </a:r>
            <a:endParaRPr lang="en-US" altLang="zh-CN"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custDataLst>
              <p:tags r:id="rId5"/>
            </p:custDataLst>
          </p:nvPr>
        </p:nvSpPr>
        <p:spPr>
          <a:xfrm>
            <a:off x="3469640" y="2302510"/>
            <a:ext cx="2251710" cy="2218055"/>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论文评阅</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（常规评阅+</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6"/>
            </p:custDataLst>
          </p:nvPr>
        </p:nvSpPr>
        <p:spPr>
          <a:xfrm>
            <a:off x="5951220" y="2275840"/>
            <a:ext cx="2251710" cy="22174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论文答辩</a:t>
            </a:r>
            <a:endPar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（自行组织）</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5" name="文本框 4"/>
          <p:cNvSpPr txBox="1"/>
          <p:nvPr>
            <p:custDataLst>
              <p:tags r:id="rId7"/>
            </p:custDataLst>
          </p:nvPr>
        </p:nvSpPr>
        <p:spPr>
          <a:xfrm>
            <a:off x="8432800" y="2275840"/>
            <a:ext cx="2461895" cy="22555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答辩后</a:t>
            </a:r>
            <a:endPar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报送材料</a:t>
            </a:r>
            <a:endPar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（学位系统填报）</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6" name="文本框 5"/>
          <p:cNvSpPr txBox="1"/>
          <p:nvPr/>
        </p:nvSpPr>
        <p:spPr>
          <a:xfrm>
            <a:off x="0" y="509905"/>
            <a:ext cx="679259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三、学位论文盲审及答辩流程</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8" name="图片 7"/>
          <p:cNvPicPr>
            <a:picLocks noChangeAspect="1"/>
          </p:cNvPicPr>
          <p:nvPr>
            <p:custDataLst>
              <p:tags r:id="rId1"/>
            </p:custDataLst>
          </p:nvPr>
        </p:nvPicPr>
        <p:blipFill>
          <a:blip r:embed="rId2"/>
          <a:srcRect t="3491"/>
          <a:stretch>
            <a:fillRect/>
          </a:stretch>
        </p:blipFill>
        <p:spPr>
          <a:xfrm>
            <a:off x="7617460" y="5140960"/>
            <a:ext cx="3705860" cy="948055"/>
          </a:xfrm>
          <a:prstGeom prst="rect">
            <a:avLst/>
          </a:prstGeom>
        </p:spPr>
      </p:pic>
      <p:pic>
        <p:nvPicPr>
          <p:cNvPr id="7" name="图片 6"/>
          <p:cNvPicPr>
            <a:picLocks noChangeAspect="1"/>
          </p:cNvPicPr>
          <p:nvPr>
            <p:custDataLst>
              <p:tags r:id="rId3"/>
            </p:custDataLst>
          </p:nvPr>
        </p:nvPicPr>
        <p:blipFill>
          <a:blip r:embed="rId4"/>
          <a:srcRect b="2125"/>
          <a:stretch>
            <a:fillRect/>
          </a:stretch>
        </p:blipFill>
        <p:spPr>
          <a:xfrm>
            <a:off x="7503795" y="803275"/>
            <a:ext cx="3818890" cy="4358640"/>
          </a:xfrm>
          <a:prstGeom prst="rect">
            <a:avLst/>
          </a:prstGeom>
        </p:spPr>
      </p:pic>
      <p:sp>
        <p:nvSpPr>
          <p:cNvPr id="10" name="任意形状 8"/>
          <p:cNvSpPr/>
          <p:nvPr userDrawn="1">
            <p:custDataLst>
              <p:tags r:id="rId5"/>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6"/>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84175" y="245110"/>
            <a:ext cx="7313930" cy="583565"/>
          </a:xfrm>
          <a:prstGeom prst="rect">
            <a:avLst/>
          </a:prstGeom>
          <a:noFill/>
        </p:spPr>
        <p:txBody>
          <a:bodyPr wrap="square" rtlCol="0" anchor="t">
            <a:spAutoFit/>
          </a:bodyPr>
          <a:p>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（二）论文评阅（常规评阅</a:t>
            </a:r>
            <a:r>
              <a:rPr lang="en-US" altLang="zh-CN"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532130" y="892810"/>
            <a:ext cx="6085840" cy="5591175"/>
          </a:xfrm>
          <a:prstGeom prst="rect">
            <a:avLst/>
          </a:prstGeom>
          <a:noFill/>
        </p:spPr>
        <p:txBody>
          <a:bodyPr wrap="square" rtlCol="0" anchor="t">
            <a:noAutofit/>
          </a:bodyPr>
          <a:p>
            <a:pPr marL="342900" indent="-342900" algn="just">
              <a:lnSpc>
                <a:spcPct val="140000"/>
              </a:lnSpc>
              <a:spcBef>
                <a:spcPts val="0"/>
              </a:spcBef>
              <a:spcAft>
                <a:spcPts val="0"/>
              </a:spcAft>
              <a:buFont typeface="Wingdings" panose="05000000000000000000" charset="0"/>
              <a:buChar char="Ø"/>
            </a:pPr>
            <a:r>
              <a:rPr lang="zh-CN" altLang="en-US" sz="2000" b="1">
                <a:solidFill>
                  <a:srgbClr val="000000"/>
                </a:solidFill>
                <a:latin typeface="微软雅黑" panose="020B0503020204020204" charset="-122"/>
                <a:ea typeface="微软雅黑" panose="020B0503020204020204" charset="-122"/>
                <a:cs typeface="微软雅黑" panose="020B0503020204020204" charset="-122"/>
                <a:sym typeface="+mn-ea"/>
              </a:rPr>
              <a:t>根据《中国科学院大学学位授予工作细则》（校发学字〔2022〕121号）及地质地球所第六届学位委员会第三次会议审议决定，</a:t>
            </a:r>
            <a:r>
              <a:rPr lang="zh-CN" altLang="en-US" sz="2000" b="1" u="sng">
                <a:solidFill>
                  <a:srgbClr val="C00000"/>
                </a:solidFill>
                <a:latin typeface="微软雅黑" panose="020B0503020204020204" charset="-122"/>
                <a:ea typeface="微软雅黑" panose="020B0503020204020204" charset="-122"/>
                <a:cs typeface="微软雅黑" panose="020B0503020204020204" charset="-122"/>
                <a:sym typeface="+mn-ea"/>
              </a:rPr>
              <a:t>本次</a:t>
            </a:r>
            <a:r>
              <a:rPr lang="en-US" altLang="zh-CN" sz="2000" b="1" u="sng">
                <a:solidFill>
                  <a:srgbClr val="C00000"/>
                </a:solidFill>
                <a:latin typeface="微软雅黑" panose="020B0503020204020204" charset="-122"/>
                <a:ea typeface="微软雅黑" panose="020B0503020204020204" charset="-122"/>
                <a:cs typeface="微软雅黑" panose="020B0503020204020204" charset="-122"/>
                <a:sym typeface="+mn-ea"/>
              </a:rPr>
              <a:t>2024</a:t>
            </a:r>
            <a:r>
              <a:rPr lang="zh-CN" altLang="en-US" sz="2000" b="1" u="sng">
                <a:solidFill>
                  <a:srgbClr val="C00000"/>
                </a:solidFill>
                <a:latin typeface="微软雅黑" panose="020B0503020204020204" charset="-122"/>
                <a:ea typeface="微软雅黑" panose="020B0503020204020204" charset="-122"/>
                <a:cs typeface="微软雅黑" panose="020B0503020204020204" charset="-122"/>
                <a:sym typeface="+mn-ea"/>
              </a:rPr>
              <a:t>年</a:t>
            </a:r>
            <a:r>
              <a:rPr lang="zh-CN" altLang="en-US" sz="2000" b="1" u="sng">
                <a:solidFill>
                  <a:srgbClr val="C00000"/>
                </a:solidFill>
                <a:latin typeface="微软雅黑" panose="020B0503020204020204" charset="-122"/>
                <a:ea typeface="微软雅黑" panose="020B0503020204020204" charset="-122"/>
                <a:cs typeface="微软雅黑" panose="020B0503020204020204" charset="-122"/>
                <a:sym typeface="+mn-ea"/>
              </a:rPr>
              <a:t>秋季毕业生采取</a:t>
            </a:r>
            <a:r>
              <a:rPr lang="zh-CN" altLang="en-US" sz="2000" b="1" u="sng" dirty="0">
                <a:solidFill>
                  <a:srgbClr val="C00000"/>
                </a:solidFill>
                <a:latin typeface="微软雅黑" panose="020B0503020204020204" charset="-122"/>
                <a:ea typeface="微软雅黑" panose="020B0503020204020204" charset="-122"/>
                <a:cs typeface="微软雅黑" panose="020B0503020204020204" charset="-122"/>
                <a:sym typeface="+mn-ea"/>
              </a:rPr>
              <a:t>常规评阅与盲审相结合方式，每位申请人的论文评阅人中有一位盲审</a:t>
            </a:r>
            <a:endParaRPr lang="zh-CN" altLang="en-US" sz="2000" b="1" u="sng"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40000"/>
              </a:lnSpc>
              <a:spcBef>
                <a:spcPts val="0"/>
              </a:spcBef>
              <a:spcAft>
                <a:spcPts val="0"/>
              </a:spcAft>
              <a:buFont typeface="Wingdings" panose="05000000000000000000" charset="0"/>
              <a:buChar char="Ø"/>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答辩申请通过后，申请人需提交</a:t>
            </a:r>
            <a:r>
              <a:rPr lang="zh-CN" altLang="en-US" sz="2000" b="1" u="sng" dirty="0">
                <a:solidFill>
                  <a:srgbClr val="0000FF"/>
                </a:solidFill>
                <a:latin typeface="微软雅黑" panose="020B0503020204020204" charset="-122"/>
                <a:ea typeface="微软雅黑" panose="020B0503020204020204" charset="-122"/>
                <a:cs typeface="微软雅黑" panose="020B0503020204020204" charset="-122"/>
                <a:sym typeface="+mn-ea"/>
              </a:rPr>
              <a:t>《学位论文评阅申请表》</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，并提供常规评阅人名单及需要回避的盲审评阅专家</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40000"/>
              </a:lnSpc>
              <a:spcBef>
                <a:spcPts val="0"/>
              </a:spcBef>
              <a:spcAft>
                <a:spcPts val="0"/>
              </a:spcAft>
              <a:buFont typeface="Wingdings" panose="05000000000000000000" charset="0"/>
              <a:buChar char="Ø"/>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常规评阅由答辩秘书</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送审，盲审由教育处送审</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40000"/>
              </a:lnSpc>
              <a:spcBef>
                <a:spcPts val="0"/>
              </a:spcBef>
              <a:spcAft>
                <a:spcPts val="0"/>
              </a:spcAft>
              <a:buFont typeface="Wingdings" panose="05000000000000000000" charset="0"/>
              <a:buChar char="Ø"/>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送审后，答辩秘书需及时查阅专家是否同意评阅及</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返回评阅意见，及时提醒评阅人；若过期未接收，则尽快更换评阅人。</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矩形 4"/>
          <p:cNvSpPr/>
          <p:nvPr>
            <p:custDataLst>
              <p:tags r:id="rId7"/>
            </p:custDataLst>
          </p:nvPr>
        </p:nvSpPr>
        <p:spPr>
          <a:xfrm>
            <a:off x="7357110" y="3752215"/>
            <a:ext cx="3965575" cy="6711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矩形 5"/>
          <p:cNvSpPr/>
          <p:nvPr>
            <p:custDataLst>
              <p:tags r:id="rId8"/>
            </p:custDataLst>
          </p:nvPr>
        </p:nvSpPr>
        <p:spPr>
          <a:xfrm>
            <a:off x="7298055" y="4649470"/>
            <a:ext cx="4140200" cy="7016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32740" y="321310"/>
            <a:ext cx="6096000" cy="645160"/>
          </a:xfrm>
          <a:prstGeom prst="rect">
            <a:avLst/>
          </a:prstGeom>
          <a:noFill/>
        </p:spPr>
        <p:txBody>
          <a:bodyPr wrap="square" rtlCol="0" anchor="t">
            <a:spAutoFit/>
          </a:bodyPr>
          <a:p>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目</a:t>
            </a:r>
            <a:r>
              <a:rPr lang="en-US" altLang="zh-CN"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录</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979930" y="793115"/>
            <a:ext cx="9902190" cy="6123940"/>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一、时间安排</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600"/>
              </a:spcAft>
              <a:defRPr/>
            </a:pP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二、申请范围</a:t>
            </a:r>
            <a:endPar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600"/>
              </a:spcAft>
              <a:defRPr/>
            </a:pP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三、答辩流程</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a:lnSpc>
                <a:spcPct val="100000"/>
              </a:lnSpc>
              <a:spcBef>
                <a:spcPts val="0"/>
              </a:spcBef>
              <a:spcAft>
                <a:spcPts val="600"/>
              </a:spcAft>
              <a:defRPr/>
            </a:pP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（一）答辩申请（资格审查、格式、查重）</a:t>
            </a:r>
            <a:endPar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600"/>
              </a:spcAft>
              <a:defRPr/>
            </a:pP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常规评阅</a:t>
            </a: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a:lnSpc>
                <a:spcPct val="100000"/>
              </a:lnSpc>
              <a:spcBef>
                <a:spcPts val="0"/>
              </a:spcBef>
              <a:spcAft>
                <a:spcPts val="600"/>
              </a:spcAft>
              <a:defRPr/>
            </a:pP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（三）论文答辩（自行组织）</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600"/>
              </a:spcAft>
              <a:defRPr/>
            </a:pP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（四）答辩后报送</a:t>
            </a:r>
            <a:r>
              <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材料</a:t>
            </a:r>
            <a:endPar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a:lnSpc>
                <a:spcPct val="150000"/>
              </a:lnSpc>
              <a:spcBef>
                <a:spcPts val="0"/>
              </a:spcBef>
              <a:spcAft>
                <a:spcPts val="600"/>
              </a:spcAft>
              <a:defRPr/>
            </a:pPr>
            <a:r>
              <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四、其他</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注意</a:t>
            </a:r>
            <a:r>
              <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事项</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720725" indent="-720725">
              <a:spcBef>
                <a:spcPts val="0"/>
              </a:spcBef>
              <a:spcAft>
                <a:spcPts val="600"/>
              </a:spcAft>
              <a:defRPr/>
            </a:pPr>
            <a:endPar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nvSpPr>
        <p:spPr>
          <a:xfrm>
            <a:off x="623570" y="933450"/>
            <a:ext cx="10694670" cy="4991100"/>
          </a:xfrm>
          <a:prstGeom prst="rect">
            <a:avLst/>
          </a:prstGeom>
          <a:noFill/>
        </p:spPr>
        <p:txBody>
          <a:bodyPr wrap="square" rtlCol="0" anchor="t">
            <a:noAutofit/>
          </a:bodyPr>
          <a:p>
            <a:pPr>
              <a:lnSpc>
                <a:spcPct val="150000"/>
              </a:lnSpc>
              <a:spcBef>
                <a:spcPts val="0"/>
              </a:spcBef>
              <a:spcAft>
                <a:spcPts val="600"/>
              </a:spcAft>
              <a:buSzPct val="95000"/>
              <a:buFont typeface="Century Schoolbook" panose="02040604050505020304" pitchFamily="18" charset="0"/>
              <a:buNone/>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论文评阅专家要求：</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50000"/>
              </a:lnSpc>
              <a:spcBef>
                <a:spcPts val="0"/>
              </a:spcBef>
              <a:spcAft>
                <a:spcPts val="600"/>
              </a:spcAft>
              <a:buClr>
                <a:srgbClr val="000000"/>
              </a:buClr>
              <a:buSzPct val="100000"/>
              <a:buFont typeface="Wingdings" panose="05000000000000000000" charset="0"/>
              <a:buChar char="Ø"/>
              <a:defRPr/>
            </a:pP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硕士学位论文应至少</a:t>
            </a:r>
            <a:r>
              <a:rPr lang="zh-CN" altLang="en-US" sz="2400" b="1" u="sng" dirty="0">
                <a:solidFill>
                  <a:srgbClr val="0000FF"/>
                </a:solidFill>
                <a:effectLst>
                  <a:outerShdw blurRad="38100" dist="38100" dir="2700000" algn="tl">
                    <a:srgbClr val="000000">
                      <a:alpha val="43137"/>
                    </a:srgbClr>
                  </a:outerShdw>
                </a:effectLst>
                <a:latin typeface="+mn-ea"/>
                <a:sym typeface="+mn-ea"/>
              </a:rPr>
              <a:t>聘请3位（含盲审1人）</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同行专家（副研究员以上专业技术职称）为论文评阅人，其中，所内论文评阅人不少于1人，所外论文评阅人不少于1人，</a:t>
            </a:r>
            <a:r>
              <a:rPr lang="zh-CN" altLang="en-US" sz="24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论文评阅时间一般不少于8天</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50000"/>
              </a:lnSpc>
              <a:spcBef>
                <a:spcPts val="0"/>
              </a:spcBef>
              <a:spcAft>
                <a:spcPts val="600"/>
              </a:spcAft>
              <a:buClr>
                <a:srgbClr val="000000"/>
              </a:buClr>
              <a:buSzPct val="100000"/>
              <a:buFont typeface="Wingdings" panose="05000000000000000000" charset="0"/>
              <a:buChar char="Ø"/>
              <a:defRPr/>
            </a:pP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博士学位论文应至少</a:t>
            </a:r>
            <a:r>
              <a:rPr lang="zh-CN" altLang="en-US" sz="2400" b="1" u="sng" dirty="0">
                <a:solidFill>
                  <a:srgbClr val="0000FF"/>
                </a:solidFill>
                <a:effectLst>
                  <a:outerShdw blurRad="38100" dist="38100" dir="2700000" algn="tl">
                    <a:srgbClr val="000000">
                      <a:alpha val="43137"/>
                    </a:srgbClr>
                  </a:outerShdw>
                </a:effectLst>
                <a:latin typeface="+mn-ea"/>
                <a:sym typeface="+mn-ea"/>
              </a:rPr>
              <a:t>聘请5位（含盲审1人）</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本学科、专业或相关学科、专业的同行专家为论文评阅人（具有正高级（或相当）专业技术职务或具有博士生指导</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教室资格），其中，所内论文评阅人不少于1人，所外评阅人不少于2人，</a:t>
            </a:r>
            <a:r>
              <a:rPr lang="zh-CN" altLang="en-US" sz="24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评阅时间一般不少于15天</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50000"/>
              </a:lnSpc>
              <a:spcBef>
                <a:spcPts val="0"/>
              </a:spcBef>
              <a:spcAft>
                <a:spcPts val="600"/>
              </a:spcAft>
              <a:buClr>
                <a:srgbClr val="000000"/>
              </a:buClr>
              <a:buSzPct val="100000"/>
              <a:buFont typeface="Wingdings" panose="05000000000000000000" charset="0"/>
              <a:buChar char="Ø"/>
              <a:defRPr/>
            </a:pPr>
            <a:r>
              <a:rPr lang="zh-CN" altLang="en-US" sz="2400" b="1" u="sng" dirty="0">
                <a:solidFill>
                  <a:srgbClr val="0000FF"/>
                </a:solidFill>
                <a:effectLst>
                  <a:outerShdw blurRad="38100" dist="38100" dir="2700000" algn="tl">
                    <a:srgbClr val="000000">
                      <a:alpha val="43137"/>
                    </a:srgbClr>
                  </a:outerShdw>
                </a:effectLst>
                <a:latin typeface="+mn-ea"/>
                <a:sym typeface="+mn-ea"/>
              </a:rPr>
              <a:t>导师不能作为论文评阅人</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3"/>
            </p:custDataLst>
          </p:nvPr>
        </p:nvSpPr>
        <p:spPr>
          <a:xfrm>
            <a:off x="384175" y="245110"/>
            <a:ext cx="7313930" cy="583565"/>
          </a:xfrm>
          <a:prstGeom prst="rect">
            <a:avLst/>
          </a:prstGeom>
          <a:noFill/>
        </p:spPr>
        <p:txBody>
          <a:bodyPr wrap="square" rtlCol="0" anchor="t">
            <a:spAutoFit/>
          </a:bodyPr>
          <a:p>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（二）论文评阅（常规评阅</a:t>
            </a:r>
            <a:r>
              <a:rPr lang="en-US" altLang="zh-CN"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13" name="组合 12"/>
          <p:cNvGrpSpPr/>
          <p:nvPr/>
        </p:nvGrpSpPr>
        <p:grpSpPr>
          <a:xfrm>
            <a:off x="251460" y="2050415"/>
            <a:ext cx="11501120" cy="2635250"/>
            <a:chOff x="504" y="3998"/>
            <a:chExt cx="18112" cy="4150"/>
          </a:xfrm>
        </p:grpSpPr>
        <p:pic>
          <p:nvPicPr>
            <p:cNvPr id="2" name="图片 1"/>
            <p:cNvPicPr>
              <a:picLocks noChangeAspect="1"/>
            </p:cNvPicPr>
            <p:nvPr/>
          </p:nvPicPr>
          <p:blipFill>
            <a:blip r:embed="rId1"/>
            <a:srcRect t="7189" r="5924" b="46838"/>
            <a:stretch>
              <a:fillRect/>
            </a:stretch>
          </p:blipFill>
          <p:spPr>
            <a:xfrm>
              <a:off x="504" y="3998"/>
              <a:ext cx="18112" cy="4150"/>
            </a:xfrm>
            <a:prstGeom prst="rect">
              <a:avLst/>
            </a:prstGeom>
          </p:spPr>
        </p:pic>
        <p:sp>
          <p:nvSpPr>
            <p:cNvPr id="7" name="矩形 6"/>
            <p:cNvSpPr/>
            <p:nvPr/>
          </p:nvSpPr>
          <p:spPr>
            <a:xfrm>
              <a:off x="517" y="6902"/>
              <a:ext cx="966" cy="227"/>
            </a:xfrm>
            <a:prstGeom prst="rect">
              <a:avLst/>
            </a:prstGeom>
            <a:noFill/>
            <a:ln w="28575">
              <a:solidFill>
                <a:srgbClr val="C0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2"/>
              </p:custDataLst>
            </p:nvPr>
          </p:nvSpPr>
          <p:spPr>
            <a:xfrm>
              <a:off x="15600" y="5215"/>
              <a:ext cx="1795" cy="529"/>
            </a:xfrm>
            <a:prstGeom prst="rect">
              <a:avLst/>
            </a:prstGeom>
            <a:noFill/>
            <a:ln w="28575">
              <a:solidFill>
                <a:srgbClr val="C0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2368" y="5743"/>
              <a:ext cx="2582" cy="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custDataLst>
                <p:tags r:id="rId3"/>
              </p:custDataLst>
            </p:nvPr>
          </p:nvSpPr>
          <p:spPr>
            <a:xfrm>
              <a:off x="2368" y="6308"/>
              <a:ext cx="6340" cy="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 name="任意形状 8"/>
          <p:cNvSpPr/>
          <p:nvPr userDrawn="1">
            <p:custDataLst>
              <p:tags r:id="rId4"/>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5"/>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custDataLst>
              <p:tags r:id="rId6"/>
            </p:custDataLst>
          </p:nvPr>
        </p:nvSpPr>
        <p:spPr>
          <a:xfrm>
            <a:off x="384175" y="245110"/>
            <a:ext cx="7313930" cy="583565"/>
          </a:xfrm>
          <a:prstGeom prst="rect">
            <a:avLst/>
          </a:prstGeom>
          <a:noFill/>
        </p:spPr>
        <p:txBody>
          <a:bodyPr wrap="square" rtlCol="0" anchor="t">
            <a:spAutoFit/>
          </a:bodyPr>
          <a:p>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（二）论文评阅（常规评阅</a:t>
            </a:r>
            <a:r>
              <a:rPr lang="en-US" altLang="zh-CN"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384175" y="828675"/>
            <a:ext cx="10207625" cy="1291590"/>
          </a:xfrm>
          <a:prstGeom prst="rect">
            <a:avLst/>
          </a:prstGeom>
          <a:noFill/>
        </p:spPr>
        <p:txBody>
          <a:bodyPr wrap="square" rtlCol="0" anchor="t">
            <a:spAutoFit/>
          </a:bodyPr>
          <a:p>
            <a:pPr>
              <a:lnSpc>
                <a:spcPct val="150000"/>
              </a:lnSpc>
              <a:spcBef>
                <a:spcPts val="0"/>
              </a:spcBef>
              <a:spcAft>
                <a:spcPts val="0"/>
              </a:spcAft>
              <a:buSzPct val="95000"/>
              <a:buFont typeface="Century Schoolbook" panose="02040604050505020304" pitchFamily="18" charset="0"/>
              <a:buNone/>
              <a:defRPr/>
            </a:pPr>
            <a:r>
              <a:rPr lang="zh-CN" altLang="en-US" sz="28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评阅意见回复：</a:t>
            </a:r>
            <a:endParaRPr lang="zh-CN" altLang="en-US" sz="28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indent="0" eaLnBrk="0" hangingPunct="0">
              <a:lnSpc>
                <a:spcPct val="150000"/>
              </a:lnSpc>
              <a:spcBef>
                <a:spcPts val="0"/>
              </a:spcBef>
              <a:spcAft>
                <a:spcPts val="600"/>
              </a:spcAft>
              <a:buClr>
                <a:srgbClr val="000000"/>
              </a:buClr>
              <a:buSzPct val="100000"/>
              <a:buFont typeface="Wingdings" panose="05000000000000000000" charset="0"/>
              <a:buNone/>
              <a:defRPr/>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rPr>
              <a:t>申请人需及时查阅评阅意见，并对专家提出的意见进行逐条回复。</a:t>
            </a:r>
            <a:endParaRPr lang="zh-CN" altLang="en-US"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pic>
        <p:nvPicPr>
          <p:cNvPr id="15" name="图片 14"/>
          <p:cNvPicPr>
            <a:picLocks noChangeAspect="1"/>
          </p:cNvPicPr>
          <p:nvPr>
            <p:custDataLst>
              <p:tags r:id="rId7"/>
            </p:custDataLst>
          </p:nvPr>
        </p:nvPicPr>
        <p:blipFill>
          <a:blip r:embed="rId8"/>
          <a:stretch>
            <a:fillRect/>
          </a:stretch>
        </p:blipFill>
        <p:spPr>
          <a:xfrm>
            <a:off x="4262755" y="4805045"/>
            <a:ext cx="6329045" cy="4300855"/>
          </a:xfrm>
          <a:prstGeom prst="rect">
            <a:avLst/>
          </a:prstGeom>
        </p:spPr>
      </p:pic>
      <p:cxnSp>
        <p:nvCxnSpPr>
          <p:cNvPr id="16" name="直接箭头连接符 15"/>
          <p:cNvCxnSpPr/>
          <p:nvPr>
            <p:custDataLst>
              <p:tags r:id="rId9"/>
            </p:custDataLst>
          </p:nvPr>
        </p:nvCxnSpPr>
        <p:spPr>
          <a:xfrm flipH="1">
            <a:off x="10398848" y="3243127"/>
            <a:ext cx="112395" cy="15773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custDataLst>
              <p:tags r:id="rId3"/>
            </p:custDataLst>
          </p:nvPr>
        </p:nvSpPr>
        <p:spPr>
          <a:xfrm>
            <a:off x="748665" y="828675"/>
            <a:ext cx="10694670" cy="5344160"/>
          </a:xfrm>
          <a:prstGeom prst="rect">
            <a:avLst/>
          </a:prstGeom>
          <a:noFill/>
        </p:spPr>
        <p:txBody>
          <a:bodyPr wrap="square" rtlCol="0" anchor="t">
            <a:noAutofit/>
          </a:bodyPr>
          <a:p>
            <a:pPr>
              <a:lnSpc>
                <a:spcPct val="150000"/>
              </a:lnSpc>
              <a:spcBef>
                <a:spcPts val="0"/>
              </a:spcBef>
              <a:spcAft>
                <a:spcPts val="0"/>
              </a:spcAft>
              <a:buSzPct val="95000"/>
              <a:buFont typeface="Century Schoolbook" panose="02040604050505020304" pitchFamily="18" charset="0"/>
              <a:buNone/>
              <a:defRPr/>
            </a:pPr>
            <a:r>
              <a:rPr lang="zh-CN" altLang="en-US" sz="28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评阅意见回复：</a:t>
            </a:r>
            <a:endParaRPr lang="zh-CN" altLang="en-US" sz="28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indent="0" eaLnBrk="0" hangingPunct="0">
              <a:lnSpc>
                <a:spcPct val="150000"/>
              </a:lnSpc>
              <a:spcBef>
                <a:spcPts val="0"/>
              </a:spcBef>
              <a:spcAft>
                <a:spcPts val="600"/>
              </a:spcAft>
              <a:buClr>
                <a:srgbClr val="000000"/>
              </a:buClr>
              <a:buSzPct val="100000"/>
              <a:buFont typeface="Wingdings" panose="05000000000000000000" charset="0"/>
              <a:buNone/>
              <a:defRPr/>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rPr>
              <a:t>申请人需及时查阅评阅意见，并对专家提出的意见进行逐条回复。</a:t>
            </a:r>
            <a:endParaRPr lang="zh-CN" altLang="en-US"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05000"/>
              </a:lnSpc>
              <a:spcBef>
                <a:spcPts val="0"/>
              </a:spcBef>
              <a:spcAft>
                <a:spcPts val="600"/>
              </a:spcAft>
              <a:buClr>
                <a:srgbClr val="000000"/>
              </a:buClr>
              <a:buSzPct val="100000"/>
              <a:buFont typeface="Wingdings" panose="05000000000000000000" charset="0"/>
              <a:buNone/>
              <a:defRPr/>
            </a:pPr>
            <a:r>
              <a:rPr 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、同意答辩：</a:t>
            </a:r>
            <a:endPar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marL="342900" indent="-342900" eaLnBrk="0" hangingPunct="0">
              <a:lnSpc>
                <a:spcPct val="105000"/>
              </a:lnSpc>
              <a:spcBef>
                <a:spcPts val="0"/>
              </a:spcBef>
              <a:spcAft>
                <a:spcPts val="600"/>
              </a:spcAft>
              <a:buClr>
                <a:srgbClr val="000000"/>
              </a:buClr>
              <a:buSzPct val="100000"/>
              <a:buFont typeface="Wingdings" panose="05000000000000000000" charset="0"/>
              <a:buChar char="Ø"/>
              <a:defRPr/>
            </a:pPr>
            <a:r>
              <a:rPr lang="zh-CN" altLang="en-US" sz="2000" u="sng" dirty="0" smtClean="0">
                <a:solidFill>
                  <a:schemeClr val="dk1"/>
                </a:solidFill>
                <a:latin typeface="微软雅黑" panose="020B0503020204020204" charset="-122"/>
                <a:ea typeface="微软雅黑" panose="020B0503020204020204" charset="-122"/>
                <a:cs typeface="微软雅黑" panose="020B0503020204020204" charset="-122"/>
                <a:sym typeface="+mn-ea"/>
              </a:rPr>
              <a:t>需按照评阅人意见，进行修改及逐条回复，答辩前完成修改；</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a:p>
            <a:pPr marL="342900" indent="-342900" eaLnBrk="0" hangingPunct="0">
              <a:lnSpc>
                <a:spcPct val="105000"/>
              </a:lnSpc>
              <a:spcBef>
                <a:spcPts val="0"/>
              </a:spcBef>
              <a:spcAft>
                <a:spcPts val="600"/>
              </a:spcAft>
              <a:buClr>
                <a:srgbClr val="000000"/>
              </a:buClr>
              <a:buSzPct val="100000"/>
              <a:buFont typeface="Wingdings" panose="05000000000000000000" charset="0"/>
              <a:buChar char="Ø"/>
              <a:defRPr/>
            </a:pP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答辩前，</a:t>
            </a: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申请人在</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rPr>
              <a:t>培养系统上传有导师签字同意的论文评阅后修改情况说明。</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05000"/>
              </a:lnSpc>
              <a:spcBef>
                <a:spcPts val="0"/>
              </a:spcBef>
              <a:spcAft>
                <a:spcPts val="600"/>
              </a:spcAft>
              <a:buClr>
                <a:srgbClr val="000000"/>
              </a:buClr>
              <a:buSzPct val="100000"/>
              <a:buFont typeface="Wingdings" panose="05000000000000000000" charset="0"/>
              <a:buNone/>
              <a:defRPr/>
            </a:pPr>
            <a:r>
              <a:rPr lang="en-US" altLang="zh-CN"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2</a:t>
            </a:r>
            <a:r>
              <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、修改后答辩（小修）：</a:t>
            </a:r>
            <a:endPar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marL="342900" indent="-342900" eaLnBrk="0" hangingPunct="0">
              <a:lnSpc>
                <a:spcPct val="105000"/>
              </a:lnSpc>
              <a:spcBef>
                <a:spcPts val="0"/>
              </a:spcBef>
              <a:spcAft>
                <a:spcPts val="600"/>
              </a:spcAft>
              <a:buClr>
                <a:srgbClr val="000000"/>
              </a:buClr>
              <a:buSzPct val="100000"/>
              <a:buFont typeface="Wingdings" panose="05000000000000000000" charset="0"/>
              <a:buChar char="Ø"/>
              <a:defRPr/>
            </a:pPr>
            <a:r>
              <a:rPr lang="zh-CN" altLang="en-US" sz="2000" u="sng" dirty="0" smtClean="0">
                <a:solidFill>
                  <a:schemeClr val="dk1"/>
                </a:solidFill>
                <a:latin typeface="微软雅黑" panose="020B0503020204020204" charset="-122"/>
                <a:ea typeface="微软雅黑" panose="020B0503020204020204" charset="-122"/>
                <a:cs typeface="微软雅黑" panose="020B0503020204020204" charset="-122"/>
                <a:sym typeface="+mn-ea"/>
              </a:rPr>
              <a:t>针对评阅人意见，答辩前完成修改；</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a:p>
            <a:pPr marL="342900" indent="-342900" eaLnBrk="0" hangingPunct="0">
              <a:lnSpc>
                <a:spcPct val="105000"/>
              </a:lnSpc>
              <a:spcBef>
                <a:spcPts val="0"/>
              </a:spcBef>
              <a:spcAft>
                <a:spcPts val="600"/>
              </a:spcAft>
              <a:buClr>
                <a:srgbClr val="000000"/>
              </a:buClr>
              <a:buSzPct val="100000"/>
              <a:buFont typeface="Wingdings" panose="05000000000000000000" charset="0"/>
              <a:buChar char="Ø"/>
              <a:defRPr/>
            </a:pP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答辩前，申请人在</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rPr>
              <a:t>培养系统上传有导师签字同意的论文评阅后修改情况说明。</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05000"/>
              </a:lnSpc>
              <a:spcBef>
                <a:spcPts val="0"/>
              </a:spcBef>
              <a:spcAft>
                <a:spcPts val="600"/>
              </a:spcAft>
              <a:buClr>
                <a:srgbClr val="000000"/>
              </a:buClr>
              <a:buSzPct val="100000"/>
              <a:buFont typeface="Wingdings" panose="05000000000000000000" charset="0"/>
              <a:buNone/>
              <a:defRPr/>
            </a:pPr>
            <a:r>
              <a:rPr lang="en-US" altLang="zh-CN"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3</a:t>
            </a:r>
            <a:r>
              <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、修改后评阅（大修）：</a:t>
            </a:r>
            <a:endPar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05000"/>
              </a:lnSpc>
              <a:spcBef>
                <a:spcPts val="0"/>
              </a:spcBef>
              <a:spcAft>
                <a:spcPts val="600"/>
              </a:spcAft>
              <a:buFont typeface="Wingdings" panose="05000000000000000000" charset="0"/>
              <a:buChar char="Ø"/>
            </a:pPr>
            <a:r>
              <a:rPr lang="zh-CN" altLang="en-US" sz="2000" u="sng" dirty="0" smtClean="0">
                <a:solidFill>
                  <a:schemeClr val="dk1"/>
                </a:solidFill>
                <a:latin typeface="微软雅黑" panose="020B0503020204020204" charset="-122"/>
                <a:ea typeface="微软雅黑" panose="020B0503020204020204" charset="-122"/>
                <a:cs typeface="微软雅黑" panose="020B0503020204020204" charset="-122"/>
                <a:sym typeface="+mn-ea"/>
              </a:rPr>
              <a:t>针对评阅人意见，进行修改，重新提交给该评阅人，再次评阅，如同意答辩，方可进入论文答辩阶段。</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endParaRPr>
          </a:p>
          <a:p>
            <a:pPr marL="342900" indent="-342900" algn="just">
              <a:lnSpc>
                <a:spcPct val="105000"/>
              </a:lnSpc>
              <a:spcBef>
                <a:spcPts val="0"/>
              </a:spcBef>
              <a:spcAft>
                <a:spcPts val="600"/>
              </a:spcAft>
              <a:buFont typeface="Wingdings" panose="05000000000000000000" charset="0"/>
              <a:buChar char="Ø"/>
            </a:pP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答辩前，申请人在培养系统上</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rPr>
              <a:t>传</a:t>
            </a: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有导师签字同意的论文评阅后修改情况说明</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4"/>
            </p:custDataLst>
          </p:nvPr>
        </p:nvSpPr>
        <p:spPr>
          <a:xfrm>
            <a:off x="1261745" y="6081395"/>
            <a:ext cx="9886315" cy="645160"/>
          </a:xfrm>
          <a:prstGeom prst="rect">
            <a:avLst/>
          </a:prstGeom>
          <a:noFill/>
        </p:spPr>
        <p:txBody>
          <a:bodyPr wrap="square" rtlCol="0" anchor="t">
            <a:spAutoFit/>
          </a:bodyPr>
          <a:p>
            <a:pPr indent="0" algn="ctr">
              <a:lnSpc>
                <a:spcPct val="150000"/>
              </a:lnSpc>
              <a:spcAft>
                <a:spcPts val="600"/>
              </a:spcAft>
              <a:buFont typeface="Wingdings" panose="05000000000000000000" charset="0"/>
              <a:buNone/>
            </a:pPr>
            <a:r>
              <a:rPr lang="zh-CN" altLang="en-US" sz="2400" b="1" u="sng" dirty="0">
                <a:solidFill>
                  <a:srgbClr val="0000FF"/>
                </a:solidFill>
                <a:effectLst>
                  <a:outerShdw blurRad="38100" dist="38100" dir="2700000" algn="tl">
                    <a:srgbClr val="000000">
                      <a:alpha val="43137"/>
                    </a:srgbClr>
                  </a:outerShdw>
                </a:effectLst>
                <a:latin typeface="+mn-ea"/>
                <a:sym typeface="+mn-ea"/>
              </a:rPr>
              <a:t>注：若盲审专家反馈意见为大修，申请人应及时与教育处联系</a:t>
            </a:r>
            <a:endParaRPr lang="zh-CN" altLang="en-US" sz="2400" b="1" u="sng" dirty="0">
              <a:solidFill>
                <a:srgbClr val="0000FF"/>
              </a:solidFill>
              <a:effectLst>
                <a:outerShdw blurRad="38100" dist="38100" dir="2700000" algn="tl">
                  <a:srgbClr val="000000">
                    <a:alpha val="43137"/>
                  </a:srgbClr>
                </a:outerShdw>
              </a:effectLst>
              <a:latin typeface="+mn-ea"/>
              <a:sym typeface="+mn-ea"/>
            </a:endParaRPr>
          </a:p>
        </p:txBody>
      </p:sp>
      <p:sp>
        <p:nvSpPr>
          <p:cNvPr id="6" name="文本框 5"/>
          <p:cNvSpPr txBox="1"/>
          <p:nvPr>
            <p:custDataLst>
              <p:tags r:id="rId5"/>
            </p:custDataLst>
          </p:nvPr>
        </p:nvSpPr>
        <p:spPr>
          <a:xfrm>
            <a:off x="384175" y="245110"/>
            <a:ext cx="7313930" cy="583565"/>
          </a:xfrm>
          <a:prstGeom prst="rect">
            <a:avLst/>
          </a:prstGeom>
          <a:noFill/>
        </p:spPr>
        <p:txBody>
          <a:bodyPr wrap="square" rtlCol="0" anchor="t">
            <a:spAutoFit/>
          </a:bodyPr>
          <a:p>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（二）论文评阅（常规评阅</a:t>
            </a:r>
            <a:r>
              <a:rPr lang="en-US" altLang="zh-CN"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6"/>
          <a:stretch>
            <a:fillRect/>
          </a:stretch>
        </p:blipFill>
        <p:spPr>
          <a:xfrm>
            <a:off x="5021580" y="112395"/>
            <a:ext cx="6988175" cy="4464685"/>
          </a:xfrm>
          <a:prstGeom prst="rect">
            <a:avLst/>
          </a:prstGeom>
        </p:spPr>
      </p:pic>
      <p:pic>
        <p:nvPicPr>
          <p:cNvPr id="7" name="图片 6"/>
          <p:cNvPicPr>
            <a:picLocks noChangeAspect="1"/>
          </p:cNvPicPr>
          <p:nvPr/>
        </p:nvPicPr>
        <p:blipFill>
          <a:blip r:embed="rId7"/>
          <a:stretch>
            <a:fillRect/>
          </a:stretch>
        </p:blipFill>
        <p:spPr>
          <a:xfrm>
            <a:off x="4697095" y="828675"/>
            <a:ext cx="6746240" cy="3790950"/>
          </a:xfrm>
          <a:prstGeom prst="rect">
            <a:avLst/>
          </a:prstGeom>
        </p:spPr>
      </p:pic>
      <p:pic>
        <p:nvPicPr>
          <p:cNvPr id="9" name="图片 8"/>
          <p:cNvPicPr>
            <a:picLocks noChangeAspect="1"/>
          </p:cNvPicPr>
          <p:nvPr/>
        </p:nvPicPr>
        <p:blipFill>
          <a:blip r:embed="rId8"/>
          <a:stretch>
            <a:fillRect/>
          </a:stretch>
        </p:blipFill>
        <p:spPr>
          <a:xfrm>
            <a:off x="7025005" y="459105"/>
            <a:ext cx="5067300" cy="626745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右箭头 6"/>
          <p:cNvSpPr/>
          <p:nvPr>
            <p:custDataLst>
              <p:tags r:id="rId3"/>
            </p:custDataLst>
          </p:nvPr>
        </p:nvSpPr>
        <p:spPr>
          <a:xfrm>
            <a:off x="743585" y="2853055"/>
            <a:ext cx="11273155" cy="1414780"/>
          </a:xfrm>
          <a:prstGeom prst="rightArrow">
            <a:avLst>
              <a:gd name="adj1" fmla="val 5305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 name="文本框 1"/>
          <p:cNvSpPr txBox="1"/>
          <p:nvPr>
            <p:custDataLst>
              <p:tags r:id="rId4"/>
            </p:custDataLst>
          </p:nvPr>
        </p:nvSpPr>
        <p:spPr>
          <a:xfrm>
            <a:off x="987425" y="2303145"/>
            <a:ext cx="2252345" cy="2218055"/>
          </a:xfrm>
          <a:prstGeom prst="rect">
            <a:avLst/>
          </a:prstGeom>
          <a:solidFill>
            <a:schemeClr val="accent4">
              <a:lumMod val="20000"/>
              <a:lumOff val="80000"/>
            </a:schemeClr>
          </a:solidFill>
        </p:spPr>
        <p:txBody>
          <a:bodyPr wrap="square" rtlCol="0" anchor="t">
            <a:noAutofit/>
          </a:bodyPr>
          <a:p>
            <a:pPr algn="ctr">
              <a:lnSpc>
                <a:spcPct val="150000"/>
              </a:lnSpc>
              <a:spcBef>
                <a:spcPts val="0"/>
              </a:spcBef>
              <a:spcAft>
                <a:spcPts val="600"/>
              </a:spcAft>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答辩申请</a:t>
            </a:r>
            <a:endPar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algn="ctr">
              <a:lnSpc>
                <a:spcPct val="150000"/>
              </a:lnSpc>
              <a:spcBef>
                <a:spcPts val="0"/>
              </a:spcBef>
              <a:spcAft>
                <a:spcPts val="600"/>
              </a:spcAft>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（格式、查重、资格审查）</a:t>
            </a:r>
            <a:endParaRPr lang="en-US" altLang="zh-CN"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custDataLst>
              <p:tags r:id="rId5"/>
            </p:custDataLst>
          </p:nvPr>
        </p:nvSpPr>
        <p:spPr>
          <a:xfrm>
            <a:off x="3469640" y="2302510"/>
            <a:ext cx="2251710" cy="2218055"/>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论文评阅</a:t>
            </a:r>
            <a:endPar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a:t>
            </a: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常规评阅+</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盲审）</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6"/>
            </p:custDataLst>
          </p:nvPr>
        </p:nvSpPr>
        <p:spPr>
          <a:xfrm>
            <a:off x="5951220" y="2275840"/>
            <a:ext cx="2251710" cy="22174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论文答辩</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（自行组织）</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5" name="文本框 4"/>
          <p:cNvSpPr txBox="1"/>
          <p:nvPr>
            <p:custDataLst>
              <p:tags r:id="rId7"/>
            </p:custDataLst>
          </p:nvPr>
        </p:nvSpPr>
        <p:spPr>
          <a:xfrm>
            <a:off x="8432800" y="2275840"/>
            <a:ext cx="2461895" cy="22555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答辩后</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报送材料</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（学位系统填报）</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0" y="509905"/>
            <a:ext cx="679259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三、学位论文盲审及答辩流程</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498475" y="236220"/>
            <a:ext cx="609600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（三）论文答辩（自行组织）</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nvSpPr>
        <p:spPr>
          <a:xfrm>
            <a:off x="498475" y="1687830"/>
            <a:ext cx="11605260" cy="5039995"/>
          </a:xfrm>
          <a:prstGeom prst="rect">
            <a:avLst/>
          </a:prstGeom>
          <a:noFill/>
        </p:spPr>
        <p:txBody>
          <a:bodyPr wrap="square" rtlCol="0" anchor="t">
            <a:spAutoFit/>
          </a:bodyPr>
          <a:p>
            <a:pPr indent="0" eaLnBrk="0" hangingPunct="0">
              <a:lnSpc>
                <a:spcPct val="150000"/>
              </a:lnSpc>
              <a:spcBef>
                <a:spcPts val="0"/>
              </a:spcBef>
              <a:spcAft>
                <a:spcPct val="0"/>
              </a:spcAft>
              <a:buClr>
                <a:srgbClr val="0000FF"/>
              </a:buClr>
              <a:buSzPct val="100000"/>
              <a:buFont typeface="Wingdings" panose="05000000000000000000" pitchFamily="2" charset="2"/>
              <a:buNone/>
              <a:defRPr/>
            </a:pP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硕士学位论文答辩委员会应由</a:t>
            </a:r>
            <a:r>
              <a:rPr lang="zh-CN" altLang="en-US" sz="2400" b="1" u="sng"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3-5位</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本学科专业和相关学科专业</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专家（具有高级（或相当）专业技术职务或具有硕士生指导教师资格）组成，其中，至少包括所内同行专家、所外同行专家各一位。</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endParaRPr>
          </a:p>
          <a:p>
            <a:pPr indent="0" eaLnBrk="0" hangingPunct="0">
              <a:lnSpc>
                <a:spcPct val="150000"/>
              </a:lnSpc>
              <a:spcBef>
                <a:spcPts val="0"/>
              </a:spcBef>
              <a:spcAft>
                <a:spcPct val="0"/>
              </a:spcAft>
              <a:buClr>
                <a:srgbClr val="0000FF"/>
              </a:buClr>
              <a:buSzPct val="100000"/>
              <a:buFont typeface="Wingdings" panose="05000000000000000000" pitchFamily="2" charset="2"/>
              <a:buNone/>
              <a:defRPr/>
            </a:pP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博士学位论文答辩委员会应由</a:t>
            </a:r>
            <a:r>
              <a:rPr lang="zh-CN" altLang="en-US" sz="2400" b="1" u="sng"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5-7位</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本学科专业和相关学科专业</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专家（具有正高级（或相当）专业技术职务或具有博士生指导教师资格）组成，其中至少包括所内同行专家1位、所外同行专家2位。答辩委员会成员中</a:t>
            </a:r>
            <a:r>
              <a:rPr lang="zh-CN" altLang="en-US" sz="2400" b="1" u="sng"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博士生导师不少于三分之二。</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50000"/>
              </a:lnSpc>
              <a:spcBef>
                <a:spcPts val="0"/>
              </a:spcBef>
              <a:spcAft>
                <a:spcPct val="0"/>
              </a:spcAft>
              <a:buClr>
                <a:srgbClr val="000000"/>
              </a:buClr>
              <a:buSzPct val="100000"/>
              <a:buFont typeface="Wingdings" panose="05000000000000000000" pitchFamily="2" charset="2"/>
              <a:buChar char="Ø"/>
              <a:defRPr/>
            </a:pP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导师不能作为答辩委员会成员</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449580" indent="-449580" eaLnBrk="0" hangingPunct="0">
              <a:lnSpc>
                <a:spcPct val="150000"/>
              </a:lnSpc>
              <a:spcBef>
                <a:spcPts val="0"/>
              </a:spcBef>
              <a:spcAft>
                <a:spcPct val="0"/>
              </a:spcAft>
              <a:buClr>
                <a:srgbClr val="000000"/>
              </a:buClr>
              <a:buSzPct val="100000"/>
              <a:buFont typeface="Wingdings" panose="05000000000000000000" pitchFamily="2" charset="2"/>
              <a:buChar char="Ø"/>
              <a:defRPr/>
            </a:pP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学位论文的常规评阅人一般应参加该论文答辩委员会</a:t>
            </a:r>
            <a:endParaRPr lang="en-US" altLang="zh-CN" sz="2400" dirty="0">
              <a:solidFill>
                <a:srgbClr val="000000"/>
              </a:solidFill>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20000"/>
              </a:lnSpc>
              <a:spcBef>
                <a:spcPct val="20000"/>
              </a:spcBef>
              <a:spcAft>
                <a:spcPct val="20000"/>
              </a:spcAft>
              <a:buClr>
                <a:srgbClr val="0000FF"/>
              </a:buClr>
              <a:buSzPct val="100000"/>
              <a:buFont typeface="Wingdings" panose="05000000000000000000" pitchFamily="2" charset="2"/>
              <a:buChar char="Ø"/>
              <a:defRPr/>
            </a:pPr>
            <a:endPar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589915" y="6193790"/>
            <a:ext cx="11127105" cy="534035"/>
          </a:xfrm>
          <a:prstGeom prst="rect">
            <a:avLst/>
          </a:prstGeom>
          <a:noFill/>
        </p:spPr>
        <p:txBody>
          <a:bodyPr wrap="square" rtlCol="0" anchor="t">
            <a:spAutoFit/>
          </a:bodyPr>
          <a:p>
            <a:pPr eaLnBrk="0" hangingPunct="0">
              <a:lnSpc>
                <a:spcPct val="120000"/>
              </a:lnSpc>
              <a:spcBef>
                <a:spcPct val="20000"/>
              </a:spcBef>
              <a:spcAft>
                <a:spcPct val="20000"/>
              </a:spcAft>
              <a:buClr>
                <a:srgbClr val="0000FF"/>
              </a:buClr>
              <a:buSzPct val="100000"/>
              <a:defRPr/>
            </a:pPr>
            <a:r>
              <a:rPr lang="zh-CN" altLang="en-US" sz="2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根据夏季国科大学位会要求，建议硕士、博士论文答辩委员会成员不得超过</a:t>
            </a:r>
            <a:r>
              <a:rPr lang="en-US" altLang="zh-CN" sz="2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7</a:t>
            </a:r>
            <a:r>
              <a:rPr lang="zh-CN" altLang="en-US" sz="2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人。</a:t>
            </a:r>
            <a:endParaRPr lang="zh-CN" altLang="en-US" sz="2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3"/>
            </p:custDataLst>
          </p:nvPr>
        </p:nvSpPr>
        <p:spPr>
          <a:xfrm>
            <a:off x="191135" y="1064260"/>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、答辩专家组成员</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nvSpPr>
        <p:spPr>
          <a:xfrm>
            <a:off x="498475" y="1721485"/>
            <a:ext cx="11605260" cy="5077460"/>
          </a:xfrm>
          <a:prstGeom prst="rect">
            <a:avLst/>
          </a:prstGeom>
          <a:noFill/>
        </p:spPr>
        <p:txBody>
          <a:bodyPr wrap="square" rtlCol="0" anchor="t">
            <a:spAutoFit/>
          </a:bodyPr>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zh-CN" sz="2400" dirty="0">
                <a:solidFill>
                  <a:srgbClr val="000000"/>
                </a:solidFill>
                <a:latin typeface="微软雅黑" panose="020B0503020204020204" charset="-122"/>
                <a:ea typeface="微软雅黑" panose="020B0503020204020204" charset="-122"/>
                <a:cs typeface="微软雅黑" panose="020B0503020204020204" charset="-122"/>
                <a:sym typeface="+mn-ea"/>
              </a:rPr>
              <a:t>答辩委员会设</a:t>
            </a:r>
            <a:r>
              <a:rPr lang="zh-CN"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答辩秘书</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名</a:t>
            </a:r>
            <a:r>
              <a:rPr lang="zh-CN" altLang="zh-CN" sz="2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答辩秘书</a:t>
            </a:r>
            <a:r>
              <a:rPr lang="zh-CN" altLang="zh-CN" sz="2400" dirty="0">
                <a:solidFill>
                  <a:srgbClr val="000000"/>
                </a:solidFill>
                <a:latin typeface="微软雅黑" panose="020B0503020204020204" charset="-122"/>
                <a:ea typeface="微软雅黑" panose="020B0503020204020204" charset="-122"/>
                <a:cs typeface="微软雅黑" panose="020B0503020204020204" charset="-122"/>
                <a:sym typeface="+mn-ea"/>
              </a:rPr>
              <a:t>应由具有中级以上职称人员或在学高年级研究生担任。答辩秘书参加答辩工作全过程并客观、详细地记录答辩委员的提问、答辩人的回答及答辩委员会决议等情况，答辩秘书没有投票表决权。如果答辩委员的表决票出现任何问题，答辩秘书须现场请示主席如何解决。</a:t>
            </a:r>
            <a:endParaRPr lang="zh-CN" altLang="zh-CN" sz="2400"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学位论文答辩申请资格审核、学位论文评阅结果审核、答辩委员会组成</a:t>
            </a:r>
            <a:r>
              <a:rPr lang="zh-CN" altLang="en-US" sz="2400" b="1" u="sng" dirty="0">
                <a:solidFill>
                  <a:srgbClr val="0000FF"/>
                </a:solidFill>
                <a:latin typeface="微软雅黑" panose="020B0503020204020204" charset="-122"/>
                <a:ea typeface="微软雅黑" panose="020B0503020204020204" charset="-122"/>
                <a:cs typeface="微软雅黑" panose="020B0503020204020204" charset="-122"/>
                <a:sym typeface="+mn-ea"/>
              </a:rPr>
              <a:t>审核通过</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后方可进行答辩</a:t>
            </a: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（2）申请人准备</a:t>
            </a:r>
            <a:r>
              <a:rPr lang="zh-CN" altLang="zh-CN" sz="24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答辩会材料</a:t>
            </a: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（3）论文答辩公告</a:t>
            </a:r>
            <a:r>
              <a:rPr lang="zh-CN" altLang="zh-CN" sz="24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提前五天</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发送至教育处，</a:t>
            </a:r>
            <a:r>
              <a:rPr lang="zh-CN" altLang="zh-CN" sz="24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提前三天</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在地1楼、地3楼、地6楼张贴纸制答辩海报。</a:t>
            </a: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3"/>
            </p:custDataLst>
          </p:nvPr>
        </p:nvSpPr>
        <p:spPr>
          <a:xfrm>
            <a:off x="191135" y="1064260"/>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、答辩秘书筹备答辩会</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4"/>
            </p:custDataLst>
          </p:nvPr>
        </p:nvSpPr>
        <p:spPr>
          <a:xfrm>
            <a:off x="498475" y="236220"/>
            <a:ext cx="609600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（三）论文答辩（自行组织）</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形状 8"/>
          <p:cNvSpPr/>
          <p:nvPr userDrawn="1">
            <p:custDataLst>
              <p:tags r:id="rId1"/>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220345" y="187325"/>
            <a:ext cx="6096000" cy="521970"/>
          </a:xfrm>
          <a:prstGeom prst="rect">
            <a:avLst/>
          </a:prstGeom>
          <a:noFill/>
        </p:spPr>
        <p:txBody>
          <a:bodyPr wrap="square" rtlCol="0" anchor="t">
            <a:spAutoFit/>
          </a:bodyPr>
          <a:p>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答辩会材料</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316230" y="886460"/>
            <a:ext cx="5511165" cy="5169535"/>
          </a:xfrm>
          <a:prstGeom prst="rect">
            <a:avLst/>
          </a:prstGeom>
          <a:noFill/>
          <a:ln w="9525">
            <a:noFill/>
          </a:ln>
        </p:spPr>
        <p:txBody>
          <a:bodyPr wrap="square">
            <a:spAutoFit/>
          </a:bodyPr>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学位论文</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学位论文答辩申请书、论文答辩程序、答辩记录本、答辩委员会表决票（答辩前到教育处领取，表决票盖章方有效）；</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论文答辩情况和学位授予决议书；</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学位论文评阅书：需评阅人签字、同意答辩的常规评阅书及系统导出的经导师签字的盲审评阅意见</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答辩委员会成员聘书：根据需要，个人下载打印，到教育处盖章</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答辩公告，海报</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p:txBody>
      </p:sp>
      <p:cxnSp>
        <p:nvCxnSpPr>
          <p:cNvPr id="3" name="直接连接符 2"/>
          <p:cNvCxnSpPr/>
          <p:nvPr/>
        </p:nvCxnSpPr>
        <p:spPr>
          <a:xfrm>
            <a:off x="5991860" y="322580"/>
            <a:ext cx="19685" cy="629729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176010" y="187325"/>
            <a:ext cx="3268345" cy="521970"/>
          </a:xfrm>
          <a:prstGeom prst="rect">
            <a:avLst/>
          </a:prstGeom>
          <a:noFill/>
        </p:spPr>
        <p:txBody>
          <a:bodyPr wrap="square" rtlCol="0" anchor="t">
            <a:spAutoFit/>
          </a:bodyPr>
          <a:p>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各表格填写说明</a:t>
            </a:r>
            <a:endParaRPr lang="zh-CN" altLang="en-US" sz="32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endParaRPr>
          </a:p>
        </p:txBody>
      </p:sp>
      <p:sp>
        <p:nvSpPr>
          <p:cNvPr id="7" name="文本框 6"/>
          <p:cNvSpPr txBox="1"/>
          <p:nvPr/>
        </p:nvSpPr>
        <p:spPr>
          <a:xfrm>
            <a:off x="5827395" y="886460"/>
            <a:ext cx="6104890" cy="5575300"/>
          </a:xfrm>
          <a:prstGeom prst="rect">
            <a:avLst/>
          </a:prstGeom>
          <a:noFill/>
        </p:spPr>
        <p:txBody>
          <a:bodyPr wrap="square" rtlCol="0" anchor="t">
            <a:spAutoFit/>
          </a:bodyPr>
          <a:p>
            <a:pPr lvl="1" algn="just" eaLnBrk="1" hangingPunct="1">
              <a:lnSpc>
                <a:spcPts val="3400"/>
              </a:lnSpc>
              <a:spcAft>
                <a:spcPct val="20000"/>
              </a:spcAft>
              <a:buClrTx/>
              <a:buFont typeface="Wingdings" panose="05000000000000000000" pitchFamily="2" charset="2"/>
              <a:buChar char="Ø"/>
            </a:pPr>
            <a:r>
              <a:rPr lang="zh-CN" altLang="en-US" sz="2000" b="1" dirty="0">
                <a:latin typeface="+mn-ea"/>
                <a:sym typeface="+mn-ea"/>
              </a:rPr>
              <a:t>需要照片的地方</a:t>
            </a:r>
            <a:r>
              <a:rPr lang="zh-CN" altLang="en-US" sz="2000" b="1" dirty="0">
                <a:solidFill>
                  <a:srgbClr val="0000FF"/>
                </a:solidFill>
                <a:effectLst>
                  <a:outerShdw blurRad="38100" dist="38100" dir="2700000" algn="tl">
                    <a:srgbClr val="C0C0C0"/>
                  </a:outerShdw>
                </a:effectLst>
                <a:latin typeface="+mn-ea"/>
                <a:sym typeface="+mn-ea"/>
              </a:rPr>
              <a:t>帖免冠照片</a:t>
            </a:r>
            <a:r>
              <a:rPr lang="zh-CN" altLang="en-US" sz="2000" b="1" dirty="0">
                <a:latin typeface="+mn-ea"/>
                <a:sym typeface="+mn-ea"/>
              </a:rPr>
              <a:t>；</a:t>
            </a:r>
            <a:endParaRPr lang="zh-CN" altLang="en-US" sz="2000" b="1" dirty="0">
              <a:latin typeface="+mn-ea"/>
            </a:endParaRPr>
          </a:p>
          <a:p>
            <a:pPr lvl="1" algn="just" eaLnBrk="1" hangingPunct="1">
              <a:lnSpc>
                <a:spcPts val="3400"/>
              </a:lnSpc>
              <a:spcAft>
                <a:spcPct val="20000"/>
              </a:spcAft>
              <a:buClrTx/>
              <a:buFont typeface="Wingdings" panose="05000000000000000000" pitchFamily="2" charset="2"/>
              <a:buChar char="Ø"/>
            </a:pPr>
            <a:r>
              <a:rPr lang="zh-CN" altLang="en-US" sz="2000" b="1" dirty="0">
                <a:latin typeface="+mn-ea"/>
                <a:sym typeface="+mn-ea"/>
              </a:rPr>
              <a:t>需签字的地方要求</a:t>
            </a:r>
            <a:r>
              <a:rPr lang="zh-CN" altLang="en-US" sz="2000" b="1" dirty="0">
                <a:solidFill>
                  <a:srgbClr val="0000FF"/>
                </a:solidFill>
                <a:effectLst>
                  <a:outerShdw blurRad="38100" dist="38100" dir="2700000" algn="tl">
                    <a:srgbClr val="C0C0C0"/>
                  </a:outerShdw>
                </a:effectLst>
                <a:latin typeface="+mn-ea"/>
                <a:sym typeface="+mn-ea"/>
              </a:rPr>
              <a:t>亲笔签名</a:t>
            </a:r>
            <a:r>
              <a:rPr lang="zh-CN" altLang="en-US" sz="2000" b="1" dirty="0">
                <a:latin typeface="+mn-ea"/>
                <a:sym typeface="+mn-ea"/>
              </a:rPr>
              <a:t>；</a:t>
            </a:r>
            <a:endParaRPr lang="zh-CN" altLang="en-US" sz="2000" b="1" dirty="0">
              <a:latin typeface="+mn-ea"/>
            </a:endParaRPr>
          </a:p>
          <a:p>
            <a:pPr lvl="1" algn="just" eaLnBrk="1" hangingPunct="1">
              <a:lnSpc>
                <a:spcPts val="3400"/>
              </a:lnSpc>
              <a:spcAft>
                <a:spcPct val="20000"/>
              </a:spcAft>
              <a:buClrTx/>
              <a:buFont typeface="Wingdings" panose="05000000000000000000" pitchFamily="2" charset="2"/>
              <a:buChar char="Ø"/>
            </a:pPr>
            <a:r>
              <a:rPr lang="en-US" altLang="zh-CN" sz="2000" b="1" dirty="0">
                <a:latin typeface="+mn-ea"/>
                <a:sym typeface="+mn-ea"/>
              </a:rPr>
              <a:t>《</a:t>
            </a:r>
            <a:r>
              <a:rPr lang="zh-CN" altLang="en-US" sz="2000" b="1" dirty="0">
                <a:latin typeface="+mn-ea"/>
                <a:sym typeface="+mn-ea"/>
              </a:rPr>
              <a:t>研究生学位论文答辩申请书</a:t>
            </a:r>
            <a:r>
              <a:rPr lang="en-US" altLang="zh-CN" sz="2000" b="1" dirty="0">
                <a:latin typeface="+mn-ea"/>
                <a:sym typeface="+mn-ea"/>
              </a:rPr>
              <a:t>》</a:t>
            </a:r>
            <a:r>
              <a:rPr lang="zh-CN" altLang="en-US" sz="2000" b="1" dirty="0">
                <a:latin typeface="+mn-ea"/>
                <a:sym typeface="+mn-ea"/>
              </a:rPr>
              <a:t>中的学位论文评阅人及答辩委员会成员名单由导师确定，人员名单中尽可能选择相关专业的我所学位评定委员会委员；</a:t>
            </a:r>
            <a:r>
              <a:rPr lang="zh-CN" altLang="en-US" sz="2000" b="1" dirty="0">
                <a:solidFill>
                  <a:srgbClr val="0000FF"/>
                </a:solidFill>
                <a:effectLst>
                  <a:outerShdw blurRad="38100" dist="38100" dir="2700000" algn="tl">
                    <a:srgbClr val="C0C0C0"/>
                  </a:outerShdw>
                </a:effectLst>
                <a:latin typeface="+mn-ea"/>
                <a:sym typeface="+mn-ea"/>
              </a:rPr>
              <a:t>已发表的论文附文章首页，待发论文附正式录用函及待发表文章全文（录用函需导师签字方有效），专利附专利授权书或专利受理通知书；</a:t>
            </a:r>
            <a:endParaRPr lang="zh-CN" altLang="en-US" sz="2000" b="1" dirty="0">
              <a:solidFill>
                <a:srgbClr val="0000FF"/>
              </a:solidFill>
              <a:effectLst>
                <a:outerShdw blurRad="38100" dist="38100" dir="2700000" algn="tl">
                  <a:srgbClr val="C0C0C0"/>
                </a:outerShdw>
              </a:effectLst>
              <a:latin typeface="+mn-ea"/>
            </a:endParaRPr>
          </a:p>
          <a:p>
            <a:pPr lvl="1" algn="just" eaLnBrk="1" hangingPunct="1">
              <a:lnSpc>
                <a:spcPts val="3400"/>
              </a:lnSpc>
              <a:spcAft>
                <a:spcPct val="20000"/>
              </a:spcAft>
              <a:buClrTx/>
              <a:buFont typeface="Wingdings" panose="05000000000000000000" pitchFamily="2" charset="2"/>
              <a:buChar char="Ø"/>
            </a:pPr>
            <a:r>
              <a:rPr lang="zh-CN" altLang="en-US" sz="2000" b="1" dirty="0" smtClean="0">
                <a:latin typeface="+mn-ea"/>
                <a:sym typeface="+mn-ea"/>
              </a:rPr>
              <a:t>第一导师和第二导师均需按</a:t>
            </a:r>
            <a:r>
              <a:rPr lang="zh-CN" altLang="en-US" sz="2000" b="1" dirty="0">
                <a:latin typeface="+mn-ea"/>
                <a:sym typeface="+mn-ea"/>
              </a:rPr>
              <a:t>答辩申请书中</a:t>
            </a:r>
            <a:r>
              <a:rPr lang="zh-CN" altLang="en-US" sz="2000" b="1" dirty="0" smtClean="0">
                <a:latin typeface="+mn-ea"/>
                <a:sym typeface="+mn-ea"/>
              </a:rPr>
              <a:t>要求</a:t>
            </a:r>
            <a:r>
              <a:rPr lang="zh-CN" altLang="en-US" sz="2000" b="1" dirty="0">
                <a:solidFill>
                  <a:srgbClr val="0000FF"/>
                </a:solidFill>
                <a:effectLst>
                  <a:outerShdw blurRad="38100" dist="38100" dir="2700000" algn="tl">
                    <a:srgbClr val="C0C0C0"/>
                  </a:outerShdw>
                </a:effectLst>
                <a:latin typeface="+mn-ea"/>
                <a:sym typeface="+mn-ea"/>
              </a:rPr>
              <a:t>撰写</a:t>
            </a:r>
            <a:r>
              <a:rPr lang="zh-CN" altLang="en-US" sz="2000" b="1" dirty="0">
                <a:latin typeface="+mn-ea"/>
                <a:sym typeface="+mn-ea"/>
              </a:rPr>
              <a:t>“指导教师对学位论文的学术评语及对申请人的综合评价</a:t>
            </a:r>
            <a:r>
              <a:rPr lang="zh-CN" altLang="en-US" sz="2000" b="1" dirty="0" smtClean="0">
                <a:latin typeface="+mn-ea"/>
                <a:sym typeface="+mn-ea"/>
              </a:rPr>
              <a:t>”及是否同意答辩并签字。</a:t>
            </a:r>
            <a:endParaRPr lang="zh-CN" altLang="en-US" sz="2000" b="1" dirty="0" smtClean="0">
              <a:latin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498475" y="236220"/>
            <a:ext cx="8780145"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答辩后报送</a:t>
            </a:r>
            <a:r>
              <a:rPr lang="zh-CN" altLang="en-US" sz="3200" b="1" dirty="0" smtClean="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材料（学位系统填报）</a:t>
            </a:r>
            <a:endParaRPr lang="zh-CN" altLang="en-US" sz="3200" b="1" dirty="0" smtClean="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custDataLst>
              <p:tags r:id="rId3"/>
            </p:custDataLst>
          </p:nvPr>
        </p:nvSpPr>
        <p:spPr>
          <a:xfrm>
            <a:off x="498475" y="1721485"/>
            <a:ext cx="11605260" cy="1162050"/>
          </a:xfrm>
          <a:prstGeom prst="rect">
            <a:avLst/>
          </a:prstGeom>
          <a:noFill/>
        </p:spPr>
        <p:txBody>
          <a:bodyPr wrap="square" rtlCol="0" anchor="t">
            <a:spAutoFit/>
          </a:bodyPr>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en-US" altLang="zh-CN" sz="2400" dirty="0" smtClean="0">
                <a:solidFill>
                  <a:schemeClr val="dk1"/>
                </a:solidFill>
                <a:latin typeface="微软雅黑" panose="020B0503020204020204" charset="-122"/>
                <a:ea typeface="微软雅黑" panose="020B0503020204020204" charset="-122"/>
                <a:sym typeface="+mn-ea"/>
              </a:rPr>
              <a:t>        </a:t>
            </a:r>
            <a:endParaRPr lang="zh-CN" altLang="zh-CN" sz="2400" dirty="0" smtClean="0">
              <a:solidFill>
                <a:schemeClr val="dk1"/>
              </a:solidFill>
              <a:latin typeface="微软雅黑" panose="020B0503020204020204" charset="-122"/>
              <a:ea typeface="微软雅黑" panose="020B0503020204020204" charset="-122"/>
              <a:sym typeface="+mn-ea"/>
            </a:endParaRPr>
          </a:p>
          <a:p>
            <a:pPr indent="0" eaLnBrk="0" hangingPunct="0">
              <a:lnSpc>
                <a:spcPct val="120000"/>
              </a:lnSpc>
              <a:spcBef>
                <a:spcPct val="20000"/>
              </a:spcBef>
              <a:spcAft>
                <a:spcPct val="20000"/>
              </a:spcAft>
              <a:buClr>
                <a:srgbClr val="0000FF"/>
              </a:buClr>
              <a:buSzPct val="100000"/>
              <a:buFont typeface="Wingdings" panose="05000000000000000000" pitchFamily="2" charset="2"/>
              <a:buNone/>
              <a:defRPr/>
            </a:pPr>
            <a:endParaRPr lang="zh-CN" altLang="zh-CN" sz="2400" dirty="0" smtClean="0">
              <a:solidFill>
                <a:schemeClr val="dk1"/>
              </a:solidFill>
              <a:latin typeface="微软雅黑" panose="020B0503020204020204" charset="-122"/>
              <a:ea typeface="微软雅黑" panose="020B0503020204020204" charset="-122"/>
              <a:sym typeface="+mn-ea"/>
            </a:endParaRPr>
          </a:p>
        </p:txBody>
      </p:sp>
      <p:sp>
        <p:nvSpPr>
          <p:cNvPr id="5" name="文本框 4"/>
          <p:cNvSpPr txBox="1"/>
          <p:nvPr>
            <p:custDataLst>
              <p:tags r:id="rId4"/>
            </p:custDataLst>
          </p:nvPr>
        </p:nvSpPr>
        <p:spPr>
          <a:xfrm>
            <a:off x="191135" y="1064260"/>
            <a:ext cx="11657965" cy="4984750"/>
          </a:xfrm>
          <a:prstGeom prst="rect">
            <a:avLst/>
          </a:prstGeom>
          <a:noFill/>
        </p:spPr>
        <p:txBody>
          <a:bodyPr wrap="square" rtlCol="0" anchor="t">
            <a:spAutoFit/>
          </a:bodyPr>
          <a:p>
            <a:pPr marL="358775" lvl="1" indent="0" algn="just" eaLnBrk="1" hangingPunct="1">
              <a:lnSpc>
                <a:spcPct val="150000"/>
              </a:lnSpc>
              <a:buClr>
                <a:srgbClr val="FF3300"/>
              </a:buClr>
              <a:buFont typeface="Wingdings" panose="05000000000000000000" pitchFamily="2" charset="2"/>
              <a:buNone/>
              <a:defRPr/>
            </a:pP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、答辩决议维护</a:t>
            </a:r>
            <a:endPar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答辩结束后</a:t>
            </a:r>
            <a:r>
              <a:rPr lang="zh-CN" altLang="zh-CN"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三天内</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，申请人务必在</a:t>
            </a: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SEP</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系统中将答辩和申请学位的有关信息填写完整，</a:t>
            </a:r>
            <a:r>
              <a:rPr lang="zh-CN" altLang="en-US" sz="2400" b="1" u="sng" dirty="0">
                <a:solidFill>
                  <a:srgbClr val="C00000"/>
                </a:solidFill>
                <a:effectLst>
                  <a:outerShdw blurRad="38100" dist="38100" dir="2700000" algn="tl">
                    <a:srgbClr val="000000">
                      <a:alpha val="43137"/>
                    </a:srgbClr>
                  </a:outerShdw>
                </a:effectLst>
                <a:latin typeface="+mn-ea"/>
                <a:sym typeface="+mn-ea"/>
              </a:rPr>
              <a:t>并整理出完整版的答辩决议书（答辩过程、答辩决议、委员签字），纸板+电子版（word）</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至教育处，由</a:t>
            </a:r>
            <a:r>
              <a:rPr lang="zh-CN" altLang="zh-CN"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答辩秘书</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完成系统信息维护，教育处审核。申请人需填写答辩后修改情况</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说明</a:t>
            </a: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endParaRPr lang="zh-CN"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endParaRPr lang="zh-CN"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custDataLst>
              <p:tags r:id="rId5"/>
            </p:custDataLst>
          </p:nvPr>
        </p:nvPicPr>
        <p:blipFill>
          <a:blip r:embed="rId6"/>
          <a:stretch>
            <a:fillRect/>
          </a:stretch>
        </p:blipFill>
        <p:spPr>
          <a:xfrm>
            <a:off x="3963035" y="3538855"/>
            <a:ext cx="7214235" cy="307149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custDataLst>
              <p:tags r:id="rId3"/>
            </p:custDataLst>
          </p:nvPr>
        </p:nvSpPr>
        <p:spPr>
          <a:xfrm>
            <a:off x="498475" y="1721485"/>
            <a:ext cx="11605260" cy="1162050"/>
          </a:xfrm>
          <a:prstGeom prst="rect">
            <a:avLst/>
          </a:prstGeom>
          <a:noFill/>
        </p:spPr>
        <p:txBody>
          <a:bodyPr wrap="square" rtlCol="0" anchor="t">
            <a:spAutoFit/>
          </a:bodyPr>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en-US" altLang="zh-CN" sz="2400" dirty="0" smtClean="0">
                <a:solidFill>
                  <a:schemeClr val="dk1"/>
                </a:solidFill>
                <a:latin typeface="微软雅黑" panose="020B0503020204020204" charset="-122"/>
                <a:ea typeface="微软雅黑" panose="020B0503020204020204" charset="-122"/>
                <a:sym typeface="+mn-ea"/>
              </a:rPr>
              <a:t>        </a:t>
            </a:r>
            <a:endParaRPr lang="zh-CN" altLang="zh-CN" sz="2400" dirty="0" smtClean="0">
              <a:solidFill>
                <a:schemeClr val="dk1"/>
              </a:solidFill>
              <a:latin typeface="微软雅黑" panose="020B0503020204020204" charset="-122"/>
              <a:ea typeface="微软雅黑" panose="020B0503020204020204" charset="-122"/>
              <a:sym typeface="+mn-ea"/>
            </a:endParaRPr>
          </a:p>
          <a:p>
            <a:pPr indent="0" eaLnBrk="0" hangingPunct="0">
              <a:lnSpc>
                <a:spcPct val="120000"/>
              </a:lnSpc>
              <a:spcBef>
                <a:spcPct val="20000"/>
              </a:spcBef>
              <a:spcAft>
                <a:spcPct val="20000"/>
              </a:spcAft>
              <a:buClr>
                <a:srgbClr val="0000FF"/>
              </a:buClr>
              <a:buSzPct val="100000"/>
              <a:buFont typeface="Wingdings" panose="05000000000000000000" pitchFamily="2" charset="2"/>
              <a:buNone/>
              <a:defRPr/>
            </a:pPr>
            <a:endParaRPr lang="zh-CN" altLang="zh-CN" sz="2400" dirty="0" smtClean="0">
              <a:solidFill>
                <a:schemeClr val="dk1"/>
              </a:solidFill>
              <a:latin typeface="微软雅黑" panose="020B0503020204020204" charset="-122"/>
              <a:ea typeface="微软雅黑" panose="020B0503020204020204" charset="-122"/>
              <a:sym typeface="+mn-ea"/>
            </a:endParaRPr>
          </a:p>
        </p:txBody>
      </p:sp>
      <p:sp>
        <p:nvSpPr>
          <p:cNvPr id="5" name="文本框 4"/>
          <p:cNvSpPr txBox="1"/>
          <p:nvPr>
            <p:custDataLst>
              <p:tags r:id="rId4"/>
            </p:custDataLst>
          </p:nvPr>
        </p:nvSpPr>
        <p:spPr>
          <a:xfrm>
            <a:off x="191135" y="1064260"/>
            <a:ext cx="11833225" cy="51695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、学位管理系统填报</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endPar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zh-CN" sz="2400" b="1" u="sng" dirty="0" smtClean="0">
                <a:solidFill>
                  <a:srgbClr val="0000FF"/>
                </a:solidFill>
                <a:latin typeface="微软雅黑" panose="020B0503020204020204" charset="-122"/>
                <a:ea typeface="微软雅黑" panose="020B0503020204020204" charset="-122"/>
                <a:cs typeface="微软雅黑" panose="020B0503020204020204" charset="-122"/>
                <a:sym typeface="+mn-ea"/>
              </a:rPr>
              <a:t>答辩通过当天或次天</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，申请人学位信息管理系统开通，申请人</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需填写网上个人学位信息管理系统。请对各项资料进行核查，并填报其他未被同步引入的学位信息，</a:t>
            </a:r>
            <a:r>
              <a:rPr lang="zh-CN" altLang="zh-CN" sz="2400" b="1" u="sng" dirty="0" smtClean="0">
                <a:solidFill>
                  <a:srgbClr val="0000FF"/>
                </a:solidFill>
                <a:latin typeface="微软雅黑" panose="020B0503020204020204" charset="-122"/>
                <a:ea typeface="微软雅黑" panose="020B0503020204020204" charset="-122"/>
                <a:cs typeface="微软雅黑" panose="020B0503020204020204" charset="-122"/>
                <a:sym typeface="+mn-ea"/>
              </a:rPr>
              <a:t>所有信息是进行学位审核评定的重要材料，必须准确无误。</a:t>
            </a:r>
            <a:endParaRPr lang="zh-CN" altLang="zh-CN" sz="2400" b="1" u="sng" dirty="0" smtClean="0">
              <a:solidFill>
                <a:srgbClr val="0000FF"/>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检查无误后，在学位管理系统上传学位论文最终版本（必须与提交的纸制版论文完全一致），并提交信息确认后，通知所教育处（010-8299</a:t>
            </a: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8529</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yinsong</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@mail.iggcas.ac.cn）进行审核</a:t>
            </a:r>
            <a:r>
              <a:rPr lang="zh-CN" altLang="en-US" sz="2400" b="1" dirty="0">
                <a:latin typeface="宋体" panose="02010600030101010101" pitchFamily="2" charset="-122"/>
                <a:ea typeface="宋体" panose="02010600030101010101" pitchFamily="2" charset="-122"/>
                <a:sym typeface="+mn-ea"/>
              </a:rPr>
              <a:t>。</a:t>
            </a:r>
            <a:endParaRPr lang="zh-CN" altLang="en-US" sz="2400" b="1" dirty="0">
              <a:latin typeface="宋体" panose="02010600030101010101" pitchFamily="2" charset="-122"/>
              <a:ea typeface="宋体" panose="02010600030101010101" pitchFamily="2" charset="-122"/>
              <a:sym typeface="+mn-ea"/>
            </a:endParaRPr>
          </a:p>
          <a:p>
            <a:pPr algn="just">
              <a:lnSpc>
                <a:spcPct val="150000"/>
              </a:lnSpc>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3</a:t>
            </a:r>
            <a:r>
              <a:rPr lang="zh-CN" altLang="en-US"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学位系统填报截止时间：</a:t>
            </a:r>
            <a:r>
              <a:rPr lang="en-US" altLang="zh-CN" sz="24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8月15日</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，学位论文最终版截止上传时间：</a:t>
            </a:r>
            <a:r>
              <a:rPr lang="en-US" altLang="zh-CN" sz="24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8月20日</a:t>
            </a:r>
            <a:endParaRPr lang="en-US" altLang="zh-CN" sz="2400" b="1" u="sng" dirty="0" smtClean="0">
              <a:gradFill>
                <a:gsLst>
                  <a:gs pos="0">
                    <a:srgbClr val="E30000"/>
                  </a:gs>
                  <a:gs pos="100000">
                    <a:srgbClr val="760303"/>
                  </a:gs>
                </a:gsLst>
                <a:lin scaled="0"/>
              </a:gra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4</a:t>
            </a:r>
            <a:r>
              <a:rPr lang="zh-CN" altLang="en-US"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4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8</a:t>
            </a:r>
            <a:r>
              <a:rPr lang="en-US" altLang="zh-CN" sz="24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月23日前</a:t>
            </a:r>
            <a:r>
              <a:rPr lang="zh-CN" altLang="en-US"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，申请人需提交毕业申请及学位全部材料（后附表）至教育处</a:t>
            </a:r>
            <a:endPar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5"/>
            </p:custDataLst>
          </p:nvPr>
        </p:nvSpPr>
        <p:spPr>
          <a:xfrm>
            <a:off x="498475" y="236220"/>
            <a:ext cx="8780145"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答辩后报送</a:t>
            </a:r>
            <a:r>
              <a:rPr lang="zh-CN" altLang="en-US" sz="3200" b="1" dirty="0" smtClean="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材料（学位系统填报）</a:t>
            </a:r>
            <a:endParaRPr lang="zh-CN" altLang="en-US" sz="3200" b="1" dirty="0" smtClean="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0"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236220" y="90805"/>
            <a:ext cx="6096000" cy="460375"/>
          </a:xfrm>
          <a:prstGeom prst="rect">
            <a:avLst/>
          </a:prstGeom>
          <a:noFill/>
        </p:spPr>
        <p:txBody>
          <a:bodyPr wrap="square" rtlCol="0" anchor="t">
            <a:spAutoFit/>
          </a:bodyPr>
          <a:p>
            <a:pPr algn="ctr"/>
            <a:r>
              <a:rPr lang="zh-CN" altLang="en-US" sz="2400" b="1" dirty="0">
                <a:solidFill>
                  <a:schemeClr val="accent1"/>
                </a:solidFill>
                <a:latin typeface="微软雅黑" panose="020B0503020204020204" charset="-122"/>
                <a:ea typeface="微软雅黑" panose="020B0503020204020204" charset="-122"/>
                <a:sym typeface="+mn-ea"/>
              </a:rPr>
              <a:t>培养指导系统：学位论文答辩基本流程</a:t>
            </a:r>
            <a:endParaRPr lang="zh-CN" altLang="en-US" sz="2400" b="1" dirty="0">
              <a:solidFill>
                <a:schemeClr val="accent1"/>
              </a:solidFill>
              <a:latin typeface="微软雅黑" panose="020B0503020204020204" charset="-122"/>
              <a:ea typeface="微软雅黑" panose="020B0503020204020204" charset="-122"/>
              <a:sym typeface="+mn-ea"/>
            </a:endParaRPr>
          </a:p>
        </p:txBody>
      </p:sp>
      <p:sp>
        <p:nvSpPr>
          <p:cNvPr id="6" name="流程图: 过程 5"/>
          <p:cNvSpPr/>
          <p:nvPr>
            <p:custDataLst>
              <p:tags r:id="rId3"/>
            </p:custDataLst>
          </p:nvPr>
        </p:nvSpPr>
        <p:spPr>
          <a:xfrm>
            <a:off x="2771140" y="685165"/>
            <a:ext cx="4255770" cy="649605"/>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400" b="1" dirty="0">
                <a:solidFill>
                  <a:srgbClr val="000000"/>
                </a:solidFill>
                <a:latin typeface="微软雅黑" panose="020B0503020204020204" charset="-122"/>
                <a:ea typeface="微软雅黑" panose="020B0503020204020204" charset="-122"/>
                <a:cs typeface="微软雅黑" panose="020B0503020204020204" charset="-122"/>
              </a:rPr>
              <a:t>、申请人填报“成果”、</a:t>
            </a:r>
            <a:r>
              <a:rPr lang="zh-CN" altLang="en-US" sz="1400" b="1" dirty="0" smtClean="0">
                <a:solidFill>
                  <a:srgbClr val="000000"/>
                </a:solidFill>
                <a:latin typeface="微软雅黑" panose="020B0503020204020204" charset="-122"/>
                <a:ea typeface="微软雅黑" panose="020B0503020204020204" charset="-122"/>
                <a:cs typeface="微软雅黑" panose="020B0503020204020204" charset="-122"/>
              </a:rPr>
              <a:t>“实践”、完成“论文格式审查”</a:t>
            </a:r>
            <a:r>
              <a:rPr lang="en-US" altLang="zh-CN" sz="14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b="1" dirty="0" smtClean="0">
                <a:solidFill>
                  <a:srgbClr val="000000"/>
                </a:solidFill>
                <a:latin typeface="微软雅黑" panose="020B0503020204020204" charset="-122"/>
                <a:ea typeface="微软雅黑" panose="020B0503020204020204" charset="-122"/>
                <a:cs typeface="微软雅黑" panose="020B0503020204020204" charset="-122"/>
              </a:rPr>
              <a:t>论文查重</a:t>
            </a:r>
            <a:r>
              <a:rPr lang="en-US" altLang="zh-CN" sz="14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b="1" dirty="0" smtClean="0">
                <a:solidFill>
                  <a:srgbClr val="000000"/>
                </a:solidFill>
                <a:latin typeface="微软雅黑" panose="020B0503020204020204" charset="-122"/>
                <a:ea typeface="微软雅黑" panose="020B0503020204020204" charset="-122"/>
                <a:cs typeface="微软雅黑" panose="020B0503020204020204" charset="-122"/>
              </a:rPr>
              <a:t>，填写“论文答辩申请”</a:t>
            </a:r>
            <a:endParaRPr lang="zh-CN" altLang="en-US" sz="1400" b="1" dirty="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下箭头 6"/>
          <p:cNvSpPr/>
          <p:nvPr>
            <p:custDataLst>
              <p:tags r:id="rId4"/>
            </p:custDataLst>
          </p:nvPr>
        </p:nvSpPr>
        <p:spPr>
          <a:xfrm>
            <a:off x="4917877" y="1397387"/>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9" name="流程图: 可选过程 8"/>
          <p:cNvSpPr/>
          <p:nvPr>
            <p:custDataLst>
              <p:tags r:id="rId5"/>
            </p:custDataLst>
          </p:nvPr>
        </p:nvSpPr>
        <p:spPr>
          <a:xfrm>
            <a:off x="2771140" y="1627505"/>
            <a:ext cx="4274185" cy="451485"/>
          </a:xfrm>
          <a:prstGeom prst="flowChartAlternate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2</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、导师审核，填写</a:t>
            </a:r>
            <a:r>
              <a:rPr lang="zh-CN"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学术评语及对申请人的综合评价</a:t>
            </a:r>
            <a:endParaRPr lang="zh-CN"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1" name="流程图: 过程 10"/>
          <p:cNvSpPr/>
          <p:nvPr>
            <p:custDataLst>
              <p:tags r:id="rId6"/>
            </p:custDataLst>
          </p:nvPr>
        </p:nvSpPr>
        <p:spPr>
          <a:xfrm>
            <a:off x="2771140" y="2312670"/>
            <a:ext cx="4274820" cy="309245"/>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3</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、教育处填写意见，审核通过</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custDataLst>
              <p:tags r:id="rId7"/>
            </p:custDataLst>
          </p:nvPr>
        </p:nvSpPr>
        <p:spPr>
          <a:xfrm>
            <a:off x="2790190" y="2907665"/>
            <a:ext cx="4255135" cy="3657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4</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、申请人提交论文盲审申请表，</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a:p>
            <a:pPr algn="ct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提供常规评阅人名单及回避专家名单</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5" name="流程图: 过程 14"/>
          <p:cNvSpPr/>
          <p:nvPr>
            <p:custDataLst>
              <p:tags r:id="rId8"/>
            </p:custDataLst>
          </p:nvPr>
        </p:nvSpPr>
        <p:spPr>
          <a:xfrm>
            <a:off x="2772410" y="3542665"/>
            <a:ext cx="4254500" cy="300990"/>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5</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、教育处邀请盲审专家、答辩秘书</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邀请常规评阅人</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7" name="流程图: 过程 16"/>
          <p:cNvSpPr/>
          <p:nvPr>
            <p:custDataLst>
              <p:tags r:id="rId9"/>
            </p:custDataLst>
          </p:nvPr>
        </p:nvSpPr>
        <p:spPr>
          <a:xfrm>
            <a:off x="2780665" y="4134485"/>
            <a:ext cx="4254500" cy="265430"/>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6</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、答辩秘书维护论文评阅</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意见，教育处审核</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0" name="流程图: 过程 19"/>
          <p:cNvSpPr/>
          <p:nvPr>
            <p:custDataLst>
              <p:tags r:id="rId10"/>
            </p:custDataLst>
          </p:nvPr>
        </p:nvSpPr>
        <p:spPr>
          <a:xfrm>
            <a:off x="2772410" y="4700905"/>
            <a:ext cx="4253230" cy="58420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7</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组织论文答辩，申请人聘请答辩秘书，秘书记录论文答辩过程，统计表决结果，填写答辩决议</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2" name="流程图: 过程 21"/>
          <p:cNvSpPr/>
          <p:nvPr>
            <p:custDataLst>
              <p:tags r:id="rId11"/>
            </p:custDataLst>
          </p:nvPr>
        </p:nvSpPr>
        <p:spPr>
          <a:xfrm>
            <a:off x="2771140" y="5542915"/>
            <a:ext cx="4253230" cy="447040"/>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8</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答辩秘书维护答辩过程、答辩决议，教育处</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审核，答辩申请状态为“已完成”</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8" name="下箭头 27"/>
          <p:cNvSpPr/>
          <p:nvPr>
            <p:custDataLst>
              <p:tags r:id="rId12"/>
            </p:custDataLst>
          </p:nvPr>
        </p:nvSpPr>
        <p:spPr>
          <a:xfrm>
            <a:off x="4917876" y="2081203"/>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29" name="下箭头 28"/>
          <p:cNvSpPr/>
          <p:nvPr>
            <p:custDataLst>
              <p:tags r:id="rId13"/>
            </p:custDataLst>
          </p:nvPr>
        </p:nvSpPr>
        <p:spPr>
          <a:xfrm>
            <a:off x="4917876" y="2698614"/>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0" name="下箭头 29"/>
          <p:cNvSpPr/>
          <p:nvPr>
            <p:custDataLst>
              <p:tags r:id="rId14"/>
            </p:custDataLst>
          </p:nvPr>
        </p:nvSpPr>
        <p:spPr>
          <a:xfrm>
            <a:off x="4917876" y="3324457"/>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1" name="下箭头 30"/>
          <p:cNvSpPr/>
          <p:nvPr>
            <p:custDataLst>
              <p:tags r:id="rId15"/>
            </p:custDataLst>
          </p:nvPr>
        </p:nvSpPr>
        <p:spPr>
          <a:xfrm>
            <a:off x="4917876" y="3924299"/>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2" name="下箭头 31"/>
          <p:cNvSpPr/>
          <p:nvPr>
            <p:custDataLst>
              <p:tags r:id="rId16"/>
            </p:custDataLst>
          </p:nvPr>
        </p:nvSpPr>
        <p:spPr>
          <a:xfrm>
            <a:off x="4917876" y="4502234"/>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3" name="下箭头 32"/>
          <p:cNvSpPr/>
          <p:nvPr>
            <p:custDataLst>
              <p:tags r:id="rId17"/>
            </p:custDataLst>
          </p:nvPr>
        </p:nvSpPr>
        <p:spPr>
          <a:xfrm>
            <a:off x="4918051" y="5361153"/>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4" name="下箭头 33"/>
          <p:cNvSpPr/>
          <p:nvPr>
            <p:custDataLst>
              <p:tags r:id="rId18"/>
            </p:custDataLst>
          </p:nvPr>
        </p:nvSpPr>
        <p:spPr>
          <a:xfrm>
            <a:off x="4917876" y="6064074"/>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dk1"/>
              </a:solidFill>
              <a:latin typeface="微软雅黑" panose="020B0503020204020204" charset="-122"/>
              <a:ea typeface="微软雅黑" panose="020B0503020204020204" charset="-122"/>
            </a:endParaRPr>
          </a:p>
        </p:txBody>
      </p:sp>
      <p:sp>
        <p:nvSpPr>
          <p:cNvPr id="35" name="流程图: 过程 34"/>
          <p:cNvSpPr/>
          <p:nvPr>
            <p:custDataLst>
              <p:tags r:id="rId19"/>
            </p:custDataLst>
          </p:nvPr>
        </p:nvSpPr>
        <p:spPr>
          <a:xfrm>
            <a:off x="2780665" y="6285865"/>
            <a:ext cx="4265295" cy="43307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9</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、申请人修改论文、提交修改说明，培养系统上传最终版论文并在学位系统中下载确认</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47" name="流程图: 卡片 46"/>
          <p:cNvSpPr/>
          <p:nvPr>
            <p:custDataLst>
              <p:tags r:id="rId20"/>
            </p:custDataLst>
          </p:nvPr>
        </p:nvSpPr>
        <p:spPr>
          <a:xfrm>
            <a:off x="7496810" y="4646295"/>
            <a:ext cx="2694940" cy="638810"/>
          </a:xfrm>
          <a:prstGeom prst="flowChartPunchedCar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400" b="1" dirty="0">
                <a:solidFill>
                  <a:schemeClr val="dk1">
                    <a:lumMod val="85000"/>
                    <a:lumOff val="15000"/>
                  </a:schemeClr>
                </a:solidFill>
                <a:latin typeface="微软雅黑" panose="020B0503020204020204" charset="-122"/>
                <a:ea typeface="微软雅黑" panose="020B0503020204020204" charset="-122"/>
              </a:rPr>
              <a:t>论文答辩前需提交答辩委员会组成名单至教育处审核</a:t>
            </a:r>
            <a:endParaRPr lang="zh-CN" altLang="en-US" sz="1400" b="1" dirty="0">
              <a:solidFill>
                <a:schemeClr val="dk1">
                  <a:lumMod val="85000"/>
                  <a:lumOff val="15000"/>
                </a:schemeClr>
              </a:solidFill>
              <a:latin typeface="微软雅黑" panose="020B0503020204020204" charset="-122"/>
              <a:ea typeface="微软雅黑" panose="020B0503020204020204" charset="-122"/>
            </a:endParaRPr>
          </a:p>
        </p:txBody>
      </p:sp>
      <p:cxnSp>
        <p:nvCxnSpPr>
          <p:cNvPr id="48" name="直接箭头连接符 47"/>
          <p:cNvCxnSpPr/>
          <p:nvPr>
            <p:custDataLst>
              <p:tags r:id="rId21"/>
            </p:custDataLst>
          </p:nvPr>
        </p:nvCxnSpPr>
        <p:spPr>
          <a:xfrm>
            <a:off x="7027175" y="1010106"/>
            <a:ext cx="37250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22"/>
            </p:custDataLst>
          </p:nvPr>
        </p:nvSpPr>
        <p:spPr>
          <a:xfrm>
            <a:off x="494030" y="1564640"/>
            <a:ext cx="1548765" cy="683895"/>
          </a:xfrm>
          <a:prstGeom prst="rect">
            <a:avLst/>
          </a:prstGeom>
          <a:noFill/>
        </p:spPr>
        <p:txBody>
          <a:bodyPr wrap="square" rtlCol="0">
            <a:noAutofit/>
          </a:bodyPr>
          <a:p>
            <a:pPr algn="ctr"/>
            <a:r>
              <a:rPr lang="zh-CN" altLang="en-US" sz="1600" b="1" dirty="0">
                <a:solidFill>
                  <a:srgbClr val="000000"/>
                </a:solidFill>
                <a:latin typeface="微软雅黑" panose="020B0503020204020204" charset="-122"/>
                <a:ea typeface="微软雅黑" panose="020B0503020204020204" charset="-122"/>
              </a:rPr>
              <a:t>上述均要求</a:t>
            </a:r>
            <a:endParaRPr lang="zh-CN" altLang="en-US" sz="1600" b="1" dirty="0">
              <a:solidFill>
                <a:srgbClr val="000000"/>
              </a:solidFill>
              <a:latin typeface="微软雅黑" panose="020B0503020204020204" charset="-122"/>
              <a:ea typeface="微软雅黑" panose="020B0503020204020204" charset="-122"/>
            </a:endParaRPr>
          </a:p>
          <a:p>
            <a:pPr algn="ctr"/>
            <a:r>
              <a:rPr lang="zh-CN" altLang="en-US" sz="1600" b="1" dirty="0">
                <a:solidFill>
                  <a:srgbClr val="000000"/>
                </a:solidFill>
                <a:latin typeface="微软雅黑" panose="020B0503020204020204" charset="-122"/>
                <a:ea typeface="微软雅黑" panose="020B0503020204020204" charset="-122"/>
              </a:rPr>
              <a:t>第一导师审核</a:t>
            </a:r>
            <a:r>
              <a:rPr lang="zh-CN" altLang="en-US" sz="1600" b="1" dirty="0" smtClean="0">
                <a:solidFill>
                  <a:srgbClr val="000000"/>
                </a:solidFill>
                <a:latin typeface="微软雅黑" panose="020B0503020204020204" charset="-122"/>
                <a:ea typeface="微软雅黑" panose="020B0503020204020204" charset="-122"/>
              </a:rPr>
              <a:t>！</a:t>
            </a:r>
            <a:endParaRPr lang="zh-CN" altLang="en-US" sz="1600" b="1" dirty="0" smtClean="0">
              <a:solidFill>
                <a:srgbClr val="000000"/>
              </a:solidFill>
              <a:latin typeface="微软雅黑" panose="020B0503020204020204" charset="-122"/>
              <a:ea typeface="微软雅黑" panose="020B0503020204020204" charset="-122"/>
            </a:endParaRPr>
          </a:p>
        </p:txBody>
      </p:sp>
      <p:sp>
        <p:nvSpPr>
          <p:cNvPr id="49" name="流程图: 卡片 48"/>
          <p:cNvSpPr/>
          <p:nvPr>
            <p:custDataLst>
              <p:tags r:id="rId23"/>
            </p:custDataLst>
          </p:nvPr>
        </p:nvSpPr>
        <p:spPr>
          <a:xfrm>
            <a:off x="7496810" y="3428365"/>
            <a:ext cx="2694940" cy="1057275"/>
          </a:xfrm>
          <a:prstGeom prst="flowChartPunchedCar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400" b="1" dirty="0" smtClean="0">
                <a:solidFill>
                  <a:schemeClr val="dk1">
                    <a:lumMod val="85000"/>
                    <a:lumOff val="15000"/>
                  </a:schemeClr>
                </a:solidFill>
                <a:latin typeface="微软雅黑" panose="020B0503020204020204" charset="-122"/>
                <a:ea typeface="微软雅黑" panose="020B0503020204020204" charset="-122"/>
              </a:rPr>
              <a:t>根据论文评阅人意见，申请人提交论文评阅后修改意见；或者进行二次评阅，及二次评阅后修改意见。</a:t>
            </a:r>
            <a:endParaRPr lang="zh-CN" altLang="en-US" sz="1400" b="1" dirty="0" smtClean="0">
              <a:solidFill>
                <a:schemeClr val="dk1">
                  <a:lumMod val="85000"/>
                  <a:lumOff val="15000"/>
                </a:schemeClr>
              </a:solidFill>
              <a:latin typeface="微软雅黑" panose="020B0503020204020204" charset="-122"/>
              <a:ea typeface="微软雅黑" panose="020B0503020204020204" charset="-122"/>
            </a:endParaRPr>
          </a:p>
        </p:txBody>
      </p:sp>
      <p:sp>
        <p:nvSpPr>
          <p:cNvPr id="50" name="流程图: 卡片 49"/>
          <p:cNvSpPr/>
          <p:nvPr>
            <p:custDataLst>
              <p:tags r:id="rId24"/>
            </p:custDataLst>
          </p:nvPr>
        </p:nvSpPr>
        <p:spPr>
          <a:xfrm>
            <a:off x="7452360" y="437515"/>
            <a:ext cx="3006725" cy="1054100"/>
          </a:xfrm>
          <a:prstGeom prst="flowChartPunchedCard">
            <a:avLst/>
          </a:prstGeom>
          <a:solidFill>
            <a:srgbClr val="9BC2C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400" b="1" dirty="0">
                <a:solidFill>
                  <a:schemeClr val="tx1"/>
                </a:solidFill>
                <a:latin typeface="微软雅黑" panose="020B0503020204020204" charset="-122"/>
                <a:ea typeface="微软雅黑" panose="020B0503020204020204" charset="-122"/>
              </a:rPr>
              <a:t>成果：发表</a:t>
            </a:r>
            <a:r>
              <a:rPr lang="zh-CN" altLang="en-US" sz="1400" b="1" dirty="0" smtClean="0">
                <a:solidFill>
                  <a:schemeClr val="tx1"/>
                </a:solidFill>
                <a:latin typeface="微软雅黑" panose="020B0503020204020204" charset="-122"/>
                <a:ea typeface="微软雅黑" panose="020B0503020204020204" charset="-122"/>
              </a:rPr>
              <a:t>文章（录用函需导师签字后上传）、</a:t>
            </a:r>
            <a:r>
              <a:rPr lang="zh-CN" altLang="en-US" sz="1400" b="1" dirty="0">
                <a:solidFill>
                  <a:schemeClr val="tx1"/>
                </a:solidFill>
                <a:latin typeface="微软雅黑" panose="020B0503020204020204" charset="-122"/>
                <a:ea typeface="微软雅黑" panose="020B0503020204020204" charset="-122"/>
              </a:rPr>
              <a:t>专利；</a:t>
            </a:r>
            <a:endParaRPr lang="en-US" altLang="zh-CN" sz="1400" b="1" dirty="0">
              <a:solidFill>
                <a:schemeClr val="tx1"/>
              </a:solidFill>
              <a:latin typeface="微软雅黑" panose="020B0503020204020204" charset="-122"/>
              <a:ea typeface="微软雅黑" panose="020B0503020204020204" charset="-122"/>
            </a:endParaRPr>
          </a:p>
          <a:p>
            <a:r>
              <a:rPr lang="zh-CN" altLang="en-US" sz="1400" b="1" dirty="0">
                <a:solidFill>
                  <a:schemeClr val="tx1"/>
                </a:solidFill>
                <a:latin typeface="微软雅黑" panose="020B0503020204020204" charset="-122"/>
                <a:ea typeface="微软雅黑" panose="020B0503020204020204" charset="-122"/>
              </a:rPr>
              <a:t>实践：学术报告、社会实践（导师审核）</a:t>
            </a:r>
            <a:endParaRPr lang="zh-CN" altLang="en-US" sz="1400" b="1" dirty="0">
              <a:solidFill>
                <a:schemeClr val="tx1"/>
              </a:solidFill>
              <a:latin typeface="微软雅黑" panose="020B0503020204020204" charset="-122"/>
              <a:ea typeface="微软雅黑" panose="020B0503020204020204" charset="-122"/>
            </a:endParaRPr>
          </a:p>
        </p:txBody>
      </p:sp>
      <p:sp>
        <p:nvSpPr>
          <p:cNvPr id="5" name="流程图: 过程 4"/>
          <p:cNvSpPr/>
          <p:nvPr>
            <p:custDataLst>
              <p:tags r:id="rId25"/>
            </p:custDataLst>
          </p:nvPr>
        </p:nvSpPr>
        <p:spPr>
          <a:xfrm>
            <a:off x="10731500" y="213995"/>
            <a:ext cx="419100" cy="9779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dirty="0">
              <a:solidFill>
                <a:schemeClr val="dk1"/>
              </a:solidFill>
              <a:latin typeface="微软雅黑" panose="020B0503020204020204" charset="-122"/>
              <a:ea typeface="微软雅黑" panose="020B0503020204020204" charset="-122"/>
            </a:endParaRPr>
          </a:p>
        </p:txBody>
      </p:sp>
      <p:sp>
        <p:nvSpPr>
          <p:cNvPr id="10" name="流程图: 过程 9"/>
          <p:cNvSpPr/>
          <p:nvPr>
            <p:custDataLst>
              <p:tags r:id="rId26"/>
            </p:custDataLst>
          </p:nvPr>
        </p:nvSpPr>
        <p:spPr>
          <a:xfrm>
            <a:off x="10720705" y="571500"/>
            <a:ext cx="439420" cy="111125"/>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dirty="0">
              <a:solidFill>
                <a:schemeClr val="dk1"/>
              </a:solidFill>
              <a:latin typeface="微软雅黑" panose="020B0503020204020204" charset="-122"/>
              <a:ea typeface="微软雅黑" panose="020B0503020204020204" charset="-122"/>
            </a:endParaRPr>
          </a:p>
        </p:txBody>
      </p:sp>
      <p:sp>
        <p:nvSpPr>
          <p:cNvPr id="12" name="文本框 11"/>
          <p:cNvSpPr txBox="1"/>
          <p:nvPr>
            <p:custDataLst>
              <p:tags r:id="rId27"/>
            </p:custDataLst>
          </p:nvPr>
        </p:nvSpPr>
        <p:spPr>
          <a:xfrm>
            <a:off x="11228070" y="100330"/>
            <a:ext cx="871220" cy="337185"/>
          </a:xfrm>
          <a:prstGeom prst="rect">
            <a:avLst/>
          </a:prstGeom>
          <a:noFill/>
        </p:spPr>
        <p:txBody>
          <a:bodyPr wrap="square" rtlCol="0" anchor="t">
            <a:spAutoFit/>
          </a:bodyPr>
          <a:p>
            <a:r>
              <a:rPr lang="zh-CN" altLang="en-US" sz="1600" b="1" dirty="0" smtClean="0">
                <a:solidFill>
                  <a:schemeClr val="dk1"/>
                </a:solidFill>
                <a:latin typeface="微软雅黑" panose="020B0503020204020204" charset="-122"/>
                <a:ea typeface="微软雅黑" panose="020B0503020204020204" charset="-122"/>
                <a:sym typeface="+mn-ea"/>
              </a:rPr>
              <a:t>申请人</a:t>
            </a:r>
            <a:endParaRPr lang="zh-CN" altLang="en-US" sz="1600" b="1" dirty="0" smtClean="0">
              <a:solidFill>
                <a:schemeClr val="dk1"/>
              </a:solidFill>
              <a:latin typeface="微软雅黑" panose="020B0503020204020204" charset="-122"/>
              <a:ea typeface="微软雅黑" panose="020B0503020204020204" charset="-122"/>
              <a:sym typeface="+mn-ea"/>
            </a:endParaRPr>
          </a:p>
        </p:txBody>
      </p:sp>
      <p:sp>
        <p:nvSpPr>
          <p:cNvPr id="14" name="文本框 13"/>
          <p:cNvSpPr txBox="1"/>
          <p:nvPr>
            <p:custDataLst>
              <p:tags r:id="rId28"/>
            </p:custDataLst>
          </p:nvPr>
        </p:nvSpPr>
        <p:spPr>
          <a:xfrm>
            <a:off x="11242040" y="454025"/>
            <a:ext cx="950595" cy="337185"/>
          </a:xfrm>
          <a:prstGeom prst="rect">
            <a:avLst/>
          </a:prstGeom>
          <a:noFill/>
        </p:spPr>
        <p:txBody>
          <a:bodyPr wrap="square" rtlCol="0" anchor="t">
            <a:spAutoFit/>
          </a:bodyPr>
          <a:p>
            <a:r>
              <a:rPr lang="zh-CN" altLang="en-US" sz="1600" b="1" dirty="0" smtClean="0">
                <a:solidFill>
                  <a:schemeClr val="dk1"/>
                </a:solidFill>
                <a:latin typeface="微软雅黑" panose="020B0503020204020204" charset="-122"/>
                <a:ea typeface="微软雅黑" panose="020B0503020204020204" charset="-122"/>
                <a:sym typeface="+mn-ea"/>
              </a:rPr>
              <a:t>教育处</a:t>
            </a:r>
            <a:endParaRPr lang="zh-CN" altLang="en-US" sz="1600" b="1" dirty="0" smtClean="0">
              <a:solidFill>
                <a:schemeClr val="dk1"/>
              </a:solidFill>
              <a:latin typeface="微软雅黑" panose="020B0503020204020204" charset="-122"/>
              <a:ea typeface="微软雅黑" panose="020B0503020204020204" charset="-122"/>
              <a:sym typeface="+mn-ea"/>
            </a:endParaRPr>
          </a:p>
        </p:txBody>
      </p:sp>
      <p:sp>
        <p:nvSpPr>
          <p:cNvPr id="18" name="左大括号 17"/>
          <p:cNvSpPr/>
          <p:nvPr>
            <p:custDataLst>
              <p:tags r:id="rId29"/>
            </p:custDataLst>
          </p:nvPr>
        </p:nvSpPr>
        <p:spPr>
          <a:xfrm>
            <a:off x="2272482" y="728771"/>
            <a:ext cx="360040" cy="2520280"/>
          </a:xfrm>
          <a:prstGeom prst="leftBrace">
            <a:avLst>
              <a:gd name="adj1" fmla="val 8333"/>
              <a:gd name="adj2" fmla="val 4662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solidFill>
                <a:schemeClr val="dk1"/>
              </a:solidFill>
              <a:latin typeface="微软雅黑" panose="020B0503020204020204" charset="-122"/>
              <a:ea typeface="微软雅黑" panose="020B0503020204020204" charset="-122"/>
            </a:endParaRPr>
          </a:p>
        </p:txBody>
      </p:sp>
      <p:cxnSp>
        <p:nvCxnSpPr>
          <p:cNvPr id="21" name="直接箭头连接符 20"/>
          <p:cNvCxnSpPr/>
          <p:nvPr>
            <p:custDataLst>
              <p:tags r:id="rId30"/>
            </p:custDataLst>
          </p:nvPr>
        </p:nvCxnSpPr>
        <p:spPr>
          <a:xfrm>
            <a:off x="7079880" y="4267021"/>
            <a:ext cx="37250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custDataLst>
              <p:tags r:id="rId31"/>
            </p:custDataLst>
          </p:nvPr>
        </p:nvCxnSpPr>
        <p:spPr>
          <a:xfrm flipV="1">
            <a:off x="5080265" y="4639131"/>
            <a:ext cx="2660650" cy="6985"/>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2"/>
            </p:custDataLst>
          </p:nvPr>
        </p:nvCxnSpPr>
        <p:spPr>
          <a:xfrm>
            <a:off x="2753995" y="2722880"/>
            <a:ext cx="8868410" cy="2286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9899650" y="2324100"/>
            <a:ext cx="2081530" cy="398780"/>
          </a:xfrm>
          <a:prstGeom prst="rect">
            <a:avLst/>
          </a:prstGeom>
          <a:noFill/>
        </p:spPr>
        <p:txBody>
          <a:bodyPr wrap="square" rtlCol="0" anchor="t">
            <a:spAutoFit/>
          </a:bodyPr>
          <a:p>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答辩申请阶段</a:t>
            </a:r>
            <a:endPar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cxnSp>
        <p:nvCxnSpPr>
          <p:cNvPr id="26" name="直接连接符 25"/>
          <p:cNvCxnSpPr/>
          <p:nvPr>
            <p:custDataLst>
              <p:tags r:id="rId33"/>
            </p:custDataLst>
          </p:nvPr>
        </p:nvCxnSpPr>
        <p:spPr>
          <a:xfrm flipV="1">
            <a:off x="2788285" y="4550410"/>
            <a:ext cx="8834120" cy="508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34"/>
            </p:custDataLst>
          </p:nvPr>
        </p:nvCxnSpPr>
        <p:spPr>
          <a:xfrm flipV="1">
            <a:off x="2776855" y="6159500"/>
            <a:ext cx="8732520" cy="127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9977755" y="4133850"/>
            <a:ext cx="2214245" cy="398780"/>
          </a:xfrm>
          <a:prstGeom prst="rect">
            <a:avLst/>
          </a:prstGeom>
          <a:noFill/>
        </p:spPr>
        <p:txBody>
          <a:bodyPr wrap="square" rtlCol="0" anchor="t">
            <a:spAutoFit/>
          </a:bodyPr>
          <a:p>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论文评阅阶段</a:t>
            </a:r>
            <a:endPar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53" name="文本框 52"/>
          <p:cNvSpPr txBox="1"/>
          <p:nvPr>
            <p:custDataLst>
              <p:tags r:id="rId35"/>
            </p:custDataLst>
          </p:nvPr>
        </p:nvSpPr>
        <p:spPr>
          <a:xfrm>
            <a:off x="9977755" y="6285865"/>
            <a:ext cx="1905635" cy="398780"/>
          </a:xfrm>
          <a:prstGeom prst="rect">
            <a:avLst/>
          </a:prstGeom>
          <a:noFill/>
        </p:spPr>
        <p:txBody>
          <a:bodyPr wrap="square" rtlCol="0" anchor="t">
            <a:spAutoFit/>
          </a:bodyPr>
          <a:p>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材料报送阶段</a:t>
            </a:r>
            <a:endPar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流程图: 过程 2"/>
          <p:cNvSpPr/>
          <p:nvPr>
            <p:custDataLst>
              <p:tags r:id="rId36"/>
            </p:custDataLst>
          </p:nvPr>
        </p:nvSpPr>
        <p:spPr>
          <a:xfrm>
            <a:off x="10731500" y="909320"/>
            <a:ext cx="439420" cy="111125"/>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dirty="0">
              <a:solidFill>
                <a:schemeClr val="dk1"/>
              </a:solidFill>
              <a:latin typeface="微软雅黑" panose="020B0503020204020204" charset="-122"/>
              <a:ea typeface="微软雅黑" panose="020B0503020204020204" charset="-122"/>
            </a:endParaRPr>
          </a:p>
        </p:txBody>
      </p:sp>
      <p:sp>
        <p:nvSpPr>
          <p:cNvPr id="8" name="文本框 7"/>
          <p:cNvSpPr txBox="1"/>
          <p:nvPr>
            <p:custDataLst>
              <p:tags r:id="rId37"/>
            </p:custDataLst>
          </p:nvPr>
        </p:nvSpPr>
        <p:spPr>
          <a:xfrm>
            <a:off x="11290935" y="791210"/>
            <a:ext cx="950595" cy="337185"/>
          </a:xfrm>
          <a:prstGeom prst="rect">
            <a:avLst/>
          </a:prstGeom>
          <a:noFill/>
        </p:spPr>
        <p:txBody>
          <a:bodyPr wrap="square" rtlCol="0" anchor="t">
            <a:spAutoFit/>
          </a:bodyPr>
          <a:p>
            <a:r>
              <a:rPr lang="zh-CN" altLang="en-US" sz="1600" b="1" dirty="0" smtClean="0">
                <a:solidFill>
                  <a:schemeClr val="dk1"/>
                </a:solidFill>
                <a:latin typeface="微软雅黑" panose="020B0503020204020204" charset="-122"/>
                <a:ea typeface="微软雅黑" panose="020B0503020204020204" charset="-122"/>
                <a:sym typeface="+mn-ea"/>
              </a:rPr>
              <a:t>导师</a:t>
            </a:r>
            <a:endParaRPr lang="zh-CN" altLang="en-US" sz="1600" b="1" dirty="0" smtClean="0">
              <a:solidFill>
                <a:schemeClr val="dk1"/>
              </a:solidFill>
              <a:latin typeface="微软雅黑" panose="020B0503020204020204" charset="-122"/>
              <a:ea typeface="微软雅黑" panose="020B0503020204020204" charset="-122"/>
              <a:sym typeface="+mn-ea"/>
            </a:endParaRPr>
          </a:p>
        </p:txBody>
      </p:sp>
      <p:sp>
        <p:nvSpPr>
          <p:cNvPr id="16" name="流程图: 卡片 15"/>
          <p:cNvSpPr/>
          <p:nvPr>
            <p:custDataLst>
              <p:tags r:id="rId38"/>
            </p:custDataLst>
          </p:nvPr>
        </p:nvSpPr>
        <p:spPr>
          <a:xfrm>
            <a:off x="7496810" y="5398770"/>
            <a:ext cx="2694940" cy="591185"/>
          </a:xfrm>
          <a:prstGeom prst="flowChartPunchedCar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400" b="1" dirty="0">
                <a:solidFill>
                  <a:schemeClr val="dk1">
                    <a:lumMod val="85000"/>
                    <a:lumOff val="15000"/>
                  </a:schemeClr>
                </a:solidFill>
                <a:latin typeface="微软雅黑" panose="020B0503020204020204" charset="-122"/>
                <a:ea typeface="微软雅黑" panose="020B0503020204020204" charset="-122"/>
              </a:rPr>
              <a:t>答辩结束三天内，申请人需提交答辩决议书至教育处</a:t>
            </a:r>
            <a:endParaRPr lang="zh-CN" altLang="en-US" sz="1400" b="1" dirty="0">
              <a:solidFill>
                <a:schemeClr val="dk1">
                  <a:lumMod val="85000"/>
                  <a:lumOff val="15000"/>
                </a:schemeClr>
              </a:solidFill>
              <a:latin typeface="微软雅黑" panose="020B0503020204020204" charset="-122"/>
              <a:ea typeface="微软雅黑" panose="020B0503020204020204" charset="-122"/>
            </a:endParaRPr>
          </a:p>
        </p:txBody>
      </p:sp>
      <p:cxnSp>
        <p:nvCxnSpPr>
          <p:cNvPr id="19" name="直接箭头连接符 18"/>
          <p:cNvCxnSpPr/>
          <p:nvPr>
            <p:custDataLst>
              <p:tags r:id="rId39"/>
            </p:custDataLst>
          </p:nvPr>
        </p:nvCxnSpPr>
        <p:spPr>
          <a:xfrm flipV="1">
            <a:off x="5080265" y="5483046"/>
            <a:ext cx="2569210" cy="254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custDataLst>
              <p:tags r:id="rId40"/>
            </p:custDataLst>
          </p:nvPr>
        </p:nvSpPr>
        <p:spPr>
          <a:xfrm>
            <a:off x="9977755" y="5703570"/>
            <a:ext cx="1905635" cy="398780"/>
          </a:xfrm>
          <a:prstGeom prst="rect">
            <a:avLst/>
          </a:prstGeom>
          <a:noFill/>
        </p:spPr>
        <p:txBody>
          <a:bodyPr wrap="square" rtlCol="0" anchor="t">
            <a:spAutoFit/>
          </a:bodyPr>
          <a:p>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论文答辩阶段</a:t>
            </a:r>
            <a:endPar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4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273685" y="250825"/>
            <a:ext cx="6096000" cy="922020"/>
          </a:xfrm>
          <a:prstGeom prst="rect">
            <a:avLst/>
          </a:prstGeom>
          <a:noFill/>
        </p:spPr>
        <p:txBody>
          <a:bodyPr wrap="square" rtlCol="0" anchor="t">
            <a:spAutoFit/>
          </a:bodyPr>
          <a:p>
            <a:pPr>
              <a:lnSpc>
                <a:spcPct val="150000"/>
              </a:lnSpc>
              <a:spcBef>
                <a:spcPts val="0"/>
              </a:spcBef>
              <a:spcAft>
                <a:spcPts val="600"/>
              </a:spcAft>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一、时间安排</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内容占位符 2"/>
          <p:cNvSpPr>
            <a:spLocks noGrp="1"/>
          </p:cNvSpPr>
          <p:nvPr>
            <p:custDataLst>
              <p:tags r:id="rId3"/>
            </p:custDataLst>
          </p:nvPr>
        </p:nvSpPr>
        <p:spPr>
          <a:xfrm>
            <a:off x="824230" y="1140460"/>
            <a:ext cx="8770620" cy="5525770"/>
          </a:xfrm>
          <a:prstGeom prst="rect">
            <a:avLst/>
          </a:prstGeom>
          <a:noFill/>
          <a:ln w="9525">
            <a:noFill/>
            <a:miter lim="800000"/>
          </a:ln>
        </p:spPr>
        <p:txBody>
          <a:bodyPr vert="horz" wrap="square" lIns="91440" tIns="45720" rIns="91440" bIns="45720" numCol="1" anchor="t" anchorCtr="0" compatLnSpc="1">
            <a:no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5pPr>
            <a:lvl6pPr marL="19196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6pPr>
            <a:lvl7pPr marL="23768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7pPr>
            <a:lvl8pPr marL="28340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8pPr>
            <a:lvl9pPr marL="32912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9pPr>
          </a:lstStyle>
          <a:p>
            <a:pPr marL="457200" indent="-457200" eaLnBrk="1" hangingPunct="1">
              <a:lnSpc>
                <a:spcPct val="150000"/>
              </a:lnSpc>
              <a:spcBef>
                <a:spcPts val="20"/>
              </a:spcBef>
              <a:spcAft>
                <a:spcPts val="0"/>
              </a:spcAft>
              <a:buClrTx/>
              <a:buAutoNum type="arabicPeriod"/>
              <a:defRPr/>
            </a:pP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毕业和学位论文答辩申请截止</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时间</a:t>
            </a:r>
            <a:endParaRPr lang="en-US" altLang="zh-CN" sz="2800" b="1" dirty="0">
              <a:solidFill>
                <a:srgbClr val="000000"/>
              </a:solidFill>
              <a:latin typeface="微软雅黑" panose="020B0503020204020204" charset="-122"/>
              <a:ea typeface="微软雅黑" panose="020B0503020204020204" charset="-122"/>
              <a:cs typeface="微软雅黑" panose="020B0503020204020204" charset="-122"/>
            </a:endParaRPr>
          </a:p>
          <a:p>
            <a:pPr marL="815975" lvl="1" indent="-457200" eaLnBrk="1" hangingPunct="1">
              <a:lnSpc>
                <a:spcPct val="150000"/>
              </a:lnSpc>
              <a:spcBef>
                <a:spcPts val="20"/>
              </a:spcBef>
              <a:spcAft>
                <a:spcPts val="0"/>
              </a:spcAft>
              <a:buClr>
                <a:srgbClr val="FF3300"/>
              </a:buClr>
              <a:buFont typeface="Wingdings" panose="05000000000000000000" charset="0"/>
              <a:buChar char="l"/>
              <a:defRPr/>
            </a:pP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博士毕业和</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学位论文答辩申请</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8</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2800" b="1" u="sng" dirty="0">
                <a:solidFill>
                  <a:srgbClr val="000000"/>
                </a:solidFill>
                <a:latin typeface="微软雅黑" panose="020B0503020204020204" charset="-122"/>
                <a:ea typeface="微软雅黑" panose="020B0503020204020204" charset="-122"/>
                <a:cs typeface="微软雅黑" panose="020B0503020204020204" charset="-122"/>
              </a:rPr>
              <a:t>日</a:t>
            </a:r>
            <a:endParaRPr lang="en-US" altLang="zh-CN" sz="2800" b="1" u="sng" dirty="0">
              <a:solidFill>
                <a:srgbClr val="000000"/>
              </a:solidFill>
              <a:latin typeface="微软雅黑" panose="020B0503020204020204" charset="-122"/>
              <a:ea typeface="微软雅黑" panose="020B0503020204020204" charset="-122"/>
              <a:cs typeface="微软雅黑" panose="020B0503020204020204" charset="-122"/>
            </a:endParaRPr>
          </a:p>
          <a:p>
            <a:pPr marL="815975" lvl="1" indent="-457200" eaLnBrk="1" hangingPunct="1">
              <a:lnSpc>
                <a:spcPct val="150000"/>
              </a:lnSpc>
              <a:spcBef>
                <a:spcPts val="20"/>
              </a:spcBef>
              <a:spcAft>
                <a:spcPts val="0"/>
              </a:spcAft>
              <a:buClr>
                <a:srgbClr val="FF3300"/>
              </a:buClr>
              <a:buFont typeface="Wingdings" panose="05000000000000000000" charset="0"/>
              <a:buChar char="l"/>
              <a:defRPr/>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硕士毕业和学位论文答辩申请</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8</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7</a:t>
            </a:r>
            <a:r>
              <a:rPr lang="zh-CN" altLang="en-US" sz="2800" b="1" u="sng" dirty="0">
                <a:solidFill>
                  <a:srgbClr val="000000"/>
                </a:solidFill>
                <a:latin typeface="微软雅黑" panose="020B0503020204020204" charset="-122"/>
                <a:ea typeface="微软雅黑" panose="020B0503020204020204" charset="-122"/>
                <a:cs typeface="微软雅黑" panose="020B0503020204020204" charset="-122"/>
              </a:rPr>
              <a:t>日</a:t>
            </a:r>
            <a:endParaRPr lang="en-US" altLang="zh-CN" sz="2800" b="1" dirty="0">
              <a:solidFill>
                <a:srgbClr val="000000"/>
              </a:solidFill>
              <a:latin typeface="微软雅黑" panose="020B0503020204020204" charset="-122"/>
              <a:ea typeface="微软雅黑" panose="020B0503020204020204" charset="-122"/>
              <a:cs typeface="微软雅黑" panose="020B0503020204020204" charset="-122"/>
            </a:endParaRPr>
          </a:p>
          <a:p>
            <a:pPr marL="815975" lvl="1" indent="-457200" eaLnBrk="1" hangingPunct="1">
              <a:lnSpc>
                <a:spcPct val="150000"/>
              </a:lnSpc>
              <a:spcBef>
                <a:spcPts val="20"/>
              </a:spcBef>
              <a:spcAft>
                <a:spcPts val="0"/>
              </a:spcAft>
              <a:buClr>
                <a:srgbClr val="FF3300"/>
              </a:buClr>
              <a:buFont typeface="Wingdings" panose="05000000000000000000" charset="0"/>
              <a:buChar char="l"/>
              <a:defRPr/>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博士、硕士答辩截止时间</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8</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15</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日</a:t>
            </a:r>
            <a:endParaRPr lang="zh-CN" altLang="en-US" sz="2800" b="1" dirty="0">
              <a:solidFill>
                <a:srgbClr val="000000"/>
              </a:solidFill>
              <a:latin typeface="微软雅黑" panose="020B0503020204020204" charset="-122"/>
              <a:ea typeface="微软雅黑" panose="020B0503020204020204" charset="-122"/>
              <a:cs typeface="微软雅黑" panose="020B0503020204020204" charset="-122"/>
            </a:endParaRPr>
          </a:p>
          <a:p>
            <a:pPr marL="514350" indent="-514350" eaLnBrk="1" hangingPunct="1">
              <a:lnSpc>
                <a:spcPct val="150000"/>
              </a:lnSpc>
              <a:spcBef>
                <a:spcPts val="20"/>
              </a:spcBef>
              <a:spcAft>
                <a:spcPts val="0"/>
              </a:spcAft>
              <a:buClr>
                <a:schemeClr val="tx1"/>
              </a:buClr>
              <a:buFont typeface="Wingdings 2" panose="05020102010507070707" pitchFamily="18" charset="2"/>
              <a:buNone/>
              <a:defRPr/>
            </a:pPr>
            <a:r>
              <a:rPr lang="en-US" altLang="zh-CN" sz="2800" b="1" dirty="0">
                <a:solidFill>
                  <a:srgbClr val="000000"/>
                </a:solidFill>
                <a:latin typeface="微软雅黑" panose="020B0503020204020204" charset="-122"/>
                <a:ea typeface="微软雅黑" panose="020B0503020204020204" charset="-122"/>
                <a:cs typeface="微软雅黑" panose="020B0503020204020204" charset="-122"/>
              </a:rPr>
              <a:t>2. </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延期毕业申请</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截止时间</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rPr>
              <a:t>8</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15</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日</a:t>
            </a:r>
            <a:endParaRPr lang="en-US" altLang="zh-CN" sz="2800" b="1" dirty="0">
              <a:solidFill>
                <a:srgbClr val="000000"/>
              </a:solidFill>
              <a:latin typeface="微软雅黑" panose="020B0503020204020204" charset="-122"/>
              <a:ea typeface="微软雅黑" panose="020B0503020204020204" charset="-122"/>
              <a:cs typeface="微软雅黑" panose="020B0503020204020204" charset="-122"/>
            </a:endParaRPr>
          </a:p>
          <a:p>
            <a:pPr marL="514350" indent="-514350" eaLnBrk="1" hangingPunct="1">
              <a:lnSpc>
                <a:spcPct val="150000"/>
              </a:lnSpc>
              <a:spcBef>
                <a:spcPts val="20"/>
              </a:spcBef>
              <a:spcAft>
                <a:spcPts val="0"/>
              </a:spcAft>
              <a:buClr>
                <a:schemeClr val="tx1"/>
              </a:buClr>
              <a:buNone/>
              <a:defRPr/>
            </a:pP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rPr>
              <a:t>3. </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学位论文最终版学位系统上传时间：</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8</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20</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日</a:t>
            </a:r>
            <a:endParaRPr lang="en-US" altLang="zh-CN" sz="2800" b="1" dirty="0">
              <a:solidFill>
                <a:srgbClr val="000000"/>
              </a:solidFill>
              <a:latin typeface="微软雅黑" panose="020B0503020204020204" charset="-122"/>
              <a:ea typeface="微软雅黑" panose="020B0503020204020204" charset="-122"/>
              <a:cs typeface="微软雅黑" panose="020B0503020204020204" charset="-122"/>
            </a:endParaRPr>
          </a:p>
          <a:p>
            <a:pPr marL="514350" indent="-514350" eaLnBrk="1" hangingPunct="1">
              <a:lnSpc>
                <a:spcPct val="150000"/>
              </a:lnSpc>
              <a:spcBef>
                <a:spcPts val="20"/>
              </a:spcBef>
              <a:spcAft>
                <a:spcPts val="0"/>
              </a:spcAft>
              <a:buClr>
                <a:schemeClr val="tx1"/>
              </a:buClr>
              <a:buNone/>
              <a:defRPr/>
            </a:pPr>
            <a:r>
              <a:rPr lang="en-US" altLang="zh-CN" sz="2800" b="1" dirty="0">
                <a:solidFill>
                  <a:srgbClr val="000000"/>
                </a:solidFill>
                <a:latin typeface="微软雅黑" panose="020B0503020204020204" charset="-122"/>
                <a:ea typeface="微软雅黑" panose="020B0503020204020204" charset="-122"/>
                <a:cs typeface="微软雅黑" panose="020B0503020204020204" charset="-122"/>
              </a:rPr>
              <a:t>4</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学位</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论文（纸质）提交时间</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8</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23</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日</a:t>
            </a:r>
            <a:endPar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endParaRPr>
          </a:p>
          <a:p>
            <a:pPr marL="514350" indent="-514350" eaLnBrk="1" hangingPunct="1">
              <a:lnSpc>
                <a:spcPct val="150000"/>
              </a:lnSpc>
              <a:spcBef>
                <a:spcPts val="20"/>
              </a:spcBef>
              <a:spcAft>
                <a:spcPts val="0"/>
              </a:spcAft>
              <a:buClr>
                <a:schemeClr val="tx1"/>
              </a:buClr>
              <a:buNone/>
              <a:defRPr/>
            </a:pPr>
            <a:endPar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TextBox 7"/>
          <p:cNvSpPr txBox="1"/>
          <p:nvPr>
            <p:custDataLst>
              <p:tags r:id="rId4"/>
            </p:custDataLst>
          </p:nvPr>
        </p:nvSpPr>
        <p:spPr>
          <a:xfrm>
            <a:off x="9251315" y="557530"/>
            <a:ext cx="2574925" cy="2823845"/>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p>
            <a:pPr algn="just">
              <a:defRPr/>
            </a:pPr>
            <a:r>
              <a:rPr lang="zh-CN" altLang="en-US" sz="2800" b="1" dirty="0">
                <a:solidFill>
                  <a:schemeClr val="lt1"/>
                </a:solidFill>
                <a:latin typeface="微软雅黑" panose="020B0503020204020204" charset="-122"/>
                <a:ea typeface="微软雅黑" panose="020B0503020204020204" charset="-122"/>
              </a:rPr>
              <a:t>提醒申请人：</a:t>
            </a:r>
            <a:endParaRPr lang="zh-CN" altLang="en-US" sz="2800" b="1" dirty="0">
              <a:solidFill>
                <a:schemeClr val="lt1"/>
              </a:solidFill>
              <a:latin typeface="微软雅黑" panose="020B0503020204020204" charset="-122"/>
              <a:ea typeface="微软雅黑" panose="020B0503020204020204" charset="-122"/>
            </a:endParaRPr>
          </a:p>
          <a:p>
            <a:pPr algn="just">
              <a:defRPr/>
            </a:pPr>
            <a:r>
              <a:rPr lang="zh-CN" altLang="en-US" sz="2800" b="1" dirty="0">
                <a:solidFill>
                  <a:schemeClr val="lt1"/>
                </a:solidFill>
                <a:latin typeface="微软雅黑" panose="020B0503020204020204" charset="-122"/>
                <a:ea typeface="微软雅黑" panose="020B0503020204020204" charset="-122"/>
              </a:rPr>
              <a:t>注意时间节点，合理安排时间，</a:t>
            </a:r>
            <a:endParaRPr lang="zh-CN" altLang="en-US" sz="2800" b="1" dirty="0">
              <a:solidFill>
                <a:schemeClr val="lt1"/>
              </a:solidFill>
              <a:latin typeface="微软雅黑" panose="020B0503020204020204" charset="-122"/>
              <a:ea typeface="微软雅黑" panose="020B0503020204020204" charset="-122"/>
            </a:endParaRPr>
          </a:p>
          <a:p>
            <a:pPr algn="just">
              <a:defRPr/>
            </a:pPr>
            <a:r>
              <a:rPr lang="zh-CN" altLang="en-US" sz="2800" b="1" dirty="0">
                <a:solidFill>
                  <a:schemeClr val="lt1"/>
                </a:solidFill>
                <a:latin typeface="微软雅黑" panose="020B0503020204020204" charset="-122"/>
                <a:ea typeface="微软雅黑" panose="020B0503020204020204" charset="-122"/>
              </a:rPr>
              <a:t>制定学位论文答辩计划！</a:t>
            </a:r>
            <a:endParaRPr lang="zh-CN" altLang="en-US" sz="2800" b="1" dirty="0">
              <a:solidFill>
                <a:schemeClr val="lt1"/>
              </a:solidFill>
              <a:latin typeface="微软雅黑" panose="020B0503020204020204" charset="-122"/>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97155" y="57785"/>
            <a:ext cx="8527415" cy="6713220"/>
          </a:xfrm>
          <a:prstGeom prst="rect">
            <a:avLst/>
          </a:prstGeom>
        </p:spPr>
      </p:pic>
      <p:sp>
        <p:nvSpPr>
          <p:cNvPr id="4" name="文本框 3"/>
          <p:cNvSpPr txBox="1"/>
          <p:nvPr/>
        </p:nvSpPr>
        <p:spPr>
          <a:xfrm>
            <a:off x="8624570" y="57785"/>
            <a:ext cx="3173730" cy="6491605"/>
          </a:xfrm>
          <a:prstGeom prst="rect">
            <a:avLst/>
          </a:prstGeom>
          <a:noFill/>
        </p:spPr>
        <p:txBody>
          <a:bodyPr wrap="square" rtlCol="0" anchor="t">
            <a:spAutoFit/>
          </a:bodyPr>
          <a:p>
            <a:pPr indent="0">
              <a:lnSpc>
                <a:spcPct val="150000"/>
              </a:lnSpc>
              <a:spcBef>
                <a:spcPct val="25000"/>
              </a:spcBef>
              <a:spcAft>
                <a:spcPct val="25000"/>
              </a:spcAft>
              <a:buClr>
                <a:srgbClr val="FF3300"/>
              </a:buClr>
              <a:buFont typeface="Wingdings" panose="05000000000000000000" pitchFamily="2" charset="2"/>
              <a:buNone/>
              <a:defRPr/>
            </a:pPr>
            <a:r>
              <a:rPr lang="zh-CN" altLang="en-US" sz="2400" b="1" kern="0" dirty="0">
                <a:solidFill>
                  <a:schemeClr val="tx1"/>
                </a:solidFill>
                <a:effectLst>
                  <a:outerShdw blurRad="38100" dist="38100" dir="2700000" algn="tl">
                    <a:srgbClr val="C0C0C0"/>
                  </a:outerShdw>
                </a:effectLst>
                <a:latin typeface="宋体" panose="02010600030101010101" pitchFamily="2" charset="-122"/>
                <a:sym typeface="+mn-ea"/>
              </a:rPr>
              <a:t>注意事项</a:t>
            </a:r>
            <a:endParaRPr lang="zh-CN" altLang="en-US" sz="2400" b="1" kern="0" dirty="0">
              <a:solidFill>
                <a:schemeClr val="tx1"/>
              </a:solidFill>
              <a:effectLst>
                <a:outerShdw blurRad="38100" dist="38100" dir="2700000" algn="tl">
                  <a:srgbClr val="C0C0C0"/>
                </a:outerShdw>
              </a:effectLst>
              <a:latin typeface="宋体" panose="02010600030101010101" pitchFamily="2" charset="-122"/>
              <a:sym typeface="+mn-ea"/>
            </a:endParaRPr>
          </a:p>
          <a:p>
            <a:pPr marL="273050" indent="-273050">
              <a:lnSpc>
                <a:spcPct val="145000"/>
              </a:lnSpc>
              <a:spcBef>
                <a:spcPts val="25"/>
              </a:spcBef>
              <a:spcAft>
                <a:spcPts val="25"/>
              </a:spcAft>
              <a:buClr>
                <a:srgbClr val="FF3300"/>
              </a:buClr>
              <a:buFont typeface="Wingdings" panose="05000000000000000000" pitchFamily="2" charset="2"/>
              <a:buChar char="l"/>
              <a:defRPr/>
            </a:pPr>
            <a:r>
              <a:rPr lang="zh-CN" altLang="en-US" sz="1600" b="1" kern="0" dirty="0">
                <a:solidFill>
                  <a:schemeClr val="tx1"/>
                </a:solidFill>
                <a:effectLst>
                  <a:outerShdw blurRad="38100" dist="38100" dir="2700000" algn="tl">
                    <a:srgbClr val="C0C0C0"/>
                  </a:outerShdw>
                </a:effectLst>
                <a:latin typeface="宋体" panose="02010600030101010101" pitchFamily="2" charset="-122"/>
                <a:sym typeface="+mn-ea"/>
              </a:rPr>
              <a:t>为确保毕业证、学位证打印正确，请认真填写</a:t>
            </a:r>
            <a:r>
              <a:rPr lang="zh-CN" altLang="en-US" sz="1600" b="1" u="sng" kern="0" dirty="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rPr>
              <a:t>身份证号、出生日期、籍贯</a:t>
            </a:r>
            <a:r>
              <a:rPr lang="zh-CN" altLang="en-US" sz="1600" b="1" kern="0" dirty="0">
                <a:solidFill>
                  <a:schemeClr val="tx1"/>
                </a:solidFill>
                <a:effectLst>
                  <a:outerShdw blurRad="38100" dist="38100" dir="2700000" algn="tl">
                    <a:srgbClr val="C0C0C0"/>
                  </a:outerShdw>
                </a:effectLst>
                <a:latin typeface="宋体" panose="02010600030101010101" pitchFamily="2" charset="-122"/>
                <a:sym typeface="+mn-ea"/>
              </a:rPr>
              <a:t>（写至市、县级，如福建厦门）。这些内容必须与户籍卡的内容保持一致。</a:t>
            </a:r>
            <a:endParaRPr lang="zh-CN" altLang="en-US" sz="1600" b="1" kern="0" dirty="0">
              <a:solidFill>
                <a:schemeClr val="tx1"/>
              </a:solidFill>
              <a:effectLst>
                <a:outerShdw blurRad="38100" dist="38100" dir="2700000" algn="tl">
                  <a:srgbClr val="C0C0C0"/>
                </a:outerShdw>
              </a:effectLst>
              <a:latin typeface="宋体" panose="02010600030101010101" pitchFamily="2" charset="-122"/>
              <a:sym typeface="+mn-ea"/>
            </a:endParaRPr>
          </a:p>
          <a:p>
            <a:pPr marL="273050" indent="-273050">
              <a:lnSpc>
                <a:spcPct val="145000"/>
              </a:lnSpc>
              <a:spcBef>
                <a:spcPts val="25"/>
              </a:spcBef>
              <a:spcAft>
                <a:spcPts val="25"/>
              </a:spcAft>
              <a:buClr>
                <a:srgbClr val="FF3300"/>
              </a:buClr>
              <a:buFont typeface="Wingdings" panose="05000000000000000000" pitchFamily="2" charset="2"/>
              <a:buChar char="l"/>
              <a:defRPr/>
            </a:pPr>
            <a:r>
              <a:rPr lang="zh-CN" altLang="en-US" sz="1600" b="1" kern="0" dirty="0">
                <a:effectLst>
                  <a:outerShdw blurRad="38100" dist="38100" dir="2700000" algn="tl">
                    <a:srgbClr val="C0C0C0"/>
                  </a:outerShdw>
                </a:effectLst>
                <a:latin typeface="宋体" panose="02010600030101010101" pitchFamily="2" charset="-122"/>
                <a:sym typeface="+mn-ea"/>
              </a:rPr>
              <a:t>完成网上学位信息系统录入后，务必逐项检查，确保数据完整、准确、不空项。检查无误后按信息确认键提交。</a:t>
            </a:r>
            <a:endParaRPr lang="zh-CN" altLang="en-US" sz="1600" b="1" kern="0" dirty="0">
              <a:effectLst>
                <a:outerShdw blurRad="38100" dist="38100" dir="2700000" algn="tl">
                  <a:srgbClr val="C0C0C0"/>
                </a:outerShdw>
              </a:effectLst>
              <a:latin typeface="宋体" panose="02010600030101010101" pitchFamily="2" charset="-122"/>
              <a:ea typeface="+mn-ea"/>
            </a:endParaRPr>
          </a:p>
          <a:p>
            <a:pPr marL="273050" indent="-273050">
              <a:lnSpc>
                <a:spcPct val="145000"/>
              </a:lnSpc>
              <a:spcBef>
                <a:spcPts val="25"/>
              </a:spcBef>
              <a:spcAft>
                <a:spcPts val="25"/>
              </a:spcAft>
              <a:buClr>
                <a:srgbClr val="FF3300"/>
              </a:buClr>
              <a:buFont typeface="Wingdings" panose="05000000000000000000" pitchFamily="2" charset="2"/>
              <a:buChar char="l"/>
              <a:defRPr/>
            </a:pPr>
            <a:r>
              <a:rPr lang="zh-CN" altLang="en-US" sz="1600" b="1" kern="0" dirty="0">
                <a:effectLst>
                  <a:outerShdw blurRad="38100" dist="38100" dir="2700000" algn="tl">
                    <a:srgbClr val="C0C0C0"/>
                  </a:outerShdw>
                </a:effectLst>
                <a:latin typeface="宋体" panose="02010600030101010101" pitchFamily="2" charset="-122"/>
                <a:sym typeface="+mn-ea"/>
              </a:rPr>
              <a:t>如已申请</a:t>
            </a:r>
            <a:r>
              <a:rPr lang="zh-CN" altLang="en-US" sz="1600" b="1" u="sng" kern="0" dirty="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rPr>
              <a:t>论文涉密或延迟公开，不需进行网上论文提交。</a:t>
            </a:r>
            <a:r>
              <a:rPr lang="zh-CN" altLang="en-US" sz="1600" b="1" kern="0" dirty="0">
                <a:effectLst>
                  <a:outerShdw blurRad="38100" dist="38100" dir="2700000" algn="tl">
                    <a:srgbClr val="C0C0C0"/>
                  </a:outerShdw>
                </a:effectLst>
                <a:latin typeface="宋体" panose="02010600030101010101" pitchFamily="2" charset="-122"/>
                <a:sym typeface="+mn-ea"/>
              </a:rPr>
              <a:t>为保证研究生培养环节和学位审核工作的正常实施，原则上涉密学位论文的题目、关键词和摘要内容不得涉密。涉密论文学位电子信息需进行脱密填报。</a:t>
            </a:r>
            <a:endParaRPr lang="zh-CN" altLang="en-US" sz="1600" b="1" kern="0" dirty="0">
              <a:solidFill>
                <a:schemeClr val="tx1"/>
              </a:solidFill>
              <a:effectLst>
                <a:outerShdw blurRad="38100" dist="38100" dir="2700000" algn="tl">
                  <a:srgbClr val="C0C0C0"/>
                </a:outerShdw>
              </a:effectLst>
              <a:latin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8" name="文本框 7"/>
          <p:cNvSpPr txBox="1"/>
          <p:nvPr/>
        </p:nvSpPr>
        <p:spPr>
          <a:xfrm>
            <a:off x="842645" y="1310005"/>
            <a:ext cx="6738620" cy="521970"/>
          </a:xfrm>
          <a:prstGeom prst="rect">
            <a:avLst/>
          </a:prstGeom>
          <a:noFill/>
        </p:spPr>
        <p:txBody>
          <a:bodyPr wrap="square" rtlCol="0">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、学位及学历数码照片</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584835" y="1765300"/>
            <a:ext cx="11330305" cy="5092700"/>
          </a:xfrm>
          <a:prstGeom prst="rect">
            <a:avLst/>
          </a:prstGeom>
          <a:noFill/>
        </p:spPr>
        <p:txBody>
          <a:bodyPr wrap="square" rtlCol="0" anchor="t">
            <a:spAutoFit/>
          </a:bodyPr>
          <a:p>
            <a:pPr indent="536575"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b="1" kern="0" dirty="0">
                <a:latin typeface="+mn-ea"/>
                <a:sym typeface="+mn-ea"/>
              </a:rPr>
              <a:t>未参加采集学历数码照片的同学将不能进行毕业生电子注册，不能发放毕业证书和学位证书。请</a:t>
            </a:r>
            <a:r>
              <a:rPr lang="zh-CN" altLang="en-US" b="1" u="sng" kern="0" dirty="0">
                <a:solidFill>
                  <a:srgbClr val="C00000"/>
                </a:solidFill>
                <a:latin typeface="+mn-ea"/>
                <a:sym typeface="+mn-ea"/>
              </a:rPr>
              <a:t>未参加集中采集数码照片的同学务必于8月</a:t>
            </a:r>
            <a:r>
              <a:rPr lang="en-US" altLang="zh-CN" b="1" u="sng" kern="0" dirty="0">
                <a:solidFill>
                  <a:srgbClr val="C00000"/>
                </a:solidFill>
                <a:latin typeface="+mn-ea"/>
                <a:sym typeface="+mn-ea"/>
              </a:rPr>
              <a:t>1</a:t>
            </a:r>
            <a:r>
              <a:rPr lang="zh-CN" altLang="en-US" b="1" u="sng" kern="0" dirty="0">
                <a:solidFill>
                  <a:srgbClr val="C00000"/>
                </a:solidFill>
                <a:latin typeface="+mn-ea"/>
                <a:sym typeface="+mn-ea"/>
              </a:rPr>
              <a:t>日前</a:t>
            </a:r>
            <a:r>
              <a:rPr lang="zh-CN" altLang="en-US" b="1" kern="0" dirty="0">
                <a:latin typeface="+mn-ea"/>
                <a:sym typeface="+mn-ea"/>
              </a:rPr>
              <a:t>，自行前往中国图片社拍照，要求如下</a:t>
            </a:r>
            <a:r>
              <a:rPr lang="zh-CN" altLang="en-US" b="1" kern="0" dirty="0" smtClean="0">
                <a:latin typeface="+mn-ea"/>
                <a:sym typeface="+mn-ea"/>
              </a:rPr>
              <a:t>：</a:t>
            </a:r>
            <a:endParaRPr lang="en-US" altLang="zh-CN" b="1" kern="0" dirty="0">
              <a:latin typeface="+mn-ea"/>
              <a:ea typeface="+mn-ea"/>
            </a:endParaRPr>
          </a:p>
          <a:p>
            <a:pPr eaLnBrk="0" hangingPunct="0">
              <a:lnSpc>
                <a:spcPts val="2600"/>
              </a:lnSpc>
              <a:spcBef>
                <a:spcPts val="0"/>
              </a:spcBef>
              <a:spcAft>
                <a:spcPts val="0"/>
              </a:spcAft>
              <a:buClr>
                <a:srgbClr val="0BD0D9"/>
              </a:buClr>
              <a:buSzPct val="95000"/>
              <a:defRPr/>
            </a:pPr>
            <a:r>
              <a:rPr lang="zh-CN" altLang="en-US" sz="1600" b="1" kern="0" dirty="0">
                <a:latin typeface="+mn-ea"/>
                <a:sym typeface="+mn-ea"/>
              </a:rPr>
              <a:t>（</a:t>
            </a:r>
            <a:r>
              <a:rPr lang="en-US" altLang="zh-CN" sz="1600" b="1" kern="0" dirty="0">
                <a:latin typeface="+mn-ea"/>
                <a:sym typeface="+mn-ea"/>
              </a:rPr>
              <a:t>1</a:t>
            </a:r>
            <a:r>
              <a:rPr lang="zh-CN" altLang="en-US" sz="1600" b="1" kern="0" dirty="0">
                <a:latin typeface="+mn-ea"/>
                <a:sym typeface="+mn-ea"/>
              </a:rPr>
              <a:t>）着装要求：</a:t>
            </a:r>
            <a:r>
              <a:rPr lang="zh-CN" altLang="zh-CN" sz="1600" b="1" kern="0" dirty="0">
                <a:latin typeface="+mn-ea"/>
                <a:sym typeface="+mn-ea"/>
              </a:rPr>
              <a:t>着正装，不得着白色或浅蓝色系服装。</a:t>
            </a:r>
            <a:endParaRPr lang="zh-CN" altLang="zh-CN" sz="1600" b="1" kern="0" dirty="0">
              <a:latin typeface="+mn-ea"/>
              <a:ea typeface="+mn-ea"/>
            </a:endParaRPr>
          </a:p>
          <a:p>
            <a:pPr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sz="1600" b="1" kern="0" dirty="0" smtClean="0">
                <a:latin typeface="+mn-ea"/>
                <a:sym typeface="+mn-ea"/>
              </a:rPr>
              <a:t>（</a:t>
            </a:r>
            <a:r>
              <a:rPr lang="en-US" altLang="zh-CN" sz="1600" b="1" kern="0" dirty="0" smtClean="0">
                <a:latin typeface="+mn-ea"/>
                <a:sym typeface="+mn-ea"/>
              </a:rPr>
              <a:t>2</a:t>
            </a:r>
            <a:r>
              <a:rPr lang="zh-CN" altLang="en-US" sz="1600" b="1" kern="0" dirty="0" smtClean="0">
                <a:latin typeface="+mn-ea"/>
                <a:sym typeface="+mn-ea"/>
              </a:rPr>
              <a:t>）</a:t>
            </a:r>
            <a:r>
              <a:rPr lang="zh-CN" altLang="en-US" sz="1600" b="1" kern="0" dirty="0">
                <a:latin typeface="+mn-ea"/>
                <a:sym typeface="+mn-ea"/>
              </a:rPr>
              <a:t>照相时请出示身份证、学生证</a:t>
            </a:r>
            <a:endParaRPr lang="zh-CN" altLang="en-US" sz="1600" b="1" kern="0" dirty="0">
              <a:latin typeface="+mn-ea"/>
              <a:ea typeface="+mn-ea"/>
            </a:endParaRPr>
          </a:p>
          <a:p>
            <a:pPr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sz="1600" b="1" kern="0" dirty="0" smtClean="0">
                <a:latin typeface="+mn-ea"/>
                <a:sym typeface="+mn-ea"/>
              </a:rPr>
              <a:t>（</a:t>
            </a:r>
            <a:r>
              <a:rPr lang="en-US" altLang="zh-CN" sz="1600" b="1" kern="0" dirty="0" smtClean="0">
                <a:latin typeface="+mn-ea"/>
                <a:sym typeface="+mn-ea"/>
              </a:rPr>
              <a:t>3</a:t>
            </a:r>
            <a:r>
              <a:rPr lang="zh-CN" altLang="en-US" sz="1600" b="1" kern="0" dirty="0" smtClean="0">
                <a:latin typeface="+mn-ea"/>
                <a:sym typeface="+mn-ea"/>
              </a:rPr>
              <a:t>）</a:t>
            </a:r>
            <a:r>
              <a:rPr lang="zh-CN" altLang="en-US" sz="1600" b="1" kern="0" dirty="0">
                <a:latin typeface="+mn-ea"/>
                <a:sym typeface="+mn-ea"/>
              </a:rPr>
              <a:t>图像采集卡填写内容：</a:t>
            </a:r>
            <a:endParaRPr lang="zh-CN" altLang="en-US" sz="1600" b="1" kern="0" dirty="0">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a:solidFill>
                  <a:srgbClr val="000066"/>
                </a:solidFill>
                <a:latin typeface="+mn-ea"/>
                <a:sym typeface="+mn-ea"/>
              </a:rPr>
              <a:t>学校代码：</a:t>
            </a:r>
            <a:r>
              <a:rPr lang="en-US" altLang="zh-CN" sz="1600" b="1" kern="0" dirty="0">
                <a:solidFill>
                  <a:srgbClr val="000066"/>
                </a:solidFill>
                <a:latin typeface="+mn-ea"/>
                <a:sym typeface="+mn-ea"/>
              </a:rPr>
              <a:t>14430</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a:solidFill>
                  <a:srgbClr val="000066"/>
                </a:solidFill>
                <a:latin typeface="+mn-ea"/>
                <a:sym typeface="+mn-ea"/>
              </a:rPr>
              <a:t>学校名称：中国科学院大学</a:t>
            </a:r>
            <a:endParaRPr lang="zh-CN" altLang="en-US"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a:solidFill>
                  <a:srgbClr val="000066"/>
                </a:solidFill>
                <a:latin typeface="+mn-ea"/>
                <a:sym typeface="+mn-ea"/>
              </a:rPr>
              <a:t>院系代码：</a:t>
            </a:r>
            <a:r>
              <a:rPr lang="en-US" altLang="zh-CN" sz="1600" b="1" kern="0" dirty="0">
                <a:solidFill>
                  <a:srgbClr val="000066"/>
                </a:solidFill>
                <a:latin typeface="+mn-ea"/>
                <a:sym typeface="+mn-ea"/>
              </a:rPr>
              <a:t>0075</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a:solidFill>
                  <a:srgbClr val="000066"/>
                </a:solidFill>
                <a:latin typeface="+mn-ea"/>
                <a:sym typeface="+mn-ea"/>
              </a:rPr>
              <a:t>院系名称：中国科学院地质与地球物理研究所</a:t>
            </a:r>
            <a:endParaRPr lang="zh-CN" altLang="en-US" sz="1600" b="1" kern="0" dirty="0">
              <a:solidFill>
                <a:srgbClr val="000066"/>
              </a:solidFill>
              <a:latin typeface="+mn-ea"/>
              <a:ea typeface="+mn-ea"/>
            </a:endParaRPr>
          </a:p>
          <a:p>
            <a:pPr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sz="1600" b="1" kern="0" dirty="0" smtClean="0">
                <a:latin typeface="+mn-ea"/>
                <a:sym typeface="+mn-ea"/>
              </a:rPr>
              <a:t>（</a:t>
            </a:r>
            <a:r>
              <a:rPr lang="en-US" altLang="zh-CN" sz="1600" b="1" kern="0" dirty="0" smtClean="0">
                <a:latin typeface="+mn-ea"/>
                <a:sym typeface="+mn-ea"/>
              </a:rPr>
              <a:t>4</a:t>
            </a:r>
            <a:r>
              <a:rPr lang="zh-CN" altLang="en-US" sz="1600" b="1" kern="0" dirty="0" smtClean="0">
                <a:latin typeface="+mn-ea"/>
                <a:sym typeface="+mn-ea"/>
              </a:rPr>
              <a:t>）</a:t>
            </a:r>
            <a:r>
              <a:rPr lang="zh-CN" altLang="en-US" sz="1600" b="1" kern="0" dirty="0">
                <a:latin typeface="+mn-ea"/>
                <a:sym typeface="+mn-ea"/>
              </a:rPr>
              <a:t>个人数码照片电子版光盘及纸质版照片，需由学生本人自行领取，领取后交到所教育处</a:t>
            </a:r>
            <a:r>
              <a:rPr lang="en-US" altLang="zh-CN" sz="1600" b="1" kern="0" dirty="0">
                <a:latin typeface="+mn-ea"/>
                <a:sym typeface="+mn-ea"/>
              </a:rPr>
              <a:t>221</a:t>
            </a:r>
            <a:r>
              <a:rPr lang="zh-CN" altLang="en-US" sz="1600" b="1" kern="0" dirty="0">
                <a:latin typeface="+mn-ea"/>
                <a:sym typeface="+mn-ea"/>
              </a:rPr>
              <a:t>办公室。</a:t>
            </a:r>
            <a:endParaRPr lang="zh-CN" altLang="en-US" sz="1600" b="1" kern="0" dirty="0">
              <a:latin typeface="+mn-ea"/>
              <a:ea typeface="+mn-ea"/>
            </a:endParaRPr>
          </a:p>
          <a:p>
            <a:pPr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sz="1600" b="1" kern="0" dirty="0" smtClean="0">
                <a:latin typeface="+mn-ea"/>
                <a:sym typeface="+mn-ea"/>
              </a:rPr>
              <a:t>（</a:t>
            </a:r>
            <a:r>
              <a:rPr lang="en-US" altLang="zh-CN" sz="1600" b="1" kern="0" dirty="0" smtClean="0">
                <a:latin typeface="+mn-ea"/>
                <a:sym typeface="+mn-ea"/>
              </a:rPr>
              <a:t>5</a:t>
            </a:r>
            <a:r>
              <a:rPr lang="zh-CN" altLang="en-US" sz="1600" b="1" kern="0" dirty="0" smtClean="0">
                <a:latin typeface="+mn-ea"/>
                <a:sym typeface="+mn-ea"/>
              </a:rPr>
              <a:t>）</a:t>
            </a:r>
            <a:r>
              <a:rPr lang="zh-CN" altLang="en-US" sz="1600" b="1" kern="0" dirty="0">
                <a:latin typeface="+mn-ea"/>
                <a:sym typeface="+mn-ea"/>
              </a:rPr>
              <a:t>拍摄单位：新华社中国图片社。</a:t>
            </a:r>
            <a:endParaRPr lang="zh-CN" altLang="en-US" sz="1600" b="1" kern="0" dirty="0">
              <a:latin typeface="+mn-ea"/>
              <a:ea typeface="+mn-ea"/>
            </a:endParaRPr>
          </a:p>
          <a:p>
            <a:pPr marL="863600" lvl="2" eaLnBrk="0" hangingPunct="0">
              <a:lnSpc>
                <a:spcPts val="2600"/>
              </a:lnSpc>
              <a:spcBef>
                <a:spcPts val="0"/>
              </a:spcBef>
              <a:spcAft>
                <a:spcPts val="0"/>
              </a:spcAft>
              <a:buClr>
                <a:schemeClr val="accent2"/>
              </a:buClr>
              <a:buSzPct val="70000"/>
              <a:defRPr/>
            </a:pPr>
            <a:r>
              <a:rPr lang="zh-CN" altLang="en-US" sz="1600" b="1" kern="0" dirty="0">
                <a:solidFill>
                  <a:srgbClr val="000066"/>
                </a:solidFill>
                <a:latin typeface="+mn-ea"/>
                <a:sym typeface="+mn-ea"/>
              </a:rPr>
              <a:t>地址：</a:t>
            </a:r>
            <a:r>
              <a:rPr lang="zh-CN" altLang="zh-CN" sz="1600" b="1" kern="0" dirty="0">
                <a:solidFill>
                  <a:srgbClr val="000066"/>
                </a:solidFill>
                <a:latin typeface="+mn-ea"/>
                <a:sym typeface="+mn-ea"/>
              </a:rPr>
              <a:t>北京市西城区宣武门外大街甲</a:t>
            </a:r>
            <a:r>
              <a:rPr lang="en-US" altLang="zh-CN" sz="1600" b="1" kern="0" dirty="0">
                <a:solidFill>
                  <a:srgbClr val="000066"/>
                </a:solidFill>
                <a:latin typeface="+mn-ea"/>
                <a:sym typeface="+mn-ea"/>
              </a:rPr>
              <a:t>1</a:t>
            </a:r>
            <a:r>
              <a:rPr lang="zh-CN" altLang="zh-CN" sz="1600" b="1" kern="0" dirty="0">
                <a:solidFill>
                  <a:srgbClr val="000066"/>
                </a:solidFill>
                <a:latin typeface="+mn-ea"/>
                <a:sym typeface="+mn-ea"/>
              </a:rPr>
              <a:t>号环球财讯中心</a:t>
            </a:r>
            <a:r>
              <a:rPr lang="en-US" altLang="zh-CN" sz="1600" b="1" kern="0" dirty="0">
                <a:solidFill>
                  <a:srgbClr val="000066"/>
                </a:solidFill>
                <a:latin typeface="+mn-ea"/>
                <a:sym typeface="+mn-ea"/>
              </a:rPr>
              <a:t>A</a:t>
            </a:r>
            <a:r>
              <a:rPr lang="zh-CN" altLang="zh-CN" sz="1600" b="1" kern="0" dirty="0">
                <a:solidFill>
                  <a:srgbClr val="000066"/>
                </a:solidFill>
                <a:latin typeface="+mn-ea"/>
                <a:sym typeface="+mn-ea"/>
              </a:rPr>
              <a:t>座</a:t>
            </a:r>
            <a:r>
              <a:rPr lang="en-US" altLang="zh-CN" sz="1600" b="1" kern="0" dirty="0">
                <a:solidFill>
                  <a:srgbClr val="000066"/>
                </a:solidFill>
                <a:latin typeface="+mn-ea"/>
                <a:sym typeface="+mn-ea"/>
              </a:rPr>
              <a:t>4</a:t>
            </a:r>
            <a:r>
              <a:rPr lang="zh-CN" altLang="zh-CN" sz="1600" b="1" kern="0" dirty="0">
                <a:solidFill>
                  <a:srgbClr val="000066"/>
                </a:solidFill>
                <a:latin typeface="+mn-ea"/>
                <a:sym typeface="+mn-ea"/>
              </a:rPr>
              <a:t>层中国图片社（宣武门十字路口西南角），地铁</a:t>
            </a:r>
            <a:r>
              <a:rPr lang="en-US" altLang="zh-CN" sz="1600" b="1" kern="0" dirty="0">
                <a:solidFill>
                  <a:srgbClr val="000066"/>
                </a:solidFill>
                <a:latin typeface="+mn-ea"/>
                <a:sym typeface="+mn-ea"/>
              </a:rPr>
              <a:t>2</a:t>
            </a:r>
            <a:r>
              <a:rPr lang="zh-CN" altLang="zh-CN" sz="1600" b="1" kern="0" dirty="0">
                <a:solidFill>
                  <a:srgbClr val="000066"/>
                </a:solidFill>
                <a:latin typeface="+mn-ea"/>
                <a:sym typeface="+mn-ea"/>
              </a:rPr>
              <a:t>号、</a:t>
            </a:r>
            <a:r>
              <a:rPr lang="en-US" altLang="zh-CN" sz="1600" b="1" kern="0" dirty="0">
                <a:solidFill>
                  <a:srgbClr val="000066"/>
                </a:solidFill>
                <a:latin typeface="+mn-ea"/>
                <a:sym typeface="+mn-ea"/>
              </a:rPr>
              <a:t>4</a:t>
            </a:r>
            <a:r>
              <a:rPr lang="zh-CN" altLang="zh-CN" sz="1600" b="1" kern="0" dirty="0">
                <a:solidFill>
                  <a:srgbClr val="000066"/>
                </a:solidFill>
                <a:latin typeface="+mn-ea"/>
                <a:sym typeface="+mn-ea"/>
              </a:rPr>
              <a:t>号线及公交车宣武门站下车。</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defRPr/>
            </a:pPr>
            <a:r>
              <a:rPr lang="zh-CN" altLang="zh-CN" sz="1600" b="1" kern="0" dirty="0">
                <a:solidFill>
                  <a:srgbClr val="000066"/>
                </a:solidFill>
                <a:latin typeface="+mn-ea"/>
                <a:sym typeface="+mn-ea"/>
              </a:rPr>
              <a:t>咨询电话：</a:t>
            </a:r>
            <a:r>
              <a:rPr lang="en-US" altLang="zh-CN" sz="1600" b="1" kern="0" dirty="0">
                <a:solidFill>
                  <a:srgbClr val="000066"/>
                </a:solidFill>
                <a:latin typeface="+mn-ea"/>
                <a:sym typeface="+mn-ea"/>
              </a:rPr>
              <a:t>010-63076145</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smtClean="0">
                <a:solidFill>
                  <a:srgbClr val="000066"/>
                </a:solidFill>
                <a:latin typeface="+mn-ea"/>
                <a:sym typeface="+mn-ea"/>
              </a:rPr>
              <a:t>每周一到周五</a:t>
            </a:r>
            <a:r>
              <a:rPr lang="en-US" altLang="zh-CN" sz="1600" b="1" kern="0" dirty="0" smtClean="0">
                <a:solidFill>
                  <a:srgbClr val="000066"/>
                </a:solidFill>
                <a:latin typeface="+mn-ea"/>
                <a:sym typeface="+mn-ea"/>
              </a:rPr>
              <a:t>9</a:t>
            </a:r>
            <a:r>
              <a:rPr lang="zh-CN" altLang="en-US" sz="1600" b="1" kern="0" dirty="0" smtClean="0">
                <a:solidFill>
                  <a:srgbClr val="000066"/>
                </a:solidFill>
                <a:latin typeface="+mn-ea"/>
                <a:sym typeface="+mn-ea"/>
              </a:rPr>
              <a:t>：</a:t>
            </a:r>
            <a:r>
              <a:rPr lang="en-US" altLang="zh-CN" sz="1600" b="1" kern="0" dirty="0" smtClean="0">
                <a:solidFill>
                  <a:srgbClr val="000066"/>
                </a:solidFill>
                <a:latin typeface="+mn-ea"/>
                <a:sym typeface="+mn-ea"/>
              </a:rPr>
              <a:t>00—16</a:t>
            </a:r>
            <a:r>
              <a:rPr lang="zh-CN" altLang="en-US" sz="1600" b="1" kern="0" dirty="0" smtClean="0">
                <a:solidFill>
                  <a:srgbClr val="000066"/>
                </a:solidFill>
                <a:latin typeface="+mn-ea"/>
                <a:sym typeface="+mn-ea"/>
              </a:rPr>
              <a:t>：</a:t>
            </a:r>
            <a:r>
              <a:rPr lang="en-US" altLang="zh-CN" sz="1600" b="1" kern="0" dirty="0" smtClean="0">
                <a:solidFill>
                  <a:srgbClr val="000066"/>
                </a:solidFill>
                <a:latin typeface="+mn-ea"/>
                <a:sym typeface="+mn-ea"/>
              </a:rPr>
              <a:t>00</a:t>
            </a:r>
            <a:r>
              <a:rPr lang="zh-CN" altLang="en-US" sz="1600" b="1" kern="0" dirty="0" smtClean="0">
                <a:solidFill>
                  <a:srgbClr val="000066"/>
                </a:solidFill>
                <a:latin typeface="+mn-ea"/>
                <a:sym typeface="+mn-ea"/>
              </a:rPr>
              <a:t>（节假日除外）。</a:t>
            </a:r>
            <a:endParaRPr lang="zh-CN" altLang="en-US" sz="1600" b="1" kern="0" dirty="0" smtClean="0">
              <a:solidFill>
                <a:srgbClr val="000066"/>
              </a:solidFill>
              <a:latin typeface="+mn-ea"/>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293235" y="1801495"/>
            <a:ext cx="7898765" cy="5056505"/>
          </a:xfrm>
          <a:prstGeom prst="rect">
            <a:avLst/>
          </a:prstGeom>
        </p:spPr>
      </p:pic>
      <p:sp>
        <p:nvSpPr>
          <p:cNvPr id="10" name="任意形状 8"/>
          <p:cNvSpPr/>
          <p:nvPr userDrawn="1">
            <p:custDataLst>
              <p:tags r:id="rId3"/>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4"/>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8" name="文本框 7"/>
          <p:cNvSpPr txBox="1"/>
          <p:nvPr/>
        </p:nvSpPr>
        <p:spPr>
          <a:xfrm>
            <a:off x="842645" y="1310005"/>
            <a:ext cx="6738620" cy="521970"/>
          </a:xfrm>
          <a:prstGeom prst="rect">
            <a:avLst/>
          </a:prstGeom>
          <a:noFill/>
        </p:spPr>
        <p:txBody>
          <a:bodyPr wrap="square" rtlCol="0">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、学位及学历数码照片</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custDataLst>
              <p:tags r:id="rId5"/>
            </p:custDataLst>
          </p:nvPr>
        </p:nvSpPr>
        <p:spPr>
          <a:xfrm>
            <a:off x="307225" y="3889423"/>
            <a:ext cx="4572000" cy="369332"/>
          </a:xfrm>
          <a:prstGeom prst="rect">
            <a:avLst/>
          </a:prstGeom>
          <a:solidFill>
            <a:schemeClr val="bg1"/>
          </a:solidFill>
          <a:ln w="34925">
            <a:solidFill>
              <a:srgbClr val="FF0000"/>
            </a:solidFill>
          </a:ln>
        </p:spPr>
        <p:txBody>
          <a:bodyPr>
            <a:spAutoFit/>
          </a:bodyPr>
          <a:p>
            <a:r>
              <a:rPr lang="zh-CN" altLang="en-US" dirty="0" smtClean="0"/>
              <a:t>网址：</a:t>
            </a:r>
            <a:r>
              <a:rPr lang="en-US" altLang="zh-CN" dirty="0" smtClean="0"/>
              <a:t>http</a:t>
            </a:r>
            <a:r>
              <a:rPr lang="en-US" altLang="zh-CN" dirty="0"/>
              <a:t>://www.xinhuacu.com/#/home</a:t>
            </a:r>
            <a:endParaRPr lang="zh-CN" altLang="en-US" dirty="0"/>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8" name="文本框 7"/>
          <p:cNvSpPr txBox="1"/>
          <p:nvPr/>
        </p:nvSpPr>
        <p:spPr>
          <a:xfrm>
            <a:off x="842645" y="1310005"/>
            <a:ext cx="8799195" cy="521970"/>
          </a:xfrm>
          <a:prstGeom prst="rect">
            <a:avLst/>
          </a:prstGeom>
          <a:noFill/>
        </p:spPr>
        <p:txBody>
          <a:bodyPr wrap="square" rtlCol="0">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关于学位论文评阅费和答辩费方法</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04800" y="1831975"/>
            <a:ext cx="7216140" cy="4813935"/>
          </a:xfrm>
          <a:prstGeom prst="rect">
            <a:avLst/>
          </a:prstGeom>
          <a:noFill/>
        </p:spPr>
        <p:txBody>
          <a:bodyPr wrap="square" rtlCol="0" anchor="t">
            <a:noAutofit/>
          </a:bodyPr>
          <a:p>
            <a:pPr indent="0" algn="just" eaLnBrk="1" hangingPunct="1">
              <a:lnSpc>
                <a:spcPct val="150000"/>
              </a:lnSpc>
              <a:buClrTx/>
              <a:buFont typeface="Wingdings" panose="05000000000000000000" charset="0"/>
              <a:buNone/>
              <a:defRPr/>
            </a:pPr>
            <a:r>
              <a:rPr lang="en-US" altLang="zh-CN" sz="2000" b="1" kern="0" dirty="0">
                <a:latin typeface="+mn-ea"/>
                <a:sym typeface="+mn-ea"/>
              </a:rPr>
              <a:t>(1) </a:t>
            </a:r>
            <a:r>
              <a:rPr lang="zh-CN" altLang="zh-CN" sz="2000" b="1" kern="0" dirty="0">
                <a:latin typeface="+mn-ea"/>
                <a:sym typeface="+mn-ea"/>
              </a:rPr>
              <a:t>支出说明在所内网综合信息栏下载，根据研究所有关财务管理规定，</a:t>
            </a:r>
            <a:r>
              <a:rPr lang="zh-CN" altLang="zh-CN" sz="2000" b="1" u="sng" kern="0" dirty="0">
                <a:solidFill>
                  <a:srgbClr val="0000FF"/>
                </a:solidFill>
                <a:latin typeface="+mn-ea"/>
                <a:sym typeface="+mn-ea"/>
              </a:rPr>
              <a:t>研究生导师不再享受所指导学生的学位论文评阅和答辩费</a:t>
            </a:r>
            <a:r>
              <a:rPr lang="zh-CN" altLang="zh-CN" sz="2000" b="1" kern="0" dirty="0">
                <a:latin typeface="+mn-ea"/>
                <a:sym typeface="+mn-ea"/>
              </a:rPr>
              <a:t>。论文评阅费和答辩费须按</a:t>
            </a:r>
            <a:r>
              <a:rPr lang="zh-CN" altLang="zh-CN" sz="2000" b="1" u="sng" kern="0" dirty="0">
                <a:solidFill>
                  <a:srgbClr val="C00000"/>
                </a:solidFill>
                <a:latin typeface="+mn-ea"/>
                <a:sym typeface="+mn-ea"/>
              </a:rPr>
              <a:t>税前金额</a:t>
            </a:r>
            <a:r>
              <a:rPr lang="zh-CN" altLang="zh-CN" sz="2000" b="1" kern="0" dirty="0">
                <a:latin typeface="+mn-ea"/>
                <a:sym typeface="+mn-ea"/>
              </a:rPr>
              <a:t>填报，并参照评阅费和答辩费支出说明中的标准发放。</a:t>
            </a:r>
            <a:endParaRPr lang="zh-CN" altLang="zh-CN" sz="2000" b="1" kern="0" dirty="0">
              <a:latin typeface="+mn-ea"/>
            </a:endParaRPr>
          </a:p>
          <a:p>
            <a:pPr indent="0" algn="just" eaLnBrk="1" hangingPunct="1">
              <a:lnSpc>
                <a:spcPct val="150000"/>
              </a:lnSpc>
              <a:buClrTx/>
              <a:buFont typeface="Wingdings" panose="05000000000000000000" charset="0"/>
              <a:buNone/>
              <a:defRPr/>
            </a:pPr>
            <a:r>
              <a:rPr lang="en-US" altLang="zh-CN" sz="2000" b="1" u="sng" kern="0" dirty="0">
                <a:solidFill>
                  <a:srgbClr val="0000FF"/>
                </a:solidFill>
                <a:latin typeface="+mn-ea"/>
                <a:sym typeface="+mn-ea"/>
              </a:rPr>
              <a:t>(2) </a:t>
            </a:r>
            <a:r>
              <a:rPr lang="zh-CN" altLang="zh-CN" sz="2000" b="1" u="sng" kern="0" dirty="0">
                <a:solidFill>
                  <a:srgbClr val="0000FF"/>
                </a:solidFill>
                <a:latin typeface="+mn-ea"/>
                <a:sym typeface="+mn-ea"/>
              </a:rPr>
              <a:t>论文评阅、评委答辩费用报销在所科研项目管理系统申请报销并上传相应表格的附件</a:t>
            </a:r>
            <a:r>
              <a:rPr lang="zh-CN" altLang="zh-CN" sz="2000" b="1" kern="0" dirty="0">
                <a:solidFill>
                  <a:srgbClr val="0000FF"/>
                </a:solidFill>
                <a:latin typeface="+mn-ea"/>
                <a:sym typeface="+mn-ea"/>
              </a:rPr>
              <a:t>，</a:t>
            </a:r>
            <a:r>
              <a:rPr lang="zh-CN" altLang="zh-CN" sz="2000" b="1" kern="0" dirty="0">
                <a:latin typeface="+mn-ea"/>
                <a:sym typeface="+mn-ea"/>
              </a:rPr>
              <a:t>论文答辩后</a:t>
            </a:r>
            <a:r>
              <a:rPr lang="zh-CN" altLang="zh-CN" sz="2000" b="1" u="sng" kern="0" dirty="0">
                <a:solidFill>
                  <a:srgbClr val="C00000"/>
                </a:solidFill>
                <a:latin typeface="+mn-ea"/>
                <a:sym typeface="+mn-ea"/>
              </a:rPr>
              <a:t>一个月内</a:t>
            </a:r>
            <a:r>
              <a:rPr lang="zh-CN" altLang="zh-CN" sz="2000" b="1" kern="0" dirty="0">
                <a:latin typeface="+mn-ea"/>
                <a:sym typeface="+mn-ea"/>
              </a:rPr>
              <a:t>办理论文评阅费、答辩费报销。具体费用表格请</a:t>
            </a:r>
            <a:r>
              <a:rPr lang="zh-CN" altLang="zh-CN" sz="2000" b="1" kern="0" dirty="0">
                <a:latin typeface="+mn-ea"/>
                <a:sym typeface="+mn-ea"/>
              </a:rPr>
              <a:t>参考所财务处有关</a:t>
            </a:r>
            <a:r>
              <a:rPr lang="zh-CN" altLang="zh-CN" sz="2000" b="1" kern="0" dirty="0">
                <a:latin typeface="+mn-ea"/>
                <a:sym typeface="+mn-ea"/>
              </a:rPr>
              <a:t>规定</a:t>
            </a:r>
            <a:endParaRPr lang="zh-CN" altLang="zh-CN" sz="2000" b="1" kern="0" dirty="0">
              <a:latin typeface="+mn-ea"/>
              <a:sym typeface="+mn-ea"/>
            </a:endParaRPr>
          </a:p>
          <a:p>
            <a:pPr indent="0" algn="just" eaLnBrk="1" hangingPunct="1">
              <a:lnSpc>
                <a:spcPct val="150000"/>
              </a:lnSpc>
              <a:buClrTx/>
              <a:buFont typeface="Wingdings" panose="05000000000000000000" charset="0"/>
              <a:buNone/>
              <a:defRPr/>
            </a:pPr>
            <a:r>
              <a:rPr lang="zh-CN" altLang="zh-CN" sz="2000" b="1" kern="0" dirty="0">
                <a:latin typeface="+mn-ea"/>
                <a:sym typeface="+mn-ea"/>
              </a:rPr>
              <a:t>（</a:t>
            </a:r>
            <a:r>
              <a:rPr lang="en-US" altLang="zh-CN" sz="2000" b="1" kern="0" dirty="0">
                <a:latin typeface="+mn-ea"/>
                <a:sym typeface="+mn-ea"/>
              </a:rPr>
              <a:t>3</a:t>
            </a:r>
            <a:r>
              <a:rPr lang="zh-CN" altLang="en-US" sz="2000" b="1" kern="0" dirty="0">
                <a:latin typeface="+mn-ea"/>
                <a:sym typeface="+mn-ea"/>
              </a:rPr>
              <a:t>）盲审专家评阅费由教育处统一办理，申请人需在答辩结束后将</a:t>
            </a:r>
            <a:r>
              <a:rPr lang="zh-CN" altLang="en-US" sz="2000" b="1" u="sng" kern="0" dirty="0">
                <a:solidFill>
                  <a:srgbClr val="0000FF"/>
                </a:solidFill>
                <a:latin typeface="+mn-ea"/>
                <a:sym typeface="+mn-ea"/>
              </a:rPr>
              <a:t>课题内支（需填写金额、申请人姓名、</a:t>
            </a:r>
            <a:r>
              <a:rPr lang="zh-CN" altLang="en-US" sz="2000" b="1" u="sng" kern="0" dirty="0">
                <a:solidFill>
                  <a:srgbClr val="0000FF"/>
                </a:solidFill>
                <a:latin typeface="+mn-ea"/>
                <a:sym typeface="+mn-ea"/>
              </a:rPr>
              <a:t>导师签字</a:t>
            </a:r>
            <a:r>
              <a:rPr lang="en-US" altLang="zh-CN" sz="2000" b="1" u="sng" kern="0" dirty="0">
                <a:solidFill>
                  <a:srgbClr val="0000FF"/>
                </a:solidFill>
                <a:latin typeface="+mn-ea"/>
                <a:sym typeface="+mn-ea"/>
              </a:rPr>
              <a:t>)</a:t>
            </a:r>
            <a:r>
              <a:rPr lang="zh-CN" altLang="en-US" sz="2000" b="1" kern="0" dirty="0">
                <a:latin typeface="+mn-ea"/>
                <a:sym typeface="+mn-ea"/>
              </a:rPr>
              <a:t>交至</a:t>
            </a:r>
            <a:r>
              <a:rPr lang="zh-CN" altLang="en-US" sz="2000" b="1" kern="0" dirty="0">
                <a:latin typeface="+mn-ea"/>
                <a:sym typeface="+mn-ea"/>
              </a:rPr>
              <a:t>教育处</a:t>
            </a:r>
            <a:endParaRPr lang="zh-CN" altLang="en-US" sz="2000" b="1" kern="0" dirty="0">
              <a:latin typeface="+mn-ea"/>
              <a:sym typeface="+mn-ea"/>
            </a:endParaRPr>
          </a:p>
        </p:txBody>
      </p:sp>
      <p:pic>
        <p:nvPicPr>
          <p:cNvPr id="5" name="图片 4"/>
          <p:cNvPicPr>
            <a:picLocks noChangeAspect="1"/>
          </p:cNvPicPr>
          <p:nvPr>
            <p:custDataLst>
              <p:tags r:id="rId3"/>
            </p:custDataLst>
          </p:nvPr>
        </p:nvPicPr>
        <p:blipFill>
          <a:blip r:embed="rId4"/>
          <a:stretch>
            <a:fillRect/>
          </a:stretch>
        </p:blipFill>
        <p:spPr>
          <a:xfrm>
            <a:off x="8493760" y="713740"/>
            <a:ext cx="3256280" cy="3450590"/>
          </a:xfrm>
          <a:prstGeom prst="rect">
            <a:avLst/>
          </a:prstGeom>
        </p:spPr>
      </p:pic>
      <p:pic>
        <p:nvPicPr>
          <p:cNvPr id="14" name="图片 13"/>
          <p:cNvPicPr>
            <a:picLocks noChangeAspect="1"/>
          </p:cNvPicPr>
          <p:nvPr>
            <p:custDataLst>
              <p:tags r:id="rId5"/>
            </p:custDataLst>
          </p:nvPr>
        </p:nvPicPr>
        <p:blipFill>
          <a:blip r:embed="rId6"/>
          <a:stretch>
            <a:fillRect/>
          </a:stretch>
        </p:blipFill>
        <p:spPr>
          <a:xfrm>
            <a:off x="7651750" y="4770120"/>
            <a:ext cx="4313555" cy="1567180"/>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8" name="文本框 7"/>
          <p:cNvSpPr txBox="1"/>
          <p:nvPr/>
        </p:nvSpPr>
        <p:spPr>
          <a:xfrm>
            <a:off x="842645" y="1310005"/>
            <a:ext cx="8799195" cy="521970"/>
          </a:xfrm>
          <a:prstGeom prst="rect">
            <a:avLst/>
          </a:prstGeom>
          <a:noFill/>
        </p:spPr>
        <p:txBody>
          <a:bodyPr wrap="square" rtlCol="0">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学位授予时间及毕业、学位证书发放规定</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025525" y="1986915"/>
            <a:ext cx="10313035" cy="2861310"/>
          </a:xfrm>
          <a:prstGeom prst="rect">
            <a:avLst/>
          </a:prstGeom>
          <a:noFill/>
        </p:spPr>
        <p:txBody>
          <a:bodyPr wrap="square" rtlCol="0" anchor="t">
            <a:spAutoFit/>
          </a:bodyPr>
          <a:p>
            <a:pPr>
              <a:lnSpc>
                <a:spcPct val="125000"/>
              </a:lnSpc>
              <a:spcBef>
                <a:spcPts val="0"/>
              </a:spcBef>
              <a:spcAft>
                <a:spcPts val="0"/>
              </a:spcAft>
              <a:defRPr/>
            </a:pPr>
            <a:r>
              <a:rPr lang="zh-CN" altLang="zh-CN" sz="2400" b="1" kern="0" dirty="0">
                <a:latin typeface="+mn-ea"/>
                <a:sym typeface="+mn-ea"/>
              </a:rPr>
              <a:t>（1）学位授予时间：</a:t>
            </a:r>
            <a:r>
              <a:rPr lang="zh-CN" altLang="zh-CN" sz="2400" b="1" kern="0" dirty="0">
                <a:highlight>
                  <a:srgbClr val="FFFF00"/>
                </a:highlight>
                <a:latin typeface="+mn-ea"/>
                <a:sym typeface="+mn-ea"/>
              </a:rPr>
              <a:t>202</a:t>
            </a:r>
            <a:r>
              <a:rPr lang="en-US" altLang="zh-CN" sz="2400" b="1" kern="0" dirty="0">
                <a:highlight>
                  <a:srgbClr val="FFFF00"/>
                </a:highlight>
                <a:latin typeface="+mn-ea"/>
                <a:sym typeface="+mn-ea"/>
              </a:rPr>
              <a:t>4</a:t>
            </a:r>
            <a:r>
              <a:rPr lang="zh-CN" altLang="zh-CN" sz="2400" b="1" kern="0" dirty="0">
                <a:highlight>
                  <a:srgbClr val="FFFF00"/>
                </a:highlight>
                <a:latin typeface="+mn-ea"/>
                <a:sym typeface="+mn-ea"/>
              </a:rPr>
              <a:t>年</a:t>
            </a:r>
            <a:r>
              <a:rPr lang="en-US" altLang="zh-CN" sz="2400" b="1" kern="0" dirty="0">
                <a:highlight>
                  <a:srgbClr val="FFFF00"/>
                </a:highlight>
                <a:latin typeface="+mn-ea"/>
                <a:sym typeface="+mn-ea"/>
              </a:rPr>
              <a:t>10</a:t>
            </a:r>
            <a:r>
              <a:rPr lang="zh-CN" altLang="zh-CN" sz="2400" b="1" kern="0" dirty="0">
                <a:highlight>
                  <a:srgbClr val="FFFF00"/>
                </a:highlight>
                <a:latin typeface="+mn-ea"/>
                <a:sym typeface="+mn-ea"/>
              </a:rPr>
              <a:t>月初</a:t>
            </a:r>
            <a:endParaRPr lang="zh-CN" altLang="zh-CN" sz="2400" b="1" kern="0" dirty="0">
              <a:latin typeface="+mn-ea"/>
            </a:endParaRPr>
          </a:p>
          <a:p>
            <a:pPr>
              <a:lnSpc>
                <a:spcPct val="125000"/>
              </a:lnSpc>
              <a:spcBef>
                <a:spcPts val="0"/>
              </a:spcBef>
              <a:spcAft>
                <a:spcPts val="0"/>
              </a:spcAft>
              <a:defRPr/>
            </a:pPr>
            <a:r>
              <a:rPr lang="zh-CN" altLang="zh-CN" sz="2400" b="1" kern="0" dirty="0">
                <a:latin typeface="+mn-ea"/>
                <a:sym typeface="+mn-ea"/>
              </a:rPr>
              <a:t>（2）学位证书发放规定：</a:t>
            </a:r>
            <a:endParaRPr lang="zh-CN" altLang="zh-CN" sz="2400" b="1" kern="0" dirty="0">
              <a:latin typeface="+mn-ea"/>
            </a:endParaRPr>
          </a:p>
          <a:p>
            <a:pPr marL="800100" lvl="1" indent="3175">
              <a:lnSpc>
                <a:spcPct val="125000"/>
              </a:lnSpc>
              <a:spcBef>
                <a:spcPts val="0"/>
              </a:spcBef>
              <a:spcAft>
                <a:spcPts val="0"/>
              </a:spcAft>
              <a:defRPr/>
            </a:pPr>
            <a:r>
              <a:rPr lang="zh-CN" altLang="zh-CN" sz="2400" b="1" u="sng" kern="0" dirty="0">
                <a:solidFill>
                  <a:srgbClr val="0000FF"/>
                </a:solidFill>
                <a:latin typeface="+mn-ea"/>
                <a:sym typeface="+mn-ea"/>
              </a:rPr>
              <a:t>以发表学术文章录用通知书作为科技成果产出的学位申请人</a:t>
            </a:r>
            <a:r>
              <a:rPr lang="zh-CN" altLang="zh-CN" sz="2400" b="1" kern="0" dirty="0">
                <a:latin typeface="+mn-ea"/>
                <a:sym typeface="+mn-ea"/>
              </a:rPr>
              <a:t>，其学位证书暂由研究所保管，待该论文正式发表后再发至本人；以录用通知书日期算起，如二年后该文章仍未发表，将提交所学位委员会讨论其学位资格，并决定是否提请国科大学位委员会撤销其相关学位。</a:t>
            </a:r>
            <a:r>
              <a:rPr lang="en-US" altLang="zh-CN" sz="2200" b="1" dirty="0">
                <a:latin typeface="宋体" panose="02010600030101010101" pitchFamily="2" charset="-122"/>
                <a:sym typeface="+mn-ea"/>
              </a:rPr>
              <a:t> </a:t>
            </a:r>
            <a:r>
              <a:rPr lang="en-US" altLang="zh-CN" sz="2200" b="1" dirty="0" smtClean="0">
                <a:latin typeface="宋体" panose="02010600030101010101" pitchFamily="2" charset="-122"/>
                <a:sym typeface="+mn-ea"/>
              </a:rPr>
              <a:t> </a:t>
            </a:r>
            <a:endParaRPr lang="en-US" altLang="zh-CN" sz="2200" b="1" dirty="0" smtClean="0">
              <a:latin typeface="宋体" panose="02010600030101010101" pitchFamily="2" charset="-122"/>
              <a:sym typeface="+mn-ea"/>
            </a:endParaRPr>
          </a:p>
        </p:txBody>
      </p:sp>
      <p:sp>
        <p:nvSpPr>
          <p:cNvPr id="3" name="文本框 2"/>
          <p:cNvSpPr txBox="1"/>
          <p:nvPr/>
        </p:nvSpPr>
        <p:spPr>
          <a:xfrm>
            <a:off x="842645" y="5025390"/>
            <a:ext cx="10772140" cy="521970"/>
          </a:xfrm>
          <a:prstGeom prst="rect">
            <a:avLst/>
          </a:prstGeom>
          <a:noFill/>
        </p:spPr>
        <p:txBody>
          <a:bodyPr wrap="square" rtlCol="0" anchor="t">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、研究所、国科大毕业典礼学位授予仪式：待定，另行通知</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3"/>
            </p:custDataLst>
          </p:nvPr>
        </p:nvSpPr>
        <p:spPr>
          <a:xfrm>
            <a:off x="842645" y="5659120"/>
            <a:ext cx="10772140" cy="521970"/>
          </a:xfrm>
          <a:prstGeom prst="rect">
            <a:avLst/>
          </a:prstGeom>
          <a:noFill/>
        </p:spPr>
        <p:txBody>
          <a:bodyPr wrap="square" rtlCol="0" anchor="t">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4</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所教育处联系方式</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5942965" y="5745480"/>
            <a:ext cx="6096000" cy="1020445"/>
          </a:xfrm>
          <a:prstGeom prst="rect">
            <a:avLst/>
          </a:prstGeom>
          <a:noFill/>
        </p:spPr>
        <p:txBody>
          <a:bodyPr wrap="square" rtlCol="0" anchor="t">
            <a:spAutoFit/>
          </a:bodyPr>
          <a:p>
            <a:pPr marL="450850" indent="0">
              <a:lnSpc>
                <a:spcPct val="120000"/>
              </a:lnSpc>
              <a:spcBef>
                <a:spcPts val="600"/>
              </a:spcBef>
              <a:spcAft>
                <a:spcPts val="600"/>
              </a:spcAft>
              <a:buFont typeface="Wingdings 2" panose="05020102010507070707" pitchFamily="18" charset="2"/>
              <a:buNone/>
            </a:pPr>
            <a:r>
              <a:rPr lang="zh-CN" altLang="en-US" sz="2000" b="1" dirty="0">
                <a:sym typeface="+mn-ea"/>
              </a:rPr>
              <a:t>电话：</a:t>
            </a:r>
            <a:r>
              <a:rPr lang="en-US" altLang="zh-CN" sz="2000" b="1" dirty="0" smtClean="0">
                <a:sym typeface="+mn-ea"/>
              </a:rPr>
              <a:t>010-82998233 </a:t>
            </a:r>
            <a:r>
              <a:rPr lang="en-US" altLang="zh-CN" sz="2000" b="1" dirty="0">
                <a:sym typeface="+mn-ea"/>
              </a:rPr>
              <a:t>/ 8529/8733 / 8221</a:t>
            </a:r>
            <a:endParaRPr lang="en-US" altLang="zh-CN" sz="2000" b="1" dirty="0"/>
          </a:p>
          <a:p>
            <a:pPr marL="450850" indent="0">
              <a:lnSpc>
                <a:spcPct val="120000"/>
              </a:lnSpc>
              <a:spcBef>
                <a:spcPts val="600"/>
              </a:spcBef>
              <a:spcAft>
                <a:spcPts val="600"/>
              </a:spcAft>
              <a:buFont typeface="Wingdings 2" panose="05020102010507070707" pitchFamily="18" charset="2"/>
              <a:buNone/>
            </a:pPr>
            <a:r>
              <a:rPr lang="en-US" altLang="zh-CN" sz="2000" b="1" dirty="0">
                <a:sym typeface="+mn-ea"/>
              </a:rPr>
              <a:t>Email</a:t>
            </a:r>
            <a:r>
              <a:rPr lang="zh-CN" altLang="en-US" sz="2000" b="1" dirty="0" smtClean="0">
                <a:sym typeface="+mn-ea"/>
              </a:rPr>
              <a:t>：</a:t>
            </a:r>
            <a:r>
              <a:rPr lang="en-US" altLang="zh-CN" sz="2000" b="1" dirty="0" smtClean="0">
                <a:sym typeface="+mn-ea"/>
              </a:rPr>
              <a:t>yinsong@mail.iggcas.ac.cn</a:t>
            </a:r>
            <a:r>
              <a:rPr lang="en-US" altLang="zh-CN" sz="2200" b="1" dirty="0" smtClean="0">
                <a:latin typeface="宋体" panose="02010600030101010101" pitchFamily="2" charset="-122"/>
                <a:sym typeface="+mn-ea"/>
              </a:rPr>
              <a:t>  </a:t>
            </a:r>
            <a:endParaRPr lang="en-US" altLang="zh-CN" sz="2200" b="1" dirty="0" smtClean="0">
              <a:latin typeface="宋体" panose="02010600030101010101" pitchFamily="2"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21507" name="内容占位符 2"/>
          <p:cNvSpPr>
            <a:spLocks noGrp="1"/>
          </p:cNvSpPr>
          <p:nvPr>
            <p:custDataLst>
              <p:tags r:id="rId3"/>
            </p:custDataLst>
          </p:nvPr>
        </p:nvSpPr>
        <p:spPr>
          <a:xfrm>
            <a:off x="639445" y="1155065"/>
            <a:ext cx="9607550" cy="5822950"/>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5pPr>
            <a:lvl6pPr marL="19196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6pPr>
            <a:lvl7pPr marL="23768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7pPr>
            <a:lvl8pPr marL="28340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8pPr>
            <a:lvl9pPr marL="32912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9pPr>
          </a:lstStyle>
          <a:p>
            <a:pPr marL="0" indent="0" eaLnBrk="1" hangingPunct="1">
              <a:lnSpc>
                <a:spcPts val="3360"/>
              </a:lnSpc>
              <a:spcBef>
                <a:spcPts val="0"/>
              </a:spcBef>
              <a:spcAft>
                <a:spcPts val="0"/>
              </a:spcAft>
              <a:buClr>
                <a:schemeClr val="tx2"/>
              </a:buClr>
              <a:buFont typeface="Wingdings" panose="05000000000000000000" pitchFamily="2" charset="2"/>
              <a:buNone/>
            </a:pP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rPr>
              <a:t>资料下载：所网站研究生教育/学位管理/论文答辩栏下载</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a:latin typeface="+mn-ea"/>
              </a:rPr>
              <a:t>《</a:t>
            </a:r>
            <a:r>
              <a:rPr lang="zh-CN" altLang="en-US" sz="1800" b="1" dirty="0">
                <a:latin typeface="+mn-ea"/>
              </a:rPr>
              <a:t>中国科学院大学研究生学位论文撰写规范指导意见</a:t>
            </a:r>
            <a:r>
              <a:rPr lang="en-US" altLang="zh-CN" sz="1800" b="1" dirty="0" smtClean="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a:latin typeface="+mn-ea"/>
              </a:rPr>
              <a:t>中国科学院大学涉密研究生与涉密学位论文管理实施细则</a:t>
            </a:r>
            <a:r>
              <a:rPr lang="en-US" altLang="zh-CN" sz="1800" b="1" dirty="0" smtClean="0">
                <a:latin typeface="+mn-ea"/>
              </a:rPr>
              <a:t>》</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a:latin typeface="+mn-ea"/>
              </a:rPr>
              <a:t>中国科学院大学研究生学位论文延迟公开管理</a:t>
            </a:r>
            <a:r>
              <a:rPr lang="zh-CN" altLang="en-US" sz="1800" b="1" dirty="0" smtClean="0">
                <a:latin typeface="+mn-ea"/>
              </a:rPr>
              <a:t>办法</a:t>
            </a:r>
            <a:r>
              <a:rPr lang="en-US" altLang="zh-CN" sz="1800" b="1" dirty="0" smtClean="0">
                <a:latin typeface="+mn-ea"/>
              </a:rPr>
              <a:t>》</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a:latin typeface="+mn-ea"/>
              </a:rPr>
              <a:t>《</a:t>
            </a:r>
            <a:r>
              <a:rPr lang="zh-CN" altLang="en-US" sz="1800" b="1" dirty="0">
                <a:latin typeface="+mn-ea"/>
              </a:rPr>
              <a:t>毕业研究生登记表</a:t>
            </a:r>
            <a:r>
              <a:rPr lang="en-US" altLang="zh-CN" sz="1800" b="1" dirty="0" smtClean="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a:latin typeface="+mn-ea"/>
              </a:rPr>
              <a:t>《</a:t>
            </a:r>
            <a:r>
              <a:rPr lang="zh-CN" altLang="en-US" sz="1800" b="1" dirty="0">
                <a:latin typeface="+mn-ea"/>
              </a:rPr>
              <a:t>学位论文答辩申请书</a:t>
            </a:r>
            <a:r>
              <a:rPr lang="en-US" altLang="zh-CN" sz="1800" b="1" dirty="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a:latin typeface="+mn-ea"/>
              </a:rPr>
              <a:t>《</a:t>
            </a:r>
            <a:r>
              <a:rPr lang="zh-CN" altLang="en-US" sz="1800" b="1" dirty="0">
                <a:latin typeface="+mn-ea"/>
              </a:rPr>
              <a:t>学位论文评阅书</a:t>
            </a:r>
            <a:r>
              <a:rPr lang="en-US" altLang="zh-CN" sz="1800" b="1" dirty="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a:latin typeface="+mn-ea"/>
              </a:rPr>
              <a:t>答辩决议书</a:t>
            </a:r>
            <a:r>
              <a:rPr lang="en-US" altLang="zh-CN" sz="1800" b="1" dirty="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smtClean="0">
                <a:latin typeface="+mn-ea"/>
              </a:rPr>
              <a:t>学位论文答辩公告模板</a:t>
            </a:r>
            <a:r>
              <a:rPr lang="en-US" altLang="zh-CN" sz="1800" b="1" dirty="0" smtClean="0">
                <a:latin typeface="+mn-ea"/>
              </a:rPr>
              <a:t>》</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a:latin typeface="+mn-ea"/>
              </a:rPr>
              <a:t>研究生学位论文评阅和答辩费用支出标准和报销程序说明</a:t>
            </a:r>
            <a:r>
              <a:rPr lang="en-US" altLang="zh-CN" sz="1800" b="1" dirty="0" smtClean="0">
                <a:latin typeface="+mn-ea"/>
              </a:rPr>
              <a:t>》</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zh-CN" altLang="en-US" sz="1800" b="1" dirty="0" smtClean="0">
                <a:latin typeface="+mn-ea"/>
              </a:rPr>
              <a:t>答辩程序</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zh-CN" altLang="en-US" sz="1800" b="1" dirty="0" smtClean="0">
                <a:latin typeface="+mn-ea"/>
              </a:rPr>
              <a:t>评委聘书</a:t>
            </a:r>
            <a:endParaRPr lang="zh-CN" altLang="en-US" sz="1800" b="1" dirty="0" smtClean="0">
              <a:latin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925847" y="-20960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custDataLst>
              <p:tags r:id="rId3"/>
            </p:custDataLst>
          </p:nvPr>
        </p:nvSpPr>
        <p:spPr>
          <a:xfrm>
            <a:off x="247015" y="1339850"/>
            <a:ext cx="6096000" cy="521970"/>
          </a:xfrm>
          <a:prstGeom prst="rect">
            <a:avLst/>
          </a:prstGeom>
          <a:noFill/>
        </p:spPr>
        <p:txBody>
          <a:bodyPr wrap="square" rtlCol="0" anchor="t">
            <a:spAutoFit/>
          </a:bodyPr>
          <a:p>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毕业申请及学位全部材料</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565150" y="1853565"/>
            <a:ext cx="11627485" cy="4753610"/>
          </a:xfrm>
          <a:prstGeom prst="rect">
            <a:avLst/>
          </a:prstGeom>
          <a:noFill/>
        </p:spPr>
        <p:txBody>
          <a:bodyPr wrap="square" rtlCol="0" anchor="t">
            <a:spAutoFit/>
          </a:bodyPr>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毕业研究生登记表</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：一式两份，贴免冠一寸照片</a:t>
            </a:r>
            <a:endParaRPr lang="en-US"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学位论文答辩申请书</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：一式两份（可复印）；</a:t>
            </a:r>
            <a:endParaRPr lang="en-US"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学位论文评阅书</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一式两份；</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《学位论文盲审评阅意见》一式两份；</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论文答辩情况和学位授予决议书</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：一式两份（原件</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复印件）；</a:t>
            </a:r>
            <a:endParaRPr lang="en-US"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学位论文答辩表决票；</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已正式发表的学术论文首页、待发表论文的正式录用</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函</a:t>
            </a:r>
            <a:r>
              <a:rPr lang="zh-CN" altLang="en-US" sz="20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（须</a:t>
            </a:r>
            <a:r>
              <a:rPr lang="zh-CN" altLang="en-US" sz="2000" b="1" u="sng" dirty="0">
                <a:solidFill>
                  <a:srgbClr val="000000"/>
                </a:solidFill>
                <a:latin typeface="微软雅黑" panose="020B0503020204020204" charset="-122"/>
                <a:ea typeface="微软雅黑" panose="020B0503020204020204" charset="-122"/>
                <a:cs typeface="微软雅黑" panose="020B0503020204020204" charset="-122"/>
                <a:sym typeface="+mn-ea"/>
              </a:rPr>
              <a:t>由导师签字确认）</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及</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待发表论文全文复印件、专利授权书或专利受理通知书、其它学术成果证明材料、获奖证书的复印件；</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 </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4 </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本（最终版本）、</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学位论文电子版（</a:t>
            </a:r>
            <a:r>
              <a:rPr lang="en-US" altLang="zh-CN" sz="2000" b="1" dirty="0" err="1">
                <a:solidFill>
                  <a:srgbClr val="000000"/>
                </a:solidFill>
                <a:latin typeface="微软雅黑" panose="020B0503020204020204" charset="-122"/>
                <a:ea typeface="微软雅黑" panose="020B0503020204020204" charset="-122"/>
                <a:cs typeface="微软雅黑" panose="020B0503020204020204" charset="-122"/>
                <a:sym typeface="+mn-ea"/>
              </a:rPr>
              <a:t>pdf</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格式，发</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至</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yinsong@mail.iggcas.ac.cn</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endPar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4"/>
            </p:custDataLst>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1024255" y="440690"/>
            <a:ext cx="10561955" cy="4482465"/>
          </a:xfrm>
        </p:spPr>
        <p:txBody>
          <a:bodyPr anchor="ctr" anchorCtr="0">
            <a:noAutofit/>
          </a:bodyPr>
          <a:p>
            <a:pPr marL="0" indent="0" algn="l">
              <a:lnSpc>
                <a:spcPct val="100000"/>
              </a:lnSpc>
              <a:spcBef>
                <a:spcPts val="0"/>
              </a:spcBef>
              <a:spcAft>
                <a:spcPts val="0"/>
              </a:spcAft>
              <a:buSzPct val="100000"/>
              <a:buNone/>
            </a:pPr>
            <a:r>
              <a:rPr sz="6600">
                <a:solidFill>
                  <a:srgbClr val="C00000"/>
                </a:solidFill>
                <a:effectLst>
                  <a:outerShdw blurRad="38100" dist="38100" dir="2700000" algn="tl">
                    <a:srgbClr val="C0C0C0"/>
                  </a:outerShdw>
                </a:effectLst>
                <a:sym typeface="+mn-ea"/>
              </a:rPr>
              <a:t>预祝同学们顺利通过</a:t>
            </a:r>
            <a:br>
              <a:rPr sz="6600">
                <a:solidFill>
                  <a:srgbClr val="C00000"/>
                </a:solidFill>
                <a:effectLst>
                  <a:outerShdw blurRad="38100" dist="38100" dir="2700000" algn="tl">
                    <a:srgbClr val="C0C0C0"/>
                  </a:outerShdw>
                </a:effectLst>
                <a:sym typeface="+mn-ea"/>
              </a:rPr>
            </a:br>
            <a:r>
              <a:rPr sz="6600">
                <a:solidFill>
                  <a:srgbClr val="C00000"/>
                </a:solidFill>
                <a:effectLst>
                  <a:outerShdw blurRad="38100" dist="38100" dir="2700000" algn="tl">
                    <a:srgbClr val="C0C0C0"/>
                  </a:outerShdw>
                </a:effectLst>
                <a:sym typeface="+mn-ea"/>
              </a:rPr>
              <a:t>学位论文答辩，圆满毕业！</a:t>
            </a:r>
            <a:endParaRPr lang="zh-CN" altLang="en-US" sz="6600" dirty="0">
              <a:solidFill>
                <a:srgbClr val="C00000"/>
              </a:solidFill>
              <a:effectLst>
                <a:outerShdw blurRad="38100" dist="38100" dir="2700000" algn="tl">
                  <a:srgbClr val="C0C0C0"/>
                </a:outerShdw>
              </a:effectLst>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0" name="内容占位符 2"/>
          <p:cNvSpPr txBox="1"/>
          <p:nvPr>
            <p:custDataLst>
              <p:tags r:id="rId3"/>
            </p:custDataLst>
          </p:nvPr>
        </p:nvSpPr>
        <p:spPr bwMode="auto">
          <a:xfrm>
            <a:off x="978535" y="1203325"/>
            <a:ext cx="7715250" cy="4450715"/>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5pPr>
            <a:lvl6pPr marL="19196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6pPr>
            <a:lvl7pPr marL="23768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7pPr>
            <a:lvl8pPr marL="28340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8pPr>
            <a:lvl9pPr marL="32912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9pPr>
          </a:lstStyle>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2021</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级</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rPr>
              <a:t>普通招考</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博士生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2021</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级</a:t>
            </a:r>
            <a:r>
              <a:rPr lang="zh-CN" altLang="zh-CN" sz="2800" b="1" dirty="0">
                <a:solidFill>
                  <a:schemeClr val="dk1"/>
                </a:solidFill>
                <a:latin typeface="微软雅黑" panose="020B0503020204020204" charset="-122"/>
                <a:ea typeface="微软雅黑" panose="020B0503020204020204" charset="-122"/>
                <a:cs typeface="微软雅黑" panose="020B0503020204020204" charset="-122"/>
              </a:rPr>
              <a:t>硕博连读</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2019</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级</a:t>
            </a:r>
            <a:r>
              <a:rPr lang="zh-CN" altLang="zh-CN" sz="2800" b="1" dirty="0">
                <a:solidFill>
                  <a:schemeClr val="dk1"/>
                </a:solidFill>
                <a:latin typeface="微软雅黑" panose="020B0503020204020204" charset="-122"/>
                <a:ea typeface="微软雅黑" panose="020B0503020204020204" charset="-122"/>
                <a:cs typeface="微软雅黑" panose="020B0503020204020204" charset="-122"/>
              </a:rPr>
              <a:t>直博</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2021</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级硕士生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延期</a:t>
            </a:r>
            <a:r>
              <a:rPr lang="zh-CN" altLang="zh-CN" sz="2800" b="1" dirty="0">
                <a:solidFill>
                  <a:schemeClr val="dk1"/>
                </a:solidFill>
                <a:latin typeface="微软雅黑" panose="020B0503020204020204" charset="-122"/>
                <a:ea typeface="微软雅黑" panose="020B0503020204020204" charset="-122"/>
                <a:cs typeface="微软雅黑" panose="020B0503020204020204" charset="-122"/>
              </a:rPr>
              <a:t>毕业</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研究生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申请提前毕业和学位的研究生</a:t>
            </a:r>
            <a:endPar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315595" y="247015"/>
            <a:ext cx="6096000" cy="922020"/>
          </a:xfrm>
          <a:prstGeom prst="rect">
            <a:avLst/>
          </a:prstGeom>
          <a:noFill/>
        </p:spPr>
        <p:txBody>
          <a:bodyPr wrap="square" rtlCol="0" anchor="t">
            <a:spAutoFit/>
          </a:bodyPr>
          <a:p>
            <a:pPr>
              <a:lnSpc>
                <a:spcPct val="150000"/>
              </a:lnSpc>
              <a:spcBef>
                <a:spcPts val="0"/>
              </a:spcBef>
              <a:spcAft>
                <a:spcPts val="600"/>
              </a:spcAft>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二、申请范围</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右箭头 6"/>
          <p:cNvSpPr/>
          <p:nvPr>
            <p:custDataLst>
              <p:tags r:id="rId3"/>
            </p:custDataLst>
          </p:nvPr>
        </p:nvSpPr>
        <p:spPr>
          <a:xfrm>
            <a:off x="743585" y="2853055"/>
            <a:ext cx="11273155" cy="1414780"/>
          </a:xfrm>
          <a:prstGeom prst="rightArrow">
            <a:avLst>
              <a:gd name="adj1" fmla="val 5305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 name="文本框 1"/>
          <p:cNvSpPr txBox="1"/>
          <p:nvPr>
            <p:custDataLst>
              <p:tags r:id="rId4"/>
            </p:custDataLst>
          </p:nvPr>
        </p:nvSpPr>
        <p:spPr>
          <a:xfrm>
            <a:off x="987425" y="2303145"/>
            <a:ext cx="2252345" cy="2218055"/>
          </a:xfrm>
          <a:prstGeom prst="rect">
            <a:avLst/>
          </a:prstGeom>
          <a:solidFill>
            <a:schemeClr val="accent4">
              <a:lumMod val="20000"/>
              <a:lumOff val="80000"/>
            </a:schemeClr>
          </a:solidFill>
        </p:spPr>
        <p:txBody>
          <a:bodyPr wrap="square" rtlCol="0" anchor="t">
            <a:noAutofit/>
          </a:bodyPr>
          <a:p>
            <a:pPr algn="ctr">
              <a:lnSpc>
                <a:spcPct val="150000"/>
              </a:lnSpc>
              <a:spcBef>
                <a:spcPts val="0"/>
              </a:spcBef>
              <a:spcAft>
                <a:spcPts val="600"/>
              </a:spcAft>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答辩申请</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algn="ctr">
              <a:lnSpc>
                <a:spcPct val="150000"/>
              </a:lnSpc>
              <a:spcBef>
                <a:spcPts val="0"/>
              </a:spcBef>
              <a:spcAft>
                <a:spcPts val="600"/>
              </a:spcAft>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（格式、查重、资格审查）</a:t>
            </a:r>
            <a:endParaRPr lang="en-US" altLang="zh-CN"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custDataLst>
              <p:tags r:id="rId5"/>
            </p:custDataLst>
          </p:nvPr>
        </p:nvSpPr>
        <p:spPr>
          <a:xfrm>
            <a:off x="3469640" y="2302510"/>
            <a:ext cx="2251710" cy="2218055"/>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论文评阅</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常规评阅+</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6"/>
            </p:custDataLst>
          </p:nvPr>
        </p:nvSpPr>
        <p:spPr>
          <a:xfrm>
            <a:off x="5951220" y="2275840"/>
            <a:ext cx="2251710" cy="22174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论文答辩</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（自行组织）</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5" name="文本框 4"/>
          <p:cNvSpPr txBox="1"/>
          <p:nvPr>
            <p:custDataLst>
              <p:tags r:id="rId7"/>
            </p:custDataLst>
          </p:nvPr>
        </p:nvSpPr>
        <p:spPr>
          <a:xfrm>
            <a:off x="8432800" y="2275840"/>
            <a:ext cx="2461895" cy="22555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答辩后</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报送材料</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（学位系统填报）</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6" name="文本框 5"/>
          <p:cNvSpPr txBox="1"/>
          <p:nvPr/>
        </p:nvSpPr>
        <p:spPr>
          <a:xfrm>
            <a:off x="0" y="509905"/>
            <a:ext cx="679259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三、学位论文盲审及答辩流程</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（一）答辩申请（论文格式、论文查重、资格审查）</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nvSpPr>
        <p:spPr>
          <a:xfrm>
            <a:off x="361950" y="1019810"/>
            <a:ext cx="11297920" cy="1383665"/>
          </a:xfrm>
          <a:prstGeom prst="rect">
            <a:avLst/>
          </a:prstGeom>
          <a:noFill/>
        </p:spPr>
        <p:txBody>
          <a:bodyPr wrap="square" rtlCol="0" anchor="t">
            <a:spAutoFit/>
          </a:bodyPr>
          <a:p>
            <a:pPr>
              <a:lnSpc>
                <a:spcPct val="150000"/>
              </a:lnSpc>
            </a:pPr>
            <a:r>
              <a:rPr lang="en-US" altLang="zh-CN" sz="2800" b="1" dirty="0">
                <a:solidFill>
                  <a:srgbClr val="0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28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提交答辩申请</a:t>
            </a: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前，申请人须完成</a:t>
            </a:r>
            <a:r>
              <a:rPr lang="zh-CN" altLang="en-US" sz="2800" b="1" dirty="0">
                <a:solidFill>
                  <a:srgbClr val="C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学位论文格式审查</a:t>
            </a: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C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论文查重</a:t>
            </a: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、导师审阅同意后，提交教育处进行毕业和学位论文</a:t>
            </a:r>
            <a:r>
              <a:rPr lang="zh-CN" altLang="en-US" sz="2800" b="1" dirty="0">
                <a:solidFill>
                  <a:srgbClr val="C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答辩资格审核</a:t>
            </a: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443865" y="2555875"/>
            <a:ext cx="6658610" cy="3969385"/>
          </a:xfrm>
          <a:prstGeom prst="rect">
            <a:avLst/>
          </a:prstGeom>
          <a:noFill/>
        </p:spPr>
        <p:txBody>
          <a:bodyPr wrap="square" rtlCol="0" anchor="t">
            <a:spAutoFit/>
          </a:bodyPr>
          <a:p>
            <a:pPr>
              <a:lnSpc>
                <a:spcPct val="150000"/>
              </a:lnSpc>
            </a:pP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1、博士、硕士学位论文撰写格式要求</a:t>
            </a:r>
            <a:endPar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2800" dirty="0" smtClean="0">
                <a:solidFill>
                  <a:srgbClr val="000000"/>
                </a:solidFill>
                <a:sym typeface="+mn-ea"/>
              </a:rPr>
              <a:t>      </a:t>
            </a:r>
            <a:r>
              <a:rPr lang="zh-CN" altLang="en-US" sz="2800" dirty="0" smtClean="0">
                <a:solidFill>
                  <a:srgbClr val="000000"/>
                </a:solidFill>
                <a:sym typeface="+mn-ea"/>
              </a:rPr>
              <a:t>学位论文需严格按</a:t>
            </a:r>
            <a:r>
              <a:rPr lang="en-US" altLang="zh-CN" sz="2800" dirty="0">
                <a:effectLst>
                  <a:outerShdw blurRad="38100" dist="38100" dir="2700000" algn="tl">
                    <a:srgbClr val="000000">
                      <a:alpha val="43137"/>
                    </a:srgbClr>
                  </a:outerShdw>
                </a:effectLst>
                <a:latin typeface="+mn-ea"/>
                <a:sym typeface="+mn-ea"/>
                <a:hlinkClick r:id="rId3" action="ppaction://hlinkfile"/>
              </a:rPr>
              <a:t>《</a:t>
            </a:r>
            <a:r>
              <a:rPr lang="zh-CN" altLang="en-US" sz="2800" dirty="0">
                <a:solidFill>
                  <a:srgbClr val="0000FF"/>
                </a:solidFill>
                <a:effectLst>
                  <a:outerShdw blurRad="38100" dist="38100" dir="2700000" algn="tl">
                    <a:srgbClr val="000000">
                      <a:alpha val="43137"/>
                    </a:srgbClr>
                  </a:outerShdw>
                </a:effectLst>
                <a:latin typeface="+mn-ea"/>
                <a:sym typeface="+mn-ea"/>
                <a:hlinkClick r:id="rId3" action="ppaction://hlinkfile"/>
              </a:rPr>
              <a:t>中国</a:t>
            </a:r>
            <a:r>
              <a:rPr lang="zh-CN" altLang="en-US" sz="2800" dirty="0">
                <a:effectLst>
                  <a:outerShdw blurRad="38100" dist="38100" dir="2700000" algn="tl">
                    <a:srgbClr val="000000">
                      <a:alpha val="43137"/>
                    </a:srgbClr>
                  </a:outerShdw>
                </a:effectLst>
                <a:latin typeface="+mn-ea"/>
                <a:sym typeface="+mn-ea"/>
                <a:hlinkClick r:id="rId3" action="ppaction://hlinkfile"/>
              </a:rPr>
              <a:t>科学院大学研究生学位论文撰写规范指导意见</a:t>
            </a:r>
            <a:r>
              <a:rPr lang="en-US" altLang="zh-CN" sz="2800" dirty="0">
                <a:effectLst>
                  <a:outerShdw blurRad="38100" dist="38100" dir="2700000" algn="tl">
                    <a:srgbClr val="000000">
                      <a:alpha val="43137"/>
                    </a:srgbClr>
                  </a:outerShdw>
                </a:effectLst>
                <a:latin typeface="+mn-ea"/>
                <a:sym typeface="+mn-ea"/>
                <a:hlinkClick r:id="rId3" action="ppaction://hlinkfile"/>
              </a:rPr>
              <a:t>》</a:t>
            </a:r>
            <a:r>
              <a:rPr lang="zh-CN" altLang="en-US" sz="2800" dirty="0">
                <a:effectLst>
                  <a:outerShdw blurRad="38100" dist="38100" dir="2700000" algn="tl">
                    <a:srgbClr val="000000">
                      <a:alpha val="43137"/>
                    </a:srgbClr>
                  </a:outerShdw>
                </a:effectLst>
                <a:latin typeface="+mn-ea"/>
                <a:sym typeface="+mn-ea"/>
                <a:hlinkClick r:id="rId3" action="ppaction://hlinkfile"/>
              </a:rPr>
              <a:t>（</a:t>
            </a:r>
            <a:r>
              <a:rPr sz="2800" dirty="0">
                <a:effectLst>
                  <a:outerShdw blurRad="38100" dist="38100" dir="2700000" algn="tl">
                    <a:srgbClr val="000000">
                      <a:alpha val="43137"/>
                    </a:srgbClr>
                  </a:outerShdw>
                </a:effectLst>
                <a:latin typeface="+mn-ea"/>
                <a:sym typeface="+mn-ea"/>
                <a:hlinkClick r:id="rId3" action="ppaction://hlinkfile"/>
              </a:rPr>
              <a:t>校发学位字〔2022〕40号</a:t>
            </a:r>
            <a:r>
              <a:rPr lang="zh-CN" altLang="en-US" sz="2800" dirty="0">
                <a:effectLst>
                  <a:outerShdw blurRad="38100" dist="38100" dir="2700000" algn="tl">
                    <a:srgbClr val="000000">
                      <a:alpha val="43137"/>
                    </a:srgbClr>
                  </a:outerShdw>
                </a:effectLst>
                <a:latin typeface="+mn-ea"/>
                <a:sym typeface="+mn-ea"/>
                <a:hlinkClick r:id="rId3" action="ppaction://hlinkfile"/>
              </a:rPr>
              <a:t>）</a:t>
            </a:r>
            <a:r>
              <a:rPr lang="zh-CN" altLang="en-US" sz="2800" dirty="0">
                <a:solidFill>
                  <a:srgbClr val="000000"/>
                </a:solidFill>
                <a:sym typeface="+mn-ea"/>
              </a:rPr>
              <a:t>中的要求</a:t>
            </a:r>
            <a:r>
              <a:rPr lang="zh-CN" altLang="en-US" sz="2800" dirty="0" smtClean="0">
                <a:solidFill>
                  <a:srgbClr val="000000"/>
                </a:solidFill>
                <a:sym typeface="+mn-ea"/>
              </a:rPr>
              <a:t>撰写，不符合该撰写规范</a:t>
            </a:r>
            <a:r>
              <a:rPr lang="zh-CN" altLang="en-US" sz="2800" dirty="0">
                <a:solidFill>
                  <a:srgbClr val="000000"/>
                </a:solidFill>
                <a:sym typeface="+mn-ea"/>
              </a:rPr>
              <a:t>的学位</a:t>
            </a:r>
            <a:r>
              <a:rPr lang="zh-CN" altLang="en-US" sz="2800" dirty="0" smtClean="0">
                <a:solidFill>
                  <a:srgbClr val="000000"/>
                </a:solidFill>
                <a:sym typeface="+mn-ea"/>
              </a:rPr>
              <a:t>论文，将</a:t>
            </a:r>
            <a:r>
              <a:rPr lang="zh-CN" altLang="en-US" sz="2800" dirty="0">
                <a:solidFill>
                  <a:srgbClr val="000000"/>
                </a:solidFill>
                <a:sym typeface="+mn-ea"/>
              </a:rPr>
              <a:t>不予以进行学位审核</a:t>
            </a:r>
            <a:r>
              <a:rPr lang="zh-CN" altLang="en-US" sz="2800" dirty="0" smtClean="0">
                <a:solidFill>
                  <a:srgbClr val="000000"/>
                </a:solidFill>
                <a:sym typeface="+mn-ea"/>
              </a:rPr>
              <a:t>。</a:t>
            </a:r>
            <a:endPar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pic>
        <p:nvPicPr>
          <p:cNvPr id="12" name="图片 11"/>
          <p:cNvPicPr>
            <a:picLocks noChangeAspect="1"/>
          </p:cNvPicPr>
          <p:nvPr>
            <p:custDataLst>
              <p:tags r:id="rId4"/>
            </p:custDataLst>
          </p:nvPr>
        </p:nvPicPr>
        <p:blipFill>
          <a:blip r:embed="rId5"/>
          <a:stretch>
            <a:fillRect/>
          </a:stretch>
        </p:blipFill>
        <p:spPr>
          <a:xfrm>
            <a:off x="7353935" y="2501265"/>
            <a:ext cx="4596765" cy="3583940"/>
          </a:xfrm>
          <a:prstGeom prst="rect">
            <a:avLst/>
          </a:prstGeom>
          <a:ln>
            <a:solidFill>
              <a:schemeClr val="tx1">
                <a:alpha val="0"/>
              </a:schemeClr>
            </a:solidFill>
          </a:ln>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210820" y="1066165"/>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、学位论文格式审查</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论文格式检测</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438150" y="5674360"/>
            <a:ext cx="10695305" cy="829945"/>
          </a:xfrm>
          <a:prstGeom prst="rect">
            <a:avLst/>
          </a:prstGeom>
          <a:noFill/>
        </p:spPr>
        <p:txBody>
          <a:bodyPr wrap="square" rtlCol="0" anchor="t">
            <a:spAutoFit/>
          </a:bodyPr>
          <a:p>
            <a:r>
              <a:rPr lang="zh-CN" altLang="en-US" sz="2400"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注：申请人需完成论文格式审查，结果提交导师审查通过后，方可提交论文查重、学位论文答辩申请。</a:t>
            </a:r>
            <a:endParaRPr lang="zh-CN" altLang="en-US" sz="2400"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pic>
        <p:nvPicPr>
          <p:cNvPr id="9" name="图片 8"/>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b="37302"/>
          <a:stretch>
            <a:fillRect/>
          </a:stretch>
        </p:blipFill>
        <p:spPr>
          <a:xfrm>
            <a:off x="539115" y="1803400"/>
            <a:ext cx="10593705" cy="3577590"/>
          </a:xfrm>
          <a:prstGeom prst="rect">
            <a:avLst/>
          </a:prstGeom>
        </p:spPr>
      </p:pic>
      <p:sp>
        <p:nvSpPr>
          <p:cNvPr id="12" name="矩形 11"/>
          <p:cNvSpPr/>
          <p:nvPr/>
        </p:nvSpPr>
        <p:spPr>
          <a:xfrm>
            <a:off x="582930" y="3522345"/>
            <a:ext cx="1193165" cy="30289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custDataLst>
              <p:tags r:id="rId6"/>
            </p:custDataLst>
          </p:nvPr>
        </p:nvSpPr>
        <p:spPr>
          <a:xfrm>
            <a:off x="10011410" y="3385185"/>
            <a:ext cx="911225" cy="44005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custDataLst>
              <p:tags r:id="rId7"/>
            </p:custDataLst>
          </p:nvPr>
        </p:nvSpPr>
        <p:spPr>
          <a:xfrm>
            <a:off x="9371965" y="4419600"/>
            <a:ext cx="2622550" cy="368300"/>
          </a:xfrm>
          <a:prstGeom prst="rect">
            <a:avLst/>
          </a:prstGeom>
          <a:noFill/>
        </p:spPr>
        <p:txBody>
          <a:bodyPr wrap="square" rtlCol="0">
            <a:spAutoFit/>
          </a:bodyPr>
          <a:p>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第一步：点击“新建”</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5" name="上箭头 14"/>
          <p:cNvSpPr/>
          <p:nvPr/>
        </p:nvSpPr>
        <p:spPr>
          <a:xfrm>
            <a:off x="10435590" y="3977005"/>
            <a:ext cx="201930" cy="44005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210820" y="1066165"/>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、学位论文格式审查</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论文格式检测</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12165" y="1825625"/>
            <a:ext cx="9151620" cy="4611370"/>
          </a:xfrm>
          <a:prstGeom prst="rect">
            <a:avLst/>
          </a:prstGeom>
        </p:spPr>
      </p:pic>
      <p:sp>
        <p:nvSpPr>
          <p:cNvPr id="14" name="文本框 13"/>
          <p:cNvSpPr txBox="1"/>
          <p:nvPr>
            <p:custDataLst>
              <p:tags r:id="rId6"/>
            </p:custDataLst>
          </p:nvPr>
        </p:nvSpPr>
        <p:spPr>
          <a:xfrm>
            <a:off x="2775585" y="3996690"/>
            <a:ext cx="2622550" cy="368300"/>
          </a:xfrm>
          <a:prstGeom prst="rect">
            <a:avLst/>
          </a:prstGeom>
          <a:noFill/>
        </p:spPr>
        <p:txBody>
          <a:bodyPr wrap="square" rtlCol="0">
            <a:spAutoFit/>
          </a:bodyPr>
          <a:p>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第二步：输入论文题目</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361905" y="1738302"/>
            <a:ext cx="11698650" cy="5036149"/>
          </a:xfrm>
          <a:prstGeom prst="rect">
            <a:avLst/>
          </a:prstGeom>
        </p:spPr>
      </p:pic>
      <p:sp>
        <p:nvSpPr>
          <p:cNvPr id="10" name="任意形状 8"/>
          <p:cNvSpPr/>
          <p:nvPr userDrawn="1">
            <p:custDataLst>
              <p:tags r:id="rId3"/>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4"/>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5"/>
            </p:custDataLst>
          </p:nvPr>
        </p:nvSpPr>
        <p:spPr>
          <a:xfrm>
            <a:off x="210820" y="1066165"/>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、学位论文格式审查</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论文格式检测</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custDataLst>
              <p:tags r:id="rId6"/>
            </p:custDataLst>
          </p:nvPr>
        </p:nvSpPr>
        <p:spPr>
          <a:xfrm>
            <a:off x="9966960" y="3060700"/>
            <a:ext cx="1696085" cy="368300"/>
          </a:xfrm>
          <a:prstGeom prst="rect">
            <a:avLst/>
          </a:prstGeom>
          <a:noFill/>
        </p:spPr>
        <p:txBody>
          <a:bodyPr wrap="square" rtlCol="0">
            <a:spAutoFit/>
          </a:bodyPr>
          <a:p>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第三步：检测</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custDataLst>
              <p:tags r:id="rId7"/>
            </p:custDataLst>
          </p:nvPr>
        </p:nvSpPr>
        <p:spPr>
          <a:xfrm>
            <a:off x="10011410" y="3531870"/>
            <a:ext cx="911225" cy="44005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custDataLst>
              <p:tags r:id="rId8"/>
            </p:custDataLst>
          </p:nvPr>
        </p:nvPicPr>
        <p:blipFill>
          <a:blip r:embed="rId9"/>
          <a:stretch>
            <a:fillRect/>
          </a:stretch>
        </p:blipFill>
        <p:spPr>
          <a:xfrm>
            <a:off x="1077595" y="4599940"/>
            <a:ext cx="9587865" cy="1332230"/>
          </a:xfrm>
          <a:prstGeom prst="rect">
            <a:avLst/>
          </a:prstGeom>
        </p:spPr>
      </p:pic>
      <p:sp>
        <p:nvSpPr>
          <p:cNvPr id="17" name="上箭头 16"/>
          <p:cNvSpPr/>
          <p:nvPr>
            <p:custDataLst>
              <p:tags r:id="rId10"/>
            </p:custDataLst>
          </p:nvPr>
        </p:nvSpPr>
        <p:spPr>
          <a:xfrm rot="13560000">
            <a:off x="10113010" y="4007485"/>
            <a:ext cx="331470" cy="54737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custDataLst>
              <p:tags r:id="rId11"/>
            </p:custDataLst>
          </p:nvPr>
        </p:nvSpPr>
        <p:spPr>
          <a:xfrm>
            <a:off x="9318625" y="4808855"/>
            <a:ext cx="911225" cy="44005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custDataLst>
              <p:tags r:id="rId12"/>
            </p:custDataLst>
          </p:nvPr>
        </p:nvSpPr>
        <p:spPr>
          <a:xfrm>
            <a:off x="9843770" y="5329555"/>
            <a:ext cx="2014855" cy="368300"/>
          </a:xfrm>
          <a:prstGeom prst="rect">
            <a:avLst/>
          </a:prstGeom>
          <a:noFill/>
        </p:spPr>
        <p:txBody>
          <a:bodyPr wrap="square" rtlCol="0">
            <a:spAutoFit/>
          </a:bodyPr>
          <a:p>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第四步：上传检测</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4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5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6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19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6915_1*a*1"/>
  <p:tag name="KSO_WM_TEMPLATE_CATEGORY" val="custom"/>
  <p:tag name="KSO_WM_TEMPLATE_INDEX" val="20206915"/>
  <p:tag name="KSO_WM_UNIT_LAYERLEVEL" val="1"/>
  <p:tag name="KSO_WM_TAG_VERSION" val="1.0"/>
  <p:tag name="KSO_WM_BEAUTIFY_FLAG" val="#wm#"/>
  <p:tag name="KSO_WM_UNIT_PRESET_TEXT" val="空白演示经典风格"/>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SLIDE_ID" val="custom2020691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6915"/>
  <p:tag name="KSO_WM_SLIDE_LAYOUT" val="a_b_f"/>
  <p:tag name="KSO_WM_SLIDE_LAYOUT_CNT" val="1_1_1"/>
  <p:tag name="KSO_WM_TEMPLATE_MASTER_THUMB_INDEX" val="12"/>
  <p:tag name="KSO_WM_TEMPLATE_THUMBS_INDEX" val="1、4、7、8、10、11、12、13、15"/>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6701cb0-4f97-4fef-8dad-eda2f432de1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39d678a-344b-4677-bef6-fb251ee98c1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SLIDE_BK_DARK_LIGHT" val=""/>
  <p:tag name="KSO_WM_SLIDE_BACKGROUND_TYPE" val="general"/>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68e808e-fdb9-4d2b-af6c-d9afea6115f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1417ad2-8c49-4001-b43d-7506baf291f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201.xml><?xml version="1.0" encoding="utf-8"?>
<p:tagLst xmlns:p="http://schemas.openxmlformats.org/presentationml/2006/main">
  <p:tag name="KSO_WM_SLIDE_BK_DARK_LIGHT" val=""/>
  <p:tag name="KSO_WM_SLIDE_BACKGROUND_TYPE" val="general"/>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fd0773d-e306-4b98-8553-0e647c2704c4}"/>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71ea830-2504-46b2-8922-23fe177e814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SLIDE_BK_DARK_LIGHT" val=""/>
  <p:tag name="KSO_WM_SLIDE_BACKGROUND_TYPE" val="general"/>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11.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12.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13.xml><?xml version="1.0" encoding="utf-8"?>
<p:tagLst xmlns:p="http://schemas.openxmlformats.org/presentationml/2006/main">
  <p:tag name="KSO_WM_SLIDE_BK_DARK_LIGHT" val=""/>
  <p:tag name="KSO_WM_SLIDE_BACKGROUND_TYPE" val="general"/>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SLIDE_BK_DARK_LIGHT" val=""/>
  <p:tag name="KSO_WM_SLIDE_BACKGROUND_TYPE" val="general"/>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SLIDE_BK_DARK_LIGHT" val=""/>
  <p:tag name="KSO_WM_SLIDE_BACKGROUND_TYPE" val="general"/>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BK_DARK_LIGHT" val=""/>
  <p:tag name="KSO_WM_SLIDE_BACKGROUND_TYPE" val="gener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SLIDE_BK_DARK_LIGHT" val=""/>
  <p:tag name="KSO_WM_SLIDE_BACKGROUND_TYPE" val="gener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SLIDE_BK_DARK_LIGHT" val=""/>
  <p:tag name="KSO_WM_SLIDE_BACKGROUND_TYPE" val="gener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dbe4e94-6990-4e03-95c4-dc153b99c42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e5f0f2e-08b0-4556-9f19-bf04de4427a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SLIDE_BK_DARK_LIGHT" val=""/>
  <p:tag name="KSO_WM_SLIDE_BACKGROUND_TYPE" val="general"/>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dbe4e94-6990-4e03-95c4-dc153b99c42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e5f0f2e-08b0-4556-9f19-bf04de4427a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SLIDE_BK_DARK_LIGHT" val=""/>
  <p:tag name="KSO_WM_SLIDE_BACKGROUND_TYPE" val="gener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be5dbe1-1cba-404b-8a50-a74015125aa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90aec7c-ff03-44fa-9835-fefff9b5d0b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SLIDE_BK_DARK_LIGHT" val=""/>
  <p:tag name="KSO_WM_SLIDE_BACKGROUND_TYPE" val="general"/>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be5dbe1-1cba-404b-8a50-a74015125aa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90aec7c-ff03-44fa-9835-fefff9b5d0b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SLIDE_BK_DARK_LIGHT" val=""/>
  <p:tag name="KSO_WM_SLIDE_BACKGROUND_TYPE" val="general"/>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3803007-c79e-41f7-9fac-6496dc7f4e0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25eb841-9c38-4eff-b9b8-f3a02a3afaf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UNIT_PLACING_PICTURE_USER_VIEWPORT" val="{&quot;height&quot;:6060,&quot;width&quot;:12150}"/>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SLIDE_BK_DARK_LIGHT" val=""/>
  <p:tag name="KSO_WM_SLIDE_BACKGROUND_TYPE" val="general"/>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96.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97.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98.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99.xml><?xml version="1.0" encoding="utf-8"?>
<p:tagLst xmlns:p="http://schemas.openxmlformats.org/presentationml/2006/main">
  <p:tag name="KSO_WM_SLIDE_BK_DARK_LIGHT" val=""/>
  <p:tag name="KSO_WM_SLIDE_BACKGROUND_TYPE" val="gener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8a7fa95-c0b2-416d-aea2-45242496ab1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ee269a0-7279-471e-9e3e-b6e8bbd8d1c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BEAUTIFY_FLAG" val=""/>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SLIDE_BK_DARK_LIGHT" val=""/>
  <p:tag name="KSO_WM_SLIDE_BACKGROUND_TYPE" val="general"/>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1b00125-62cc-404f-ac33-b525484a5cb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2bd95b7-cca2-4baf-b6ae-675345fc090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SLIDE_BK_DARK_LIGHT" val=""/>
  <p:tag name="KSO_WM_SLIDE_BACKGROUND_TYPE" val="gener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0b49e6c-2f9d-484c-8dbb-045ca452b2e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4268a55-3a68-49e9-ba6d-cf4b43ab3f6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SLIDE_BK_DARK_LIGHT" val=""/>
  <p:tag name="KSO_WM_SLIDE_BACKGROUND_TYPE" val="general"/>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0b49e6c-2f9d-484c-8dbb-045ca452b2e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4268a55-3a68-49e9-ba6d-cf4b43ab3f6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SLIDE_BK_DARK_LIGHT" val=""/>
  <p:tag name="KSO_WM_SLIDE_BACKGROUND_TYPE" val="general"/>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329.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331.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332.xml><?xml version="1.0" encoding="utf-8"?>
<p:tagLst xmlns:p="http://schemas.openxmlformats.org/presentationml/2006/main">
  <p:tag name="KSO_WM_SLIDE_BK_DARK_LIGHT" val=""/>
  <p:tag name="KSO_WM_SLIDE_BACKGROUND_TYPE" val="general"/>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57fed65-5cb4-401a-8d01-74f21246056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dcfd502-a42d-4412-9d3a-9132243213b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5.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36.xml><?xml version="1.0" encoding="utf-8"?>
<p:tagLst xmlns:p="http://schemas.openxmlformats.org/presentationml/2006/main">
  <p:tag name="KSO_WM_SLIDE_BK_DARK_LIGHT" val=""/>
  <p:tag name="KSO_WM_SLIDE_BACKGROUND_TYPE" val="general"/>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7cfc246-d4bd-40bb-be4c-58cbfafc6dc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460b84b-a388-41af-90ab-410c1b1e457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9.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SLIDE_BK_DARK_LIGHT" val=""/>
  <p:tag name="KSO_WM_SLIDE_BACKGROUND_TYPE" val="general"/>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SLIDE_BACKGROUND_TYPE" val="general"/>
  <p:tag name="WM_BEAUTIFY_SHAPE_IDENTITY" val="{7460b84b-a388-41af-90ab-410c1b1e457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SLIDE_BACKGROUND_TYPE" val="general"/>
  <p:tag name="WM_BEAUTIFY_SHAPE_IDENTITY" val="{47cfc246-d4bd-40bb-be4c-58cbfafc6dc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768ebae-c489-4c36-bbd2-bc4211ae933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a4fc8a6-1acc-4252-befd-e4fae9dda296}"/>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SLIDE_BK_DARK_LIGHT" val=""/>
  <p:tag name="KSO_WM_SLIDE_BACKGROUND_TYPE" val="gener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c33a0a2-806f-4c0f-901a-d6647e9a2c1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ba4c589-6d8c-4eb7-a392-fa229487322f}"/>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3.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SLIDE_BK_DARK_LIGHT" val=""/>
  <p:tag name="KSO_WM_SLIDE_BACKGROUND_TYPE" val="general"/>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ce14f2e-4fa5-4c98-b603-36d63ddcf4c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500e73c-e7b0-4346-9394-e2f51ae886e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8.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Lst>
</file>

<file path=ppt/tags/tag359.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BEAUTIFY_FLAG" val=""/>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361.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62.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3.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64.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65.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6.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67.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68.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69.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71.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5.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9.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81.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3.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84.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85.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Lst>
</file>

<file path=ppt/tags/tag386.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Lst>
</file>

<file path=ppt/tags/tag387.xml><?xml version="1.0" encoding="utf-8"?>
<p:tagLst xmlns:p="http://schemas.openxmlformats.org/presentationml/2006/main">
  <p:tag name="KSO_WM_UNIT_LINE_FORE_SCHEMECOLOR_INDEX_BRIGHTNESS" val="-0.25"/>
  <p:tag name="KSO_WM_UNIT_LINE_FORE_SCHEMECOLOR_INDEX" val="9"/>
  <p:tag name="KSO_WM_UNIT_LINE_FILL_TYPE" val="2"/>
</p:tagLst>
</file>

<file path=ppt/tags/tag388.xml><?xml version="1.0" encoding="utf-8"?>
<p:tagLst xmlns:p="http://schemas.openxmlformats.org/presentationml/2006/main">
  <p:tag name="KSO_WM_BEAUTIFY_FLAG" val=""/>
  <p:tag name="KSO_WM_UNIT_LINE_FORE_SCHEMECOLOR_INDEX_BRIGHTNESS" val="-0.25"/>
  <p:tag name="KSO_WM_UNIT_LINE_FORE_SCHEMECOLOR_INDEX" val="9"/>
  <p:tag name="KSO_WM_UNIT_LINE_FILL_TYPE" val="2"/>
</p:tagLst>
</file>

<file path=ppt/tags/tag389.xml><?xml version="1.0" encoding="utf-8"?>
<p:tagLst xmlns:p="http://schemas.openxmlformats.org/presentationml/2006/main">
  <p:tag name="KSO_WM_BEAUTIFY_FLAG" val=""/>
  <p:tag name="KSO_WM_UNIT_LINE_FORE_SCHEMECOLOR_INDEX_BRIGHTNESS" val="-0.25"/>
  <p:tag name="KSO_WM_UNIT_LINE_FORE_SCHEMECOLOR_INDEX" val="9"/>
  <p:tag name="KSO_WM_UNIT_LINE_FILL_TYPE"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392.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93.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94.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SLIDE_BK_DARK_LIGHT" val=""/>
  <p:tag name="KSO_WM_SLIDE_BACKGROUND_TYPE" val="gener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SLIDE_BK_DARK_LIGHT" val=""/>
  <p:tag name="KSO_WM_SLIDE_BACKGROUND_TYPE" val="gener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SLIDE_BK_DARK_LIGHT" val=""/>
  <p:tag name="KSO_WM_SLIDE_BACKGROUND_TYPE" val="general"/>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SLIDE_BK_DARK_LIGHT" val=""/>
  <p:tag name="KSO_WM_SLIDE_BACKGROUND_TYPE" val="general"/>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SLIDE_BK_DARK_LIGHT" val=""/>
  <p:tag name="KSO_WM_SLIDE_BACKGROUND_TYPE" val="general"/>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SLIDE_BK_DARK_LIGHT" val=""/>
  <p:tag name="KSO_WM_SLIDE_BACKGROUND_TYPE" val="general"/>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5e15de4-ae79-4d75-8454-fb1d3a3798a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c388683f-b1e2-4713-aa09-1c84314574c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21.xml><?xml version="1.0" encoding="utf-8"?>
<p:tagLst xmlns:p="http://schemas.openxmlformats.org/presentationml/2006/main">
  <p:tag name="KSO_WM_UNIT_TEXT_FILL_FORE_SCHEMECOLOR_INDEX_BRIGHTNESS" val="-0.25"/>
  <p:tag name="KSO_WM_UNIT_TEXT_FILL_FORE_SCHEMECOLOR_INDEX" val="5"/>
  <p:tag name="KSO_WM_UNIT_TEXT_FILL_TYPE" val="1"/>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wm#"/>
  <p:tag name="KSO_WM_TEMPLATE_CATEGORY" val="custom"/>
  <p:tag name="KSO_WM_TEMPLATE_INDEX" val="20205081"/>
  <p:tag name="KSO_WM_SLIDE_BK_DARK_LIGHT" val=""/>
  <p:tag name="KSO_WM_SLIDE_BACKGROUND_TYPE" val="general"/>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6915_15*a*1"/>
  <p:tag name="KSO_WM_TEMPLATE_CATEGORY" val="custom"/>
  <p:tag name="KSO_WM_TEMPLATE_INDEX" val="20206915"/>
  <p:tag name="KSO_WM_UNIT_LAYERLEVEL" val="1"/>
  <p:tag name="KSO_WM_TAG_VERSION" val="1.0"/>
  <p:tag name="KSO_WM_BEAUTIFY_FLAG" val="#wm#"/>
  <p:tag name="KSO_WM_UNIT_ISCONTENTSTITLE" val="0"/>
  <p:tag name="KSO_WM_UNIT_ISNUMDGMTITLE" val="0"/>
  <p:tag name="KSO_WM_UNIT_NOCLEAR" val="1"/>
  <p:tag name="KSO_WM_UNIT_TYPE" val="a"/>
  <p:tag name="KSO_WM_UNIT_INDEX" val="1"/>
  <p:tag name="KSO_WM_UNIT_PRESET_TEXT" val="THANKS"/>
</p:tagLst>
</file>

<file path=ppt/tags/tag425.xml><?xml version="1.0" encoding="utf-8"?>
<p:tagLst xmlns:p="http://schemas.openxmlformats.org/presentationml/2006/main">
  <p:tag name="KSO_WM_SLIDE_ID" val="custom20206915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6915"/>
  <p:tag name="KSO_WM_SLIDE_TYPE" val="endPage"/>
  <p:tag name="KSO_WM_SLIDE_SUBTYPE" val="pureTxt"/>
  <p:tag name="KSO_WM_SLIDE_LAYOUT" val="a"/>
  <p:tag name="KSO_WM_SLIDE_LAYOUT_CNT" val="1"/>
</p:tagLst>
</file>

<file path=ppt/tags/tag426.xml><?xml version="1.0" encoding="utf-8"?>
<p:tagLst xmlns:p="http://schemas.openxmlformats.org/presentationml/2006/main">
  <p:tag name="COMMONDATA" val="eyJoZGlkIjoiNjMxNzM1YmRlYzM3ZmU4YjdkOGE3OTg4MmY4YjVjOWMifQ=="/>
  <p:tag name="KSO_WPP_MARK_KEY" val="c1ed654a-26bd-4725-9d8e-a4e2aa41a829"/>
  <p:tag name="commondata" val="eyJoZGlkIjoiNmQ4ZGI4MDQ0Mjk3MjVjOGUzYjU4YmQzYWNiMGQ0MmEifQ=="/>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UNIT_TYPE" val="y"/>
  <p:tag name="KSO_WM_UNIT_INDEX" val="7"/>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UNIT_TYPE" val="y"/>
  <p:tag name="KSO_WM_UNIT_INDEX" val="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SM 预置配色-浅色">
      <a:dk1>
        <a:srgbClr val="000000"/>
      </a:dk1>
      <a:lt1>
        <a:srgbClr val="FFFFFF"/>
      </a:lt1>
      <a:dk2>
        <a:srgbClr val="F5F5F8"/>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8168</Words>
  <Application>WPS 演示</Application>
  <PresentationFormat>宽屏</PresentationFormat>
  <Paragraphs>451</Paragraphs>
  <Slides>37</Slides>
  <Notes>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37</vt:i4>
      </vt:variant>
    </vt:vector>
  </HeadingPairs>
  <TitlesOfParts>
    <vt:vector size="49" baseType="lpstr">
      <vt:lpstr>Arial</vt:lpstr>
      <vt:lpstr>宋体</vt:lpstr>
      <vt:lpstr>Wingdings</vt:lpstr>
      <vt:lpstr>Wingdings</vt:lpstr>
      <vt:lpstr>微软雅黑</vt:lpstr>
      <vt:lpstr>Wingdings 2</vt:lpstr>
      <vt:lpstr>Arial Unicode MS</vt:lpstr>
      <vt:lpstr>Calibri</vt:lpstr>
      <vt:lpstr>黑体</vt:lpstr>
      <vt:lpstr>Century Schoolbook</vt:lpstr>
      <vt:lpstr>Office 主题​​</vt:lpstr>
      <vt:lpstr>1_Office 主题​​</vt:lpstr>
      <vt:lpstr>2023年秋季研究生学位论文盲审及学位论文答辩流程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预祝同学们顺利通过 学位论文答辩，圆满毕业！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LYF</cp:lastModifiedBy>
  <cp:revision>192</cp:revision>
  <dcterms:created xsi:type="dcterms:W3CDTF">2019-06-19T02:08:00Z</dcterms:created>
  <dcterms:modified xsi:type="dcterms:W3CDTF">2024-07-16T01:09:39Z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28F1A20E87DC40EFA489AFD61B10EB22</vt:lpwstr>
  </property>
</Properties>
</file>