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 id="2147483829" r:id="rId2"/>
  </p:sldMasterIdLst>
  <p:notesMasterIdLst>
    <p:notesMasterId r:id="rId47"/>
  </p:notesMasterIdLst>
  <p:sldIdLst>
    <p:sldId id="256" r:id="rId3"/>
    <p:sldId id="282" r:id="rId4"/>
    <p:sldId id="257" r:id="rId5"/>
    <p:sldId id="348" r:id="rId6"/>
    <p:sldId id="329" r:id="rId7"/>
    <p:sldId id="326" r:id="rId8"/>
    <p:sldId id="328" r:id="rId9"/>
    <p:sldId id="327" r:id="rId10"/>
    <p:sldId id="355" r:id="rId11"/>
    <p:sldId id="259" r:id="rId12"/>
    <p:sldId id="349" r:id="rId13"/>
    <p:sldId id="283" r:id="rId14"/>
    <p:sldId id="339" r:id="rId15"/>
    <p:sldId id="260" r:id="rId16"/>
    <p:sldId id="317" r:id="rId17"/>
    <p:sldId id="276" r:id="rId18"/>
    <p:sldId id="316" r:id="rId19"/>
    <p:sldId id="272" r:id="rId20"/>
    <p:sldId id="262" r:id="rId21"/>
    <p:sldId id="350" r:id="rId22"/>
    <p:sldId id="263" r:id="rId23"/>
    <p:sldId id="273" r:id="rId24"/>
    <p:sldId id="264" r:id="rId25"/>
    <p:sldId id="318" r:id="rId26"/>
    <p:sldId id="266" r:id="rId27"/>
    <p:sldId id="351" r:id="rId28"/>
    <p:sldId id="284" r:id="rId29"/>
    <p:sldId id="280" r:id="rId30"/>
    <p:sldId id="285" r:id="rId31"/>
    <p:sldId id="278" r:id="rId32"/>
    <p:sldId id="310" r:id="rId33"/>
    <p:sldId id="331" r:id="rId34"/>
    <p:sldId id="341" r:id="rId35"/>
    <p:sldId id="352" r:id="rId36"/>
    <p:sldId id="356" r:id="rId37"/>
    <p:sldId id="357" r:id="rId38"/>
    <p:sldId id="358" r:id="rId39"/>
    <p:sldId id="354" r:id="rId40"/>
    <p:sldId id="353" r:id="rId41"/>
    <p:sldId id="345" r:id="rId42"/>
    <p:sldId id="360" r:id="rId43"/>
    <p:sldId id="359" r:id="rId44"/>
    <p:sldId id="361" r:id="rId45"/>
    <p:sldId id="269" r:id="rId4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FF"/>
    <a:srgbClr val="FFFF99"/>
    <a:srgbClr val="FF3300"/>
    <a:srgbClr val="003300"/>
    <a:srgbClr val="660066"/>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40" autoAdjust="0"/>
    <p:restoredTop sz="94213" autoAdjust="0"/>
  </p:normalViewPr>
  <p:slideViewPr>
    <p:cSldViewPr>
      <p:cViewPr varScale="1">
        <p:scale>
          <a:sx n="93" d="100"/>
          <a:sy n="93" d="100"/>
        </p:scale>
        <p:origin x="614" y="67"/>
      </p:cViewPr>
      <p:guideLst>
        <p:guide orient="horz" pos="2160"/>
        <p:guide pos="2880"/>
      </p:guideLst>
    </p:cSldViewPr>
  </p:slideViewPr>
  <p:outlineViewPr>
    <p:cViewPr>
      <p:scale>
        <a:sx n="33" d="100"/>
        <a:sy n="33" d="100"/>
      </p:scale>
      <p:origin x="0" y="-15077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pitchFamily="34" charset="0"/>
              </a:defRPr>
            </a:lvl1pPr>
          </a:lstStyle>
          <a:p>
            <a:pPr>
              <a:defRPr/>
            </a:pPr>
            <a:endParaRPr lang="zh-CN" altLang="en-US"/>
          </a:p>
        </p:txBody>
      </p:sp>
      <p:sp>
        <p:nvSpPr>
          <p:cNvPr id="317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pitchFamily="34" charset="0"/>
              </a:defRPr>
            </a:lvl1pPr>
          </a:lstStyle>
          <a:p>
            <a:pPr>
              <a:defRPr/>
            </a:pPr>
            <a:fld id="{D50D7651-4567-4BD3-AEB0-369DBE10C1F8}" type="datetimeFigureOut">
              <a:rPr lang="zh-CN" altLang="en-US"/>
              <a:pPr>
                <a:defRPr/>
              </a:pPr>
              <a:t>2020-3-13</a:t>
            </a:fld>
            <a:endParaRPr lang="en-US" altLang="zh-CN"/>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17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317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pitchFamily="34" charset="0"/>
              </a:defRPr>
            </a:lvl1pPr>
          </a:lstStyle>
          <a:p>
            <a:pPr>
              <a:defRPr/>
            </a:pPr>
            <a:endParaRPr lang="en-US" altLang="zh-CN"/>
          </a:p>
        </p:txBody>
      </p:sp>
      <p:sp>
        <p:nvSpPr>
          <p:cNvPr id="317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pitchFamily="34" charset="0"/>
              </a:defRPr>
            </a:lvl1pPr>
          </a:lstStyle>
          <a:p>
            <a:pPr>
              <a:defRPr/>
            </a:pPr>
            <a:fld id="{BF2769EE-76B4-4EE2-8085-3A27A82B63A2}" type="slidenum">
              <a:rPr lang="zh-CN" altLang="en-US"/>
              <a:pPr>
                <a:defRPr/>
              </a:pPr>
              <a:t>‹#›</a:t>
            </a:fld>
            <a:endParaRPr lang="en-US" altLang="zh-CN"/>
          </a:p>
        </p:txBody>
      </p:sp>
    </p:spTree>
    <p:extLst>
      <p:ext uri="{BB962C8B-B14F-4D97-AF65-F5344CB8AC3E}">
        <p14:creationId xmlns:p14="http://schemas.microsoft.com/office/powerpoint/2010/main" val="37902537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3034624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BF2769EE-76B4-4EE2-8085-3A27A82B63A2}" type="slidenum">
              <a:rPr lang="zh-CN" altLang="en-US" smtClean="0"/>
              <a:pPr>
                <a:defRPr/>
              </a:pPr>
              <a:t>15</a:t>
            </a:fld>
            <a:endParaRPr lang="en-US" altLang="zh-CN"/>
          </a:p>
        </p:txBody>
      </p:sp>
    </p:spTree>
    <p:extLst>
      <p:ext uri="{BB962C8B-B14F-4D97-AF65-F5344CB8AC3E}">
        <p14:creationId xmlns:p14="http://schemas.microsoft.com/office/powerpoint/2010/main" val="36312669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1138621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6179708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pPr eaLnBrk="1" hangingPunct="1"/>
            <a:endParaRPr lang="zh-CN" altLang="en-US" dirty="0"/>
          </a:p>
        </p:txBody>
      </p:sp>
    </p:spTree>
    <p:extLst>
      <p:ext uri="{BB962C8B-B14F-4D97-AF65-F5344CB8AC3E}">
        <p14:creationId xmlns:p14="http://schemas.microsoft.com/office/powerpoint/2010/main" val="32213884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BF2769EE-76B4-4EE2-8085-3A27A82B63A2}" type="slidenum">
              <a:rPr lang="zh-CN" altLang="en-US" smtClean="0"/>
              <a:pPr>
                <a:defRPr/>
              </a:pPr>
              <a:t>20</a:t>
            </a:fld>
            <a:endParaRPr lang="en-US" altLang="zh-CN"/>
          </a:p>
        </p:txBody>
      </p:sp>
    </p:spTree>
    <p:extLst>
      <p:ext uri="{BB962C8B-B14F-4D97-AF65-F5344CB8AC3E}">
        <p14:creationId xmlns:p14="http://schemas.microsoft.com/office/powerpoint/2010/main" val="42602456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13212334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4503840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8767689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BF2769EE-76B4-4EE2-8085-3A27A82B63A2}" type="slidenum">
              <a:rPr lang="zh-CN" altLang="en-US" smtClean="0"/>
              <a:pPr>
                <a:defRPr/>
              </a:pPr>
              <a:t>24</a:t>
            </a:fld>
            <a:endParaRPr lang="en-US" altLang="zh-CN"/>
          </a:p>
        </p:txBody>
      </p:sp>
    </p:spTree>
    <p:extLst>
      <p:ext uri="{BB962C8B-B14F-4D97-AF65-F5344CB8AC3E}">
        <p14:creationId xmlns:p14="http://schemas.microsoft.com/office/powerpoint/2010/main" val="37958962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1101155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zh-CN" altLang="en-US" dirty="0"/>
          </a:p>
        </p:txBody>
      </p:sp>
    </p:spTree>
    <p:extLst>
      <p:ext uri="{BB962C8B-B14F-4D97-AF65-F5344CB8AC3E}">
        <p14:creationId xmlns:p14="http://schemas.microsoft.com/office/powerpoint/2010/main" val="20264634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zh-CN" altLang="en-US" dirty="0" smtClean="0"/>
          </a:p>
        </p:txBody>
      </p:sp>
    </p:spTree>
    <p:extLst>
      <p:ext uri="{BB962C8B-B14F-4D97-AF65-F5344CB8AC3E}">
        <p14:creationId xmlns:p14="http://schemas.microsoft.com/office/powerpoint/2010/main" val="5637473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28772454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2237349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38304918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28006357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288536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eaLnBrk="1" hangingPunct="1"/>
            <a:endParaRPr lang="zh-CN" altLang="en-US" dirty="0"/>
          </a:p>
        </p:txBody>
      </p:sp>
    </p:spTree>
    <p:extLst>
      <p:ext uri="{BB962C8B-B14F-4D97-AF65-F5344CB8AC3E}">
        <p14:creationId xmlns:p14="http://schemas.microsoft.com/office/powerpoint/2010/main" val="2969696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2225481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BF2769EE-76B4-4EE2-8085-3A27A82B63A2}" type="slidenum">
              <a:rPr lang="zh-CN" altLang="en-US" smtClean="0"/>
              <a:pPr>
                <a:defRPr/>
              </a:pPr>
              <a:t>8</a:t>
            </a:fld>
            <a:endParaRPr lang="en-US" altLang="zh-CN"/>
          </a:p>
        </p:txBody>
      </p:sp>
    </p:spTree>
    <p:extLst>
      <p:ext uri="{BB962C8B-B14F-4D97-AF65-F5344CB8AC3E}">
        <p14:creationId xmlns:p14="http://schemas.microsoft.com/office/powerpoint/2010/main" val="2619730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pPr eaLnBrk="1" hangingPunct="1"/>
            <a:endParaRPr lang="zh-CN" altLang="en-US" dirty="0"/>
          </a:p>
        </p:txBody>
      </p:sp>
    </p:spTree>
    <p:extLst>
      <p:ext uri="{BB962C8B-B14F-4D97-AF65-F5344CB8AC3E}">
        <p14:creationId xmlns:p14="http://schemas.microsoft.com/office/powerpoint/2010/main" val="3757007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BF2769EE-76B4-4EE2-8085-3A27A82B63A2}" type="slidenum">
              <a:rPr lang="zh-CN" altLang="en-US" smtClean="0"/>
              <a:pPr>
                <a:defRPr/>
              </a:pPr>
              <a:t>11</a:t>
            </a:fld>
            <a:endParaRPr lang="en-US" altLang="zh-CN"/>
          </a:p>
        </p:txBody>
      </p:sp>
    </p:spTree>
    <p:extLst>
      <p:ext uri="{BB962C8B-B14F-4D97-AF65-F5344CB8AC3E}">
        <p14:creationId xmlns:p14="http://schemas.microsoft.com/office/powerpoint/2010/main" val="9829156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1203544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endParaRPr lang="zh-CN" altLang="en-US"/>
          </a:p>
        </p:txBody>
      </p:sp>
    </p:spTree>
    <p:extLst>
      <p:ext uri="{BB962C8B-B14F-4D97-AF65-F5344CB8AC3E}">
        <p14:creationId xmlns:p14="http://schemas.microsoft.com/office/powerpoint/2010/main" val="740532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
        <p:nvSpPr>
          <p:cNvPr id="4" name="日期占位符 4"/>
          <p:cNvSpPr>
            <a:spLocks noGrp="1"/>
          </p:cNvSpPr>
          <p:nvPr>
            <p:ph type="dt" sz="half" idx="10"/>
          </p:nvPr>
        </p:nvSpPr>
        <p:spPr/>
        <p:txBody>
          <a:bodyPr/>
          <a:lstStyle>
            <a:lvl1pPr>
              <a:defRPr/>
            </a:lvl1pPr>
          </a:lstStyle>
          <a:p>
            <a:pPr>
              <a:defRPr/>
            </a:pPr>
            <a:fld id="{87126D7F-57EF-410C-9ED2-81095835BCF5}" type="datetimeFigureOut">
              <a:rPr lang="zh-CN" altLang="en-US"/>
              <a:pPr>
                <a:defRPr/>
              </a:pPr>
              <a:t>2020-3-13</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D5558EE6-B181-46D4-9563-F36C1C8B15E8}"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4"/>
          <p:cNvSpPr>
            <a:spLocks noGrp="1"/>
          </p:cNvSpPr>
          <p:nvPr>
            <p:ph type="dt" sz="half" idx="10"/>
          </p:nvPr>
        </p:nvSpPr>
        <p:spPr/>
        <p:txBody>
          <a:bodyPr/>
          <a:lstStyle>
            <a:lvl1pPr>
              <a:defRPr/>
            </a:lvl1pPr>
          </a:lstStyle>
          <a:p>
            <a:pPr>
              <a:defRPr/>
            </a:pPr>
            <a:fld id="{7BEC62D6-1375-40BD-B4E4-4C2A3EC6524D}" type="datetimeFigureOut">
              <a:rPr lang="zh-CN" altLang="en-US"/>
              <a:pPr>
                <a:defRPr/>
              </a:pPr>
              <a:t>2020-3-13</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E58D5DF2-53A7-4546-8813-9A71D06868C8}"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704850"/>
            <a:ext cx="2057400" cy="561975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704850"/>
            <a:ext cx="6019800" cy="561975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4"/>
          <p:cNvSpPr>
            <a:spLocks noGrp="1"/>
          </p:cNvSpPr>
          <p:nvPr>
            <p:ph type="dt" sz="half" idx="10"/>
          </p:nvPr>
        </p:nvSpPr>
        <p:spPr/>
        <p:txBody>
          <a:bodyPr/>
          <a:lstStyle>
            <a:lvl1pPr>
              <a:defRPr/>
            </a:lvl1pPr>
          </a:lstStyle>
          <a:p>
            <a:pPr>
              <a:defRPr/>
            </a:pPr>
            <a:fld id="{73AD65BB-A8AE-40E7-8E7D-A018DAFD6658}" type="datetimeFigureOut">
              <a:rPr lang="zh-CN" altLang="en-US"/>
              <a:pPr>
                <a:defRPr/>
              </a:pPr>
              <a:t>2020-3-13</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E9FEB4E7-CFB5-4B80-B108-479990AA2305}" type="slidenum">
              <a:rPr lang="zh-CN" altLang="en-US"/>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704850"/>
            <a:ext cx="8229600" cy="561975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 name="日期占位符 4"/>
          <p:cNvSpPr>
            <a:spLocks noGrp="1"/>
          </p:cNvSpPr>
          <p:nvPr>
            <p:ph type="dt" sz="half" idx="10"/>
          </p:nvPr>
        </p:nvSpPr>
        <p:spPr/>
        <p:txBody>
          <a:bodyPr/>
          <a:lstStyle>
            <a:lvl1pPr>
              <a:defRPr/>
            </a:lvl1pPr>
          </a:lstStyle>
          <a:p>
            <a:pPr>
              <a:defRPr/>
            </a:pPr>
            <a:fld id="{F705239E-B7CE-4DDC-9DF9-E9644ED4996C}" type="datetimeFigureOut">
              <a:rPr lang="zh-CN" altLang="en-US"/>
              <a:pPr>
                <a:defRPr/>
              </a:pPr>
              <a:t>2020-3-13</a:t>
            </a:fld>
            <a:endParaRPr lang="zh-CN" altLang="en-US"/>
          </a:p>
        </p:txBody>
      </p:sp>
      <p:sp>
        <p:nvSpPr>
          <p:cNvPr id="4" name="页脚占位符 5"/>
          <p:cNvSpPr>
            <a:spLocks noGrp="1"/>
          </p:cNvSpPr>
          <p:nvPr>
            <p:ph type="ftr" sz="quarter" idx="11"/>
          </p:nvPr>
        </p:nvSpPr>
        <p:spPr/>
        <p:txBody>
          <a:bodyPr/>
          <a:lstStyle>
            <a:lvl1pPr>
              <a:defRPr/>
            </a:lvl1pPr>
          </a:lstStyle>
          <a:p>
            <a:pPr>
              <a:defRPr/>
            </a:pPr>
            <a:endParaRPr lang="zh-CN" altLang="en-US"/>
          </a:p>
        </p:txBody>
      </p:sp>
      <p:sp>
        <p:nvSpPr>
          <p:cNvPr id="5" name="灯片编号占位符 6"/>
          <p:cNvSpPr>
            <a:spLocks noGrp="1"/>
          </p:cNvSpPr>
          <p:nvPr>
            <p:ph type="sldNum" sz="quarter" idx="12"/>
          </p:nvPr>
        </p:nvSpPr>
        <p:spPr/>
        <p:txBody>
          <a:bodyPr/>
          <a:lstStyle>
            <a:lvl1pPr>
              <a:defRPr/>
            </a:lvl1pPr>
          </a:lstStyle>
          <a:p>
            <a:pPr>
              <a:defRPr/>
            </a:pPr>
            <a:fld id="{A11C9ADC-8F19-4D18-8333-6A1110F12A85}" type="slidenum">
              <a:rPr lang="zh-CN" altLang="en-US"/>
              <a:pPr>
                <a:defRPr/>
              </a:pPr>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任意多边形 3"/>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5" name="任意多边形 4"/>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nvGrpSpPr>
          <p:cNvPr id="6" name="组合 8"/>
          <p:cNvGrpSpPr>
            <a:grpSpLocks/>
          </p:cNvGrpSpPr>
          <p:nvPr/>
        </p:nvGrpSpPr>
        <p:grpSpPr bwMode="auto">
          <a:xfrm>
            <a:off x="-19050" y="203200"/>
            <a:ext cx="9180513" cy="647700"/>
            <a:chOff x="-19045" y="216550"/>
            <a:chExt cx="9180548" cy="649224"/>
          </a:xfrm>
        </p:grpSpPr>
        <p:sp>
          <p:nvSpPr>
            <p:cNvPr id="7" name="任意多边形 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8" name="任意多边形 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
        <p:nvSpPr>
          <p:cNvPr id="9" name="标题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a:t>单击此处编辑母版标题样式</a:t>
            </a:r>
            <a:endParaRPr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10" name="日期占位符 29"/>
          <p:cNvSpPr>
            <a:spLocks noGrp="1"/>
          </p:cNvSpPr>
          <p:nvPr>
            <p:ph type="dt" sz="half" idx="10"/>
          </p:nvPr>
        </p:nvSpPr>
        <p:spPr/>
        <p:txBody>
          <a:bodyPr/>
          <a:lstStyle>
            <a:lvl1pPr>
              <a:defRPr/>
            </a:lvl1pPr>
          </a:lstStyle>
          <a:p>
            <a:pPr>
              <a:defRPr/>
            </a:pPr>
            <a:fld id="{89AA22AB-976C-47AB-8955-09C052868480}" type="datetimeFigureOut">
              <a:rPr lang="zh-CN" altLang="en-US"/>
              <a:pPr>
                <a:defRPr/>
              </a:pPr>
              <a:t>2020-3-13</a:t>
            </a:fld>
            <a:endParaRPr lang="zh-CN" altLang="en-US"/>
          </a:p>
        </p:txBody>
      </p:sp>
      <p:sp>
        <p:nvSpPr>
          <p:cNvPr id="11" name="页脚占位符 18"/>
          <p:cNvSpPr>
            <a:spLocks noGrp="1"/>
          </p:cNvSpPr>
          <p:nvPr>
            <p:ph type="ftr" sz="quarter" idx="11"/>
          </p:nvPr>
        </p:nvSpPr>
        <p:spPr/>
        <p:txBody>
          <a:bodyPr/>
          <a:lstStyle>
            <a:lvl1pPr>
              <a:defRPr/>
            </a:lvl1pPr>
          </a:lstStyle>
          <a:p>
            <a:pPr>
              <a:defRPr/>
            </a:pPr>
            <a:endParaRPr lang="zh-CN" altLang="en-US"/>
          </a:p>
        </p:txBody>
      </p:sp>
      <p:sp>
        <p:nvSpPr>
          <p:cNvPr id="12" name="灯片编号占位符 26"/>
          <p:cNvSpPr>
            <a:spLocks noGrp="1"/>
          </p:cNvSpPr>
          <p:nvPr>
            <p:ph type="sldNum" sz="quarter" idx="12"/>
          </p:nvPr>
        </p:nvSpPr>
        <p:spPr/>
        <p:txBody>
          <a:bodyPr/>
          <a:lstStyle>
            <a:lvl1pPr>
              <a:defRPr/>
            </a:lvl1pPr>
          </a:lstStyle>
          <a:p>
            <a:pPr>
              <a:defRPr/>
            </a:pPr>
            <a:fld id="{2EA0A6BB-7C22-4319-BF2C-B851BB584271}" type="slidenum">
              <a:rPr lang="zh-CN" altLang="en-US"/>
              <a:pPr>
                <a:defRPr/>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任意多边形 3"/>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5" name="任意多边形 4"/>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nvGrpSpPr>
          <p:cNvPr id="6" name="组合 1"/>
          <p:cNvGrpSpPr>
            <a:grpSpLocks/>
          </p:cNvGrpSpPr>
          <p:nvPr/>
        </p:nvGrpSpPr>
        <p:grpSpPr bwMode="auto">
          <a:xfrm>
            <a:off x="-19050" y="203200"/>
            <a:ext cx="9180513" cy="647700"/>
            <a:chOff x="-19045" y="216550"/>
            <a:chExt cx="9180548" cy="649224"/>
          </a:xfrm>
        </p:grpSpPr>
        <p:sp>
          <p:nvSpPr>
            <p:cNvPr id="7" name="任意多边形 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8" name="任意多边形 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
        <p:nvSpPr>
          <p:cNvPr id="2" name="标题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a:t>单击此处编辑母版标题样式</a:t>
            </a:r>
            <a:endParaRPr lang="en-US"/>
          </a:p>
        </p:txBody>
      </p:sp>
      <p:sp>
        <p:nvSpPr>
          <p:cNvPr id="3" name="文本占位符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9" name="日期占位符 3"/>
          <p:cNvSpPr>
            <a:spLocks noGrp="1"/>
          </p:cNvSpPr>
          <p:nvPr>
            <p:ph type="dt" sz="half" idx="10"/>
          </p:nvPr>
        </p:nvSpPr>
        <p:spPr/>
        <p:txBody>
          <a:bodyPr/>
          <a:lstStyle>
            <a:lvl1pPr>
              <a:defRPr/>
            </a:lvl1pPr>
          </a:lstStyle>
          <a:p>
            <a:pPr>
              <a:defRPr/>
            </a:pPr>
            <a:fld id="{5C398F0D-8EFD-4470-B13A-BAC5F85EE526}" type="datetimeFigureOut">
              <a:rPr lang="zh-CN" altLang="en-US"/>
              <a:pPr>
                <a:defRPr/>
              </a:pPr>
              <a:t>2020-3-13</a:t>
            </a:fld>
            <a:endParaRPr lang="zh-CN" altLang="en-US"/>
          </a:p>
        </p:txBody>
      </p:sp>
      <p:sp>
        <p:nvSpPr>
          <p:cNvPr id="10" name="页脚占位符 4"/>
          <p:cNvSpPr>
            <a:spLocks noGrp="1"/>
          </p:cNvSpPr>
          <p:nvPr>
            <p:ph type="ftr" sz="quarter" idx="11"/>
          </p:nvPr>
        </p:nvSpPr>
        <p:spPr/>
        <p:txBody>
          <a:bodyPr/>
          <a:lstStyle>
            <a:lvl1pPr>
              <a:defRPr/>
            </a:lvl1pPr>
          </a:lstStyle>
          <a:p>
            <a:pPr>
              <a:defRPr/>
            </a:pPr>
            <a:endParaRPr lang="zh-CN" altLang="en-US"/>
          </a:p>
        </p:txBody>
      </p:sp>
      <p:sp>
        <p:nvSpPr>
          <p:cNvPr id="11" name="灯片编号占位符 5"/>
          <p:cNvSpPr>
            <a:spLocks noGrp="1"/>
          </p:cNvSpPr>
          <p:nvPr>
            <p:ph type="sldNum" sz="quarter" idx="12"/>
          </p:nvPr>
        </p:nvSpPr>
        <p:spPr/>
        <p:txBody>
          <a:bodyPr/>
          <a:lstStyle>
            <a:lvl1pPr>
              <a:defRPr/>
            </a:lvl1pPr>
          </a:lstStyle>
          <a:p>
            <a:pPr>
              <a:defRPr/>
            </a:pPr>
            <a:fld id="{A69F4184-5F2F-424A-9770-A4A1142A6CB4}" type="slidenum">
              <a:rPr lang="zh-CN" altLang="en-US"/>
              <a:pPr>
                <a:defRPr/>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4"/>
          <p:cNvSpPr>
            <a:spLocks noGrp="1"/>
          </p:cNvSpPr>
          <p:nvPr>
            <p:ph type="dt" sz="half" idx="10"/>
          </p:nvPr>
        </p:nvSpPr>
        <p:spPr/>
        <p:txBody>
          <a:bodyPr/>
          <a:lstStyle>
            <a:lvl1pPr>
              <a:defRPr/>
            </a:lvl1pPr>
          </a:lstStyle>
          <a:p>
            <a:pPr>
              <a:defRPr/>
            </a:pPr>
            <a:fld id="{675785A7-3AF2-4BC4-9093-E82BDBCFFB01}" type="datetimeFigureOut">
              <a:rPr lang="zh-CN" altLang="en-US"/>
              <a:pPr>
                <a:defRPr/>
              </a:pPr>
              <a:t>2020-3-13</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5B9FCBD4-B866-4E19-93FA-FC872B53BEDF}"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日期占位符 4"/>
          <p:cNvSpPr>
            <a:spLocks noGrp="1"/>
          </p:cNvSpPr>
          <p:nvPr>
            <p:ph type="dt" sz="half" idx="10"/>
          </p:nvPr>
        </p:nvSpPr>
        <p:spPr/>
        <p:txBody>
          <a:bodyPr/>
          <a:lstStyle>
            <a:lvl1pPr>
              <a:defRPr/>
            </a:lvl1pPr>
          </a:lstStyle>
          <a:p>
            <a:pPr>
              <a:defRPr/>
            </a:pPr>
            <a:fld id="{93A6FC49-B869-4658-9D00-6D121358CD2D}" type="datetimeFigureOut">
              <a:rPr lang="zh-CN" altLang="en-US"/>
              <a:pPr>
                <a:defRPr/>
              </a:pPr>
              <a:t>2020-3-13</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084035EE-FC28-43C6-8887-BD37A8D86BA9}"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lvl1pPr>
              <a:defRPr/>
            </a:lvl1pPr>
          </a:lstStyle>
          <a:p>
            <a:pPr>
              <a:defRPr/>
            </a:pPr>
            <a:fld id="{B5834BB1-BA89-4C43-8B11-522710C4C24A}" type="datetimeFigureOut">
              <a:rPr lang="zh-CN" altLang="en-US"/>
              <a:pPr>
                <a:defRPr/>
              </a:pPr>
              <a:t>2020-3-13</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01FB35D2-43E2-4684-9AE9-3EB9449A3A26}"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4"/>
          <p:cNvSpPr>
            <a:spLocks noGrp="1"/>
          </p:cNvSpPr>
          <p:nvPr>
            <p:ph type="dt" sz="half" idx="10"/>
          </p:nvPr>
        </p:nvSpPr>
        <p:spPr/>
        <p:txBody>
          <a:bodyPr/>
          <a:lstStyle>
            <a:lvl1pPr>
              <a:defRPr/>
            </a:lvl1pPr>
          </a:lstStyle>
          <a:p>
            <a:pPr>
              <a:defRPr/>
            </a:pPr>
            <a:fld id="{877EFBD4-9B50-4FC9-A7D5-F6523EBDABE5}" type="datetimeFigureOut">
              <a:rPr lang="zh-CN" altLang="en-US"/>
              <a:pPr>
                <a:defRPr/>
              </a:pPr>
              <a:t>2020-3-13</a:t>
            </a:fld>
            <a:endParaRPr lang="zh-CN" altLang="en-US"/>
          </a:p>
        </p:txBody>
      </p:sp>
      <p:sp>
        <p:nvSpPr>
          <p:cNvPr id="8" name="页脚占位符 5"/>
          <p:cNvSpPr>
            <a:spLocks noGrp="1"/>
          </p:cNvSpPr>
          <p:nvPr>
            <p:ph type="ftr" sz="quarter" idx="11"/>
          </p:nvPr>
        </p:nvSpPr>
        <p:spPr/>
        <p:txBody>
          <a:bodyPr/>
          <a:lstStyle>
            <a:lvl1pPr>
              <a:defRPr/>
            </a:lvl1pPr>
          </a:lstStyle>
          <a:p>
            <a:pPr>
              <a:defRPr/>
            </a:pPr>
            <a:endParaRPr lang="zh-CN" altLang="en-US"/>
          </a:p>
        </p:txBody>
      </p:sp>
      <p:sp>
        <p:nvSpPr>
          <p:cNvPr id="9" name="灯片编号占位符 6"/>
          <p:cNvSpPr>
            <a:spLocks noGrp="1"/>
          </p:cNvSpPr>
          <p:nvPr>
            <p:ph type="sldNum" sz="quarter" idx="12"/>
          </p:nvPr>
        </p:nvSpPr>
        <p:spPr/>
        <p:txBody>
          <a:bodyPr/>
          <a:lstStyle>
            <a:lvl1pPr>
              <a:defRPr/>
            </a:lvl1pPr>
          </a:lstStyle>
          <a:p>
            <a:pPr>
              <a:defRPr/>
            </a:pPr>
            <a:fld id="{1BE7AC2A-B1F8-4B26-AB9F-FAD241F86314}"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4"/>
          <p:cNvSpPr>
            <a:spLocks noGrp="1"/>
          </p:cNvSpPr>
          <p:nvPr>
            <p:ph type="dt" sz="half" idx="10"/>
          </p:nvPr>
        </p:nvSpPr>
        <p:spPr/>
        <p:txBody>
          <a:bodyPr/>
          <a:lstStyle>
            <a:lvl1pPr>
              <a:defRPr/>
            </a:lvl1pPr>
          </a:lstStyle>
          <a:p>
            <a:pPr>
              <a:defRPr/>
            </a:pPr>
            <a:fld id="{D90797EC-AABF-4E28-9B4A-E76FBF5D4F9A}" type="datetimeFigureOut">
              <a:rPr lang="zh-CN" altLang="en-US"/>
              <a:pPr>
                <a:defRPr/>
              </a:pPr>
              <a:t>2020-3-13</a:t>
            </a:fld>
            <a:endParaRPr lang="zh-CN" altLang="en-US"/>
          </a:p>
        </p:txBody>
      </p:sp>
      <p:sp>
        <p:nvSpPr>
          <p:cNvPr id="4" name="页脚占位符 5"/>
          <p:cNvSpPr>
            <a:spLocks noGrp="1"/>
          </p:cNvSpPr>
          <p:nvPr>
            <p:ph type="ftr" sz="quarter" idx="11"/>
          </p:nvPr>
        </p:nvSpPr>
        <p:spPr/>
        <p:txBody>
          <a:bodyPr/>
          <a:lstStyle>
            <a:lvl1pPr>
              <a:defRPr/>
            </a:lvl1pPr>
          </a:lstStyle>
          <a:p>
            <a:pPr>
              <a:defRPr/>
            </a:pPr>
            <a:endParaRPr lang="zh-CN" altLang="en-US"/>
          </a:p>
        </p:txBody>
      </p:sp>
      <p:sp>
        <p:nvSpPr>
          <p:cNvPr id="5" name="灯片编号占位符 6"/>
          <p:cNvSpPr>
            <a:spLocks noGrp="1"/>
          </p:cNvSpPr>
          <p:nvPr>
            <p:ph type="sldNum" sz="quarter" idx="12"/>
          </p:nvPr>
        </p:nvSpPr>
        <p:spPr/>
        <p:txBody>
          <a:bodyPr/>
          <a:lstStyle>
            <a:lvl1pPr>
              <a:defRPr/>
            </a:lvl1pPr>
          </a:lstStyle>
          <a:p>
            <a:pPr>
              <a:defRPr/>
            </a:pPr>
            <a:fld id="{8157F0E7-9FDC-4772-B928-663BC22C18B1}"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4"/>
          <p:cNvSpPr>
            <a:spLocks noGrp="1"/>
          </p:cNvSpPr>
          <p:nvPr>
            <p:ph type="dt" sz="half" idx="10"/>
          </p:nvPr>
        </p:nvSpPr>
        <p:spPr/>
        <p:txBody>
          <a:bodyPr/>
          <a:lstStyle>
            <a:lvl1pPr>
              <a:defRPr/>
            </a:lvl1pPr>
          </a:lstStyle>
          <a:p>
            <a:pPr>
              <a:defRPr/>
            </a:pPr>
            <a:fld id="{B14B48D4-6815-4EE9-A460-FBA51566A10C}" type="datetimeFigureOut">
              <a:rPr lang="zh-CN" altLang="en-US"/>
              <a:pPr>
                <a:defRPr/>
              </a:pPr>
              <a:t>2020-3-13</a:t>
            </a:fld>
            <a:endParaRPr lang="zh-CN" altLang="en-US"/>
          </a:p>
        </p:txBody>
      </p:sp>
      <p:sp>
        <p:nvSpPr>
          <p:cNvPr id="3" name="页脚占位符 5"/>
          <p:cNvSpPr>
            <a:spLocks noGrp="1"/>
          </p:cNvSpPr>
          <p:nvPr>
            <p:ph type="ftr" sz="quarter" idx="11"/>
          </p:nvPr>
        </p:nvSpPr>
        <p:spPr/>
        <p:txBody>
          <a:bodyPr/>
          <a:lstStyle>
            <a:lvl1pPr>
              <a:defRPr/>
            </a:lvl1pPr>
          </a:lstStyle>
          <a:p>
            <a:pPr>
              <a:defRPr/>
            </a:pPr>
            <a:endParaRPr lang="zh-CN" altLang="en-US"/>
          </a:p>
        </p:txBody>
      </p:sp>
      <p:sp>
        <p:nvSpPr>
          <p:cNvPr id="4" name="灯片编号占位符 6"/>
          <p:cNvSpPr>
            <a:spLocks noGrp="1"/>
          </p:cNvSpPr>
          <p:nvPr>
            <p:ph type="sldNum" sz="quarter" idx="12"/>
          </p:nvPr>
        </p:nvSpPr>
        <p:spPr/>
        <p:txBody>
          <a:bodyPr/>
          <a:lstStyle>
            <a:lvl1pPr>
              <a:defRPr/>
            </a:lvl1pPr>
          </a:lstStyle>
          <a:p>
            <a:pPr>
              <a:defRPr/>
            </a:pPr>
            <a:fld id="{B2741C99-2BBB-4CBB-B8B4-04979BDA11D3}"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pPr>
              <a:defRPr/>
            </a:pPr>
            <a:fld id="{24A2289A-A7F9-4FAC-9B95-7DFDF2F53681}" type="datetimeFigureOut">
              <a:rPr lang="zh-CN" altLang="en-US"/>
              <a:pPr>
                <a:defRPr/>
              </a:pPr>
              <a:t>2020-3-13</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A08E0DC4-1F25-4C0A-A8F7-3271EE618ABA}"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pPr>
              <a:defRPr/>
            </a:pPr>
            <a:fld id="{7EE0BE75-90E7-4EC5-815B-CB751DE9A01D}" type="datetimeFigureOut">
              <a:rPr lang="zh-CN" altLang="en-US"/>
              <a:pPr>
                <a:defRPr/>
              </a:pPr>
              <a:t>2020-3-13</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22A8104E-463A-46EF-A379-C57834CA335F}"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4" name="单圆角矩形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直角三角形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任意多边形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7" name="任意多边形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030" name="标题占位符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a:t>单击此处编辑母版标题样式</a:t>
            </a:r>
            <a:endParaRPr lang="en-US"/>
          </a:p>
        </p:txBody>
      </p:sp>
      <p:sp>
        <p:nvSpPr>
          <p:cNvPr id="1031" name="文本占位符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9" name="日期占位符 4"/>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fld id="{6E9FBA2E-D1C5-4989-AB45-2B3EB2EDCE02}" type="datetimeFigureOut">
              <a:rPr lang="zh-CN" altLang="en-US"/>
              <a:pPr>
                <a:defRPr/>
              </a:pPr>
              <a:t>2020-3-13</a:t>
            </a:fld>
            <a:endParaRPr lang="zh-CN" altLang="en-US"/>
          </a:p>
        </p:txBody>
      </p:sp>
      <p:sp>
        <p:nvSpPr>
          <p:cNvPr id="20" name="页脚占位符 5"/>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endParaRPr lang="zh-CN" altLang="en-US"/>
          </a:p>
        </p:txBody>
      </p:sp>
      <p:sp>
        <p:nvSpPr>
          <p:cNvPr id="21" name="灯片编号占位符 6"/>
          <p:cNvSpPr>
            <a:spLocks noGrp="1"/>
          </p:cNvSpPr>
          <p:nvPr>
            <p:ph type="sldNum" sz="quarter" idx="4"/>
          </p:nvPr>
        </p:nvSpPr>
        <p:spPr>
          <a:xfrm>
            <a:off x="8077200" y="6356350"/>
            <a:ext cx="609600" cy="365125"/>
          </a:xfrm>
          <a:prstGeom prst="rect">
            <a:avLst/>
          </a:prstGeom>
        </p:spPr>
        <p:txBody>
          <a:bodyPr vert="horz" lIns="0" tIns="0" rIns="0" bIns="0" anchor="b"/>
          <a:lstStyle>
            <a:lvl1pPr algn="r" fontAlgn="auto">
              <a:spcBef>
                <a:spcPts val="0"/>
              </a:spcBef>
              <a:spcAft>
                <a:spcPts val="0"/>
              </a:spcAft>
              <a:defRPr sz="1200">
                <a:solidFill>
                  <a:schemeClr val="tx2">
                    <a:shade val="90000"/>
                  </a:schemeClr>
                </a:solidFill>
                <a:latin typeface="+mn-lt"/>
                <a:ea typeface="+mn-ea"/>
              </a:defRPr>
            </a:lvl1pPr>
          </a:lstStyle>
          <a:p>
            <a:pPr>
              <a:defRPr/>
            </a:pPr>
            <a:fld id="{3EE6E0BC-80E5-43FE-8FAA-8A183491F4F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106" r:id="rId1"/>
    <p:sldLayoutId id="2147484107" r:id="rId2"/>
    <p:sldLayoutId id="2147484108" r:id="rId3"/>
    <p:sldLayoutId id="2147484109" r:id="rId4"/>
    <p:sldLayoutId id="2147484110" r:id="rId5"/>
    <p:sldLayoutId id="2147484111" r:id="rId6"/>
    <p:sldLayoutId id="2147484112" r:id="rId7"/>
    <p:sldLayoutId id="2147484113" r:id="rId8"/>
    <p:sldLayoutId id="2147484114" r:id="rId9"/>
    <p:sldLayoutId id="2147484115" r:id="rId10"/>
    <p:sldLayoutId id="2147484116" r:id="rId11"/>
    <p:sldLayoutId id="2147484117" r:id="rId12"/>
  </p:sldLayoutIdLst>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5pPr>
      <a:lvl6pPr marL="4572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6pPr>
      <a:lvl7pPr marL="9144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7pPr>
      <a:lvl8pPr marL="13716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8pPr>
      <a:lvl9pPr marL="18288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ea typeface="+mn-ea"/>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ea typeface="+mn-ea"/>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ea typeface="+mn-ea"/>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050" name="标题占位符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a:t>单击此处编辑母版标题样式</a:t>
            </a:r>
            <a:endParaRPr lang="en-US"/>
          </a:p>
        </p:txBody>
      </p:sp>
      <p:sp>
        <p:nvSpPr>
          <p:cNvPr id="2051" name="文本占位符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4" name="日期占位符 3"/>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fld id="{2B48570D-2F11-4C4E-9DF9-7B4095C81CD3}" type="datetimeFigureOut">
              <a:rPr lang="zh-CN" altLang="en-US"/>
              <a:pPr>
                <a:defRPr/>
              </a:pPr>
              <a:t>2020-3-13</a:t>
            </a:fld>
            <a:endParaRPr lang="zh-CN" altLang="en-US"/>
          </a:p>
        </p:txBody>
      </p:sp>
      <p:sp>
        <p:nvSpPr>
          <p:cNvPr id="15" name="页脚占位符 4"/>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endParaRPr lang="zh-CN" altLang="en-US"/>
          </a:p>
        </p:txBody>
      </p:sp>
      <p:sp>
        <p:nvSpPr>
          <p:cNvPr id="16" name="灯片编号占位符 5"/>
          <p:cNvSpPr>
            <a:spLocks noGrp="1"/>
          </p:cNvSpPr>
          <p:nvPr>
            <p:ph type="sldNum" sz="quarter" idx="4"/>
          </p:nvPr>
        </p:nvSpPr>
        <p:spPr>
          <a:xfrm>
            <a:off x="7924800" y="6356350"/>
            <a:ext cx="762000" cy="365125"/>
          </a:xfrm>
          <a:prstGeom prst="rect">
            <a:avLst/>
          </a:prstGeom>
        </p:spPr>
        <p:txBody>
          <a:bodyPr vert="horz" lIns="0" tIns="0" rIns="0" bIns="0" anchor="b"/>
          <a:lstStyle>
            <a:lvl1pPr algn="r" fontAlgn="auto">
              <a:spcBef>
                <a:spcPts val="0"/>
              </a:spcBef>
              <a:spcAft>
                <a:spcPts val="0"/>
              </a:spcAft>
              <a:defRPr sz="1200">
                <a:solidFill>
                  <a:schemeClr val="tx2">
                    <a:shade val="90000"/>
                  </a:schemeClr>
                </a:solidFill>
                <a:latin typeface="+mn-lt"/>
                <a:ea typeface="+mn-ea"/>
              </a:defRPr>
            </a:lvl1pPr>
          </a:lstStyle>
          <a:p>
            <a:pPr>
              <a:defRPr/>
            </a:pPr>
            <a:fld id="{A1C9D14D-63D4-4807-A358-0F6861285FA3}" type="slidenum">
              <a:rPr lang="zh-CN" altLang="en-US"/>
              <a:pPr>
                <a:defRPr/>
              </a:pPr>
              <a:t>‹#›</a:t>
            </a:fld>
            <a:endParaRPr lang="zh-CN" altLang="en-US"/>
          </a:p>
        </p:txBody>
      </p:sp>
    </p:spTree>
  </p:cSld>
  <p:clrMap bg1="dk1" tx1="lt1" bg2="dk2" tx2="lt2" accent1="accent1" accent2="accent2" accent3="accent3" accent4="accent4" accent5="accent5" accent6="accent6" hlink="hlink" folHlink="folHlink"/>
  <p:sldLayoutIdLst>
    <p:sldLayoutId id="2147484118" r:id="rId1"/>
    <p:sldLayoutId id="2147484119" r:id="rId2"/>
  </p:sldLayoutIdLst>
  <p:txStyles>
    <p:titleStyle>
      <a:lvl1pPr algn="l" rtl="0" eaLnBrk="0" fontAlgn="base" hangingPunct="0">
        <a:spcBef>
          <a:spcPct val="0"/>
        </a:spcBef>
        <a:spcAft>
          <a:spcPct val="0"/>
        </a:spcAft>
        <a:defRPr sz="5000" kern="1200">
          <a:solidFill>
            <a:schemeClr val="tx2"/>
          </a:solidFill>
          <a:latin typeface="Arial" pitchFamily="34" charset="0"/>
          <a:ea typeface="+mj-ea"/>
          <a:cs typeface="+mj-cs"/>
        </a:defRPr>
      </a:lvl1pPr>
      <a:lvl2pPr algn="l" rtl="0" eaLnBrk="0" fontAlgn="base" hangingPunct="0">
        <a:spcBef>
          <a:spcPct val="0"/>
        </a:spcBef>
        <a:spcAft>
          <a:spcPct val="0"/>
        </a:spcAft>
        <a:defRPr sz="5000">
          <a:solidFill>
            <a:schemeClr val="tx2"/>
          </a:solidFill>
          <a:latin typeface="Arial" pitchFamily="34" charset="0"/>
          <a:ea typeface="华文楷体" pitchFamily="2" charset="-122"/>
        </a:defRPr>
      </a:lvl2pPr>
      <a:lvl3pPr algn="l" rtl="0" eaLnBrk="0" fontAlgn="base" hangingPunct="0">
        <a:spcBef>
          <a:spcPct val="0"/>
        </a:spcBef>
        <a:spcAft>
          <a:spcPct val="0"/>
        </a:spcAft>
        <a:defRPr sz="5000">
          <a:solidFill>
            <a:schemeClr val="tx2"/>
          </a:solidFill>
          <a:latin typeface="Arial" pitchFamily="34" charset="0"/>
          <a:ea typeface="华文楷体" pitchFamily="2" charset="-122"/>
        </a:defRPr>
      </a:lvl3pPr>
      <a:lvl4pPr algn="l" rtl="0" eaLnBrk="0" fontAlgn="base" hangingPunct="0">
        <a:spcBef>
          <a:spcPct val="0"/>
        </a:spcBef>
        <a:spcAft>
          <a:spcPct val="0"/>
        </a:spcAft>
        <a:defRPr sz="5000">
          <a:solidFill>
            <a:schemeClr val="tx2"/>
          </a:solidFill>
          <a:latin typeface="Arial" pitchFamily="34" charset="0"/>
          <a:ea typeface="华文楷体" pitchFamily="2" charset="-122"/>
        </a:defRPr>
      </a:lvl4pPr>
      <a:lvl5pPr algn="l" rtl="0" eaLnBrk="0" fontAlgn="base" hangingPunct="0">
        <a:spcBef>
          <a:spcPct val="0"/>
        </a:spcBef>
        <a:spcAft>
          <a:spcPct val="0"/>
        </a:spcAft>
        <a:defRPr sz="5000">
          <a:solidFill>
            <a:schemeClr val="tx2"/>
          </a:solidFill>
          <a:latin typeface="Arial" pitchFamily="34" charset="0"/>
          <a:ea typeface="华文楷体" pitchFamily="2" charset="-122"/>
        </a:defRPr>
      </a:lvl5pPr>
      <a:lvl6pPr marL="457200" algn="l" rtl="0" fontAlgn="base">
        <a:spcBef>
          <a:spcPct val="0"/>
        </a:spcBef>
        <a:spcAft>
          <a:spcPct val="0"/>
        </a:spcAft>
        <a:defRPr sz="5000">
          <a:solidFill>
            <a:schemeClr val="tx2"/>
          </a:solidFill>
          <a:latin typeface="Century Schoolbook" pitchFamily="18" charset="0"/>
          <a:ea typeface="华文楷体" pitchFamily="2" charset="-122"/>
        </a:defRPr>
      </a:lvl6pPr>
      <a:lvl7pPr marL="914400" algn="l" rtl="0" fontAlgn="base">
        <a:spcBef>
          <a:spcPct val="0"/>
        </a:spcBef>
        <a:spcAft>
          <a:spcPct val="0"/>
        </a:spcAft>
        <a:defRPr sz="5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5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5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Arial" pitchFamily="34" charset="0"/>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Arial" pitchFamily="34" charset="0"/>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Arial" pitchFamily="34" charset="0"/>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Arial" pitchFamily="34" charset="0"/>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Arial" pitchFamily="34" charset="0"/>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5"/>
          <p:cNvSpPr txBox="1">
            <a:spLocks/>
          </p:cNvSpPr>
          <p:nvPr/>
        </p:nvSpPr>
        <p:spPr>
          <a:xfrm>
            <a:off x="285750" y="4929188"/>
            <a:ext cx="8229600" cy="1109662"/>
          </a:xfrm>
          <a:prstGeom prst="rect">
            <a:avLst/>
          </a:prstGeom>
        </p:spPr>
        <p:txBody>
          <a:bodyPr/>
          <a:lstStyle/>
          <a:p>
            <a:pPr marL="273050" indent="-273050" algn="r">
              <a:spcBef>
                <a:spcPct val="20000"/>
              </a:spcBef>
              <a:buClr>
                <a:srgbClr val="0BD0D9"/>
              </a:buClr>
              <a:buSzPct val="95000"/>
              <a:buFont typeface="Wingdings 2" pitchFamily="18" charset="2"/>
              <a:buNone/>
              <a:defRPr/>
            </a:pPr>
            <a:r>
              <a:rPr lang="zh-CN" altLang="en-US" sz="3200" b="1" dirty="0">
                <a:solidFill>
                  <a:srgbClr val="03495C"/>
                </a:solidFill>
                <a:effectLst>
                  <a:outerShdw blurRad="38100" dist="38100" dir="2700000" algn="tl">
                    <a:srgbClr val="C0C0C0"/>
                  </a:outerShdw>
                </a:effectLst>
                <a:latin typeface="华文楷体" pitchFamily="2" charset="-122"/>
                <a:ea typeface="华文楷体" pitchFamily="2" charset="-122"/>
              </a:rPr>
              <a:t>地质与地球物物理研究所教育处</a:t>
            </a:r>
            <a:endParaRPr lang="en-US" altLang="zh-CN" sz="3200" b="1" dirty="0">
              <a:solidFill>
                <a:srgbClr val="03495C"/>
              </a:solidFill>
              <a:effectLst>
                <a:outerShdw blurRad="38100" dist="38100" dir="2700000" algn="tl">
                  <a:srgbClr val="C0C0C0"/>
                </a:outerShdw>
              </a:effectLst>
              <a:latin typeface="华文楷体" pitchFamily="2" charset="-122"/>
              <a:ea typeface="华文楷体" pitchFamily="2" charset="-122"/>
            </a:endParaRPr>
          </a:p>
          <a:p>
            <a:pPr marL="273050" indent="-273050" algn="r">
              <a:spcBef>
                <a:spcPct val="20000"/>
              </a:spcBef>
              <a:buClr>
                <a:srgbClr val="0BD0D9"/>
              </a:buClr>
              <a:buSzPct val="95000"/>
              <a:buFont typeface="Wingdings 2" pitchFamily="18" charset="2"/>
              <a:buNone/>
              <a:defRPr/>
            </a:pP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2020</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年</a:t>
            </a: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3</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月</a:t>
            </a:r>
            <a:endParaRPr lang="zh-CN" altLang="en-US" sz="3200" b="1" dirty="0">
              <a:solidFill>
                <a:srgbClr val="03495C"/>
              </a:solidFill>
              <a:effectLst>
                <a:outerShdw blurRad="38100" dist="38100" dir="2700000" algn="tl">
                  <a:srgbClr val="C0C0C0"/>
                </a:outerShdw>
              </a:effectLst>
              <a:latin typeface="华文楷体" pitchFamily="2" charset="-122"/>
              <a:ea typeface="华文楷体" pitchFamily="2" charset="-122"/>
            </a:endParaRPr>
          </a:p>
        </p:txBody>
      </p:sp>
      <p:pic>
        <p:nvPicPr>
          <p:cNvPr id="5123" name="Picture 13"/>
          <p:cNvPicPr>
            <a:picLocks noChangeAspect="1" noChangeArrowheads="1"/>
          </p:cNvPicPr>
          <p:nvPr/>
        </p:nvPicPr>
        <p:blipFill>
          <a:blip r:embed="rId3" cstate="print"/>
          <a:srcRect/>
          <a:stretch>
            <a:fillRect/>
          </a:stretch>
        </p:blipFill>
        <p:spPr bwMode="auto">
          <a:xfrm>
            <a:off x="7971631" y="39687"/>
            <a:ext cx="1087437" cy="1125538"/>
          </a:xfrm>
          <a:prstGeom prst="rect">
            <a:avLst/>
          </a:prstGeom>
          <a:noFill/>
          <a:ln w="9525">
            <a:noFill/>
            <a:miter lim="800000"/>
            <a:headEnd/>
            <a:tailEnd/>
          </a:ln>
        </p:spPr>
      </p:pic>
      <p:sp>
        <p:nvSpPr>
          <p:cNvPr id="5134" name="Text Box 14"/>
          <p:cNvSpPr txBox="1">
            <a:spLocks noChangeArrowheads="1"/>
          </p:cNvSpPr>
          <p:nvPr/>
        </p:nvSpPr>
        <p:spPr bwMode="auto">
          <a:xfrm>
            <a:off x="468313" y="2276475"/>
            <a:ext cx="8281987" cy="1555750"/>
          </a:xfrm>
          <a:prstGeom prst="rect">
            <a:avLst/>
          </a:prstGeom>
          <a:noFill/>
          <a:ln w="9525">
            <a:noFill/>
            <a:miter lim="800000"/>
            <a:headEnd/>
            <a:tailEnd/>
          </a:ln>
          <a:effectLst/>
        </p:spPr>
        <p:txBody>
          <a:bodyPr>
            <a:spAutoFit/>
          </a:bodyPr>
          <a:lstStyle/>
          <a:p>
            <a:pPr algn="ctr">
              <a:defRPr/>
            </a:pPr>
            <a:r>
              <a:rPr lang="en-US" altLang="zh-CN" sz="4800" b="1" dirty="0" smtClean="0">
                <a:solidFill>
                  <a:srgbClr val="03495C"/>
                </a:solidFill>
                <a:effectLst>
                  <a:outerShdw blurRad="38100" dist="38100" dir="2700000" algn="tl">
                    <a:srgbClr val="C0C0C0"/>
                  </a:outerShdw>
                </a:effectLst>
                <a:latin typeface="华文楷体" pitchFamily="2" charset="-122"/>
                <a:ea typeface="华文楷体" pitchFamily="2" charset="-122"/>
              </a:rPr>
              <a:t>2020</a:t>
            </a:r>
            <a:r>
              <a:rPr lang="zh-CN" altLang="en-US" sz="4800" b="1" dirty="0" smtClean="0">
                <a:solidFill>
                  <a:srgbClr val="03495C"/>
                </a:solidFill>
                <a:effectLst>
                  <a:outerShdw blurRad="38100" dist="38100" dir="2700000" algn="tl">
                    <a:srgbClr val="C0C0C0"/>
                  </a:outerShdw>
                </a:effectLst>
                <a:latin typeface="华文楷体" pitchFamily="2" charset="-122"/>
                <a:ea typeface="华文楷体" pitchFamily="2" charset="-122"/>
              </a:rPr>
              <a:t>年夏季</a:t>
            </a:r>
            <a:r>
              <a:rPr lang="zh-CN" altLang="en-US" sz="4800" b="1" dirty="0">
                <a:solidFill>
                  <a:srgbClr val="03495C"/>
                </a:solidFill>
                <a:effectLst>
                  <a:outerShdw blurRad="38100" dist="38100" dir="2700000" algn="tl">
                    <a:srgbClr val="C0C0C0"/>
                  </a:outerShdw>
                </a:effectLst>
                <a:latin typeface="华文楷体" pitchFamily="2" charset="-122"/>
                <a:ea typeface="华文楷体" pitchFamily="2" charset="-122"/>
              </a:rPr>
              <a:t>研究生毕业申请及学位论文答辩说明</a:t>
            </a:r>
            <a:endParaRPr lang="en-US" altLang="zh-CN" sz="4800" b="1" dirty="0">
              <a:solidFill>
                <a:srgbClr val="03495C"/>
              </a:solidFill>
              <a:effectLst>
                <a:outerShdw blurRad="38100" dist="38100" dir="2700000" algn="tl">
                  <a:srgbClr val="C0C0C0"/>
                </a:outerShdw>
              </a:effectLst>
              <a:latin typeface="华文楷体" pitchFamily="2" charset="-122"/>
              <a:ea typeface="华文楷体"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179512" y="476672"/>
            <a:ext cx="8785225" cy="6048672"/>
          </a:xfrm>
        </p:spPr>
        <p:txBody>
          <a:bodyPr>
            <a:normAutofit fontScale="47500" lnSpcReduction="20000"/>
          </a:bodyPr>
          <a:lstStyle/>
          <a:p>
            <a:pPr marL="514350" indent="-514350" eaLnBrk="1" hangingPunct="1">
              <a:lnSpc>
                <a:spcPct val="120000"/>
              </a:lnSpc>
              <a:spcBef>
                <a:spcPts val="0"/>
              </a:spcBef>
              <a:spcAft>
                <a:spcPts val="1200"/>
              </a:spcAft>
              <a:buClrTx/>
              <a:buFont typeface="Century Schoolbook" pitchFamily="18" charset="0"/>
              <a:buAutoNum type="arabicPeriod"/>
              <a:defRPr/>
            </a:pPr>
            <a:r>
              <a:rPr lang="en-US" altLang="zh-CN" sz="3600" b="1" dirty="0" smtClean="0">
                <a:solidFill>
                  <a:srgbClr val="000066"/>
                </a:solidFill>
                <a:latin typeface="微软雅黑" panose="020B0503020204020204" pitchFamily="34" charset="-122"/>
                <a:ea typeface="微软雅黑" panose="020B0503020204020204" pitchFamily="34" charset="-122"/>
              </a:rPr>
              <a:t>2014</a:t>
            </a:r>
            <a:r>
              <a:rPr lang="zh-CN" altLang="en-US" sz="3600" b="1" dirty="0">
                <a:solidFill>
                  <a:srgbClr val="000066"/>
                </a:solidFill>
                <a:latin typeface="微软雅黑" panose="020B0503020204020204" pitchFamily="34" charset="-122"/>
                <a:ea typeface="微软雅黑" panose="020B0503020204020204" pitchFamily="34" charset="-122"/>
              </a:rPr>
              <a:t>级和</a:t>
            </a:r>
            <a:r>
              <a:rPr lang="en-US" altLang="zh-CN" sz="3600" b="1" dirty="0">
                <a:solidFill>
                  <a:srgbClr val="000066"/>
                </a:solidFill>
                <a:latin typeface="微软雅黑" panose="020B0503020204020204" pitchFamily="34" charset="-122"/>
                <a:ea typeface="微软雅黑" panose="020B0503020204020204" pitchFamily="34" charset="-122"/>
              </a:rPr>
              <a:t>2015</a:t>
            </a:r>
            <a:r>
              <a:rPr lang="zh-CN" altLang="en-US" sz="3600" b="1" dirty="0">
                <a:solidFill>
                  <a:srgbClr val="000066"/>
                </a:solidFill>
                <a:latin typeface="微软雅黑" panose="020B0503020204020204" pitchFamily="34" charset="-122"/>
                <a:ea typeface="微软雅黑" panose="020B0503020204020204" pitchFamily="34" charset="-122"/>
              </a:rPr>
              <a:t>级博士生（不含</a:t>
            </a:r>
            <a:r>
              <a:rPr lang="en-US" altLang="zh-CN" sz="3600" b="1" dirty="0">
                <a:solidFill>
                  <a:srgbClr val="000066"/>
                </a:solidFill>
                <a:latin typeface="微软雅黑" panose="020B0503020204020204" pitchFamily="34" charset="-122"/>
                <a:ea typeface="微软雅黑" panose="020B0503020204020204" pitchFamily="34" charset="-122"/>
              </a:rPr>
              <a:t>2014</a:t>
            </a:r>
            <a:r>
              <a:rPr lang="zh-CN" altLang="en-US" sz="3600" b="1" dirty="0">
                <a:solidFill>
                  <a:srgbClr val="000066"/>
                </a:solidFill>
                <a:latin typeface="微软雅黑" panose="020B0503020204020204" pitchFamily="34" charset="-122"/>
                <a:ea typeface="微软雅黑" panose="020B0503020204020204" pitchFamily="34" charset="-122"/>
              </a:rPr>
              <a:t>级、</a:t>
            </a:r>
            <a:r>
              <a:rPr lang="en-US" altLang="zh-CN" sz="3600" b="1" dirty="0">
                <a:solidFill>
                  <a:srgbClr val="000066"/>
                </a:solidFill>
                <a:latin typeface="微软雅黑" panose="020B0503020204020204" pitchFamily="34" charset="-122"/>
                <a:ea typeface="微软雅黑" panose="020B0503020204020204" pitchFamily="34" charset="-122"/>
              </a:rPr>
              <a:t>2015</a:t>
            </a:r>
            <a:r>
              <a:rPr lang="zh-CN" altLang="en-US" sz="3600" b="1" dirty="0">
                <a:solidFill>
                  <a:srgbClr val="000066"/>
                </a:solidFill>
                <a:latin typeface="微软雅黑" panose="020B0503020204020204" pitchFamily="34" charset="-122"/>
                <a:ea typeface="微软雅黑" panose="020B0503020204020204" pitchFamily="34" charset="-122"/>
              </a:rPr>
              <a:t>级直博生）：博士学位论文答辩申请资格要求</a:t>
            </a:r>
          </a:p>
          <a:p>
            <a:pPr marL="514350" indent="-514350">
              <a:lnSpc>
                <a:spcPct val="120000"/>
              </a:lnSpc>
              <a:spcBef>
                <a:spcPts val="600"/>
              </a:spcBef>
              <a:spcAft>
                <a:spcPts val="600"/>
              </a:spcAft>
              <a:buFont typeface="Wingdings 2" pitchFamily="18" charset="2"/>
              <a:buNone/>
              <a:defRPr/>
            </a:pPr>
            <a:r>
              <a:rPr lang="zh-CN" altLang="en-US" sz="2900" dirty="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sz="2900" dirty="0">
                <a:solidFill>
                  <a:srgbClr val="000066"/>
                </a:solidFill>
                <a:effectLst>
                  <a:outerShdw blurRad="38100" dist="38100" dir="2700000" algn="tl">
                    <a:srgbClr val="C0C0C0"/>
                  </a:outerShdw>
                </a:effectLst>
                <a:latin typeface="华文琥珀" pitchFamily="2" charset="-122"/>
                <a:ea typeface="华文琥珀" pitchFamily="2" charset="-122"/>
              </a:rPr>
              <a:t>1</a:t>
            </a:r>
            <a:r>
              <a:rPr lang="zh-CN" altLang="en-US" sz="2900" dirty="0">
                <a:solidFill>
                  <a:srgbClr val="000066"/>
                </a:solidFill>
                <a:effectLst>
                  <a:outerShdw blurRad="38100" dist="38100" dir="2700000" algn="tl">
                    <a:srgbClr val="C0C0C0"/>
                  </a:outerShdw>
                </a:effectLst>
                <a:latin typeface="华文琥珀" pitchFamily="2" charset="-122"/>
                <a:ea typeface="华文琥珀" pitchFamily="2" charset="-122"/>
              </a:rPr>
              <a:t>）科研成果要求</a:t>
            </a:r>
            <a:endParaRPr lang="en-US" altLang="zh-CN" sz="2900" dirty="0">
              <a:solidFill>
                <a:srgbClr val="000066"/>
              </a:solidFill>
              <a:effectLst>
                <a:outerShdw blurRad="38100" dist="38100" dir="2700000" algn="tl">
                  <a:srgbClr val="C0C0C0"/>
                </a:outerShdw>
              </a:effectLst>
              <a:latin typeface="华文琥珀" pitchFamily="2" charset="-122"/>
              <a:ea typeface="华文琥珀" pitchFamily="2" charset="-122"/>
            </a:endParaRPr>
          </a:p>
          <a:p>
            <a:pPr marL="533400" indent="457200">
              <a:lnSpc>
                <a:spcPct val="120000"/>
              </a:lnSpc>
              <a:spcBef>
                <a:spcPts val="0"/>
              </a:spcBef>
              <a:spcAft>
                <a:spcPts val="600"/>
              </a:spcAft>
              <a:buFont typeface="Wingdings 2" pitchFamily="18" charset="2"/>
              <a:buNone/>
              <a:defRPr/>
            </a:pPr>
            <a:r>
              <a:rPr lang="zh-CN" altLang="en-US" sz="2900" b="1" dirty="0">
                <a:solidFill>
                  <a:srgbClr val="000066"/>
                </a:solidFill>
                <a:effectLst>
                  <a:outerShdw blurRad="38100" dist="38100" dir="2700000" algn="tl">
                    <a:srgbClr val="C0C0C0"/>
                  </a:outerShdw>
                </a:effectLst>
                <a:latin typeface="宋体" pitchFamily="2" charset="-122"/>
              </a:rPr>
              <a:t>要求申请人作为第一作者（</a:t>
            </a:r>
            <a:r>
              <a:rPr lang="zh-CN" altLang="en-US" sz="2900" b="1" u="sng" dirty="0">
                <a:solidFill>
                  <a:srgbClr val="000066"/>
                </a:solidFill>
                <a:effectLst>
                  <a:outerShdw blurRad="38100" dist="38100" dir="2700000" algn="tl">
                    <a:srgbClr val="C0C0C0"/>
                  </a:outerShdw>
                </a:effectLst>
                <a:latin typeface="宋体" pitchFamily="2" charset="-122"/>
              </a:rPr>
              <a:t>包括导师署名第一、申请人署名第二；我所为第一作者单位、</a:t>
            </a:r>
            <a:r>
              <a:rPr lang="zh-CN" altLang="en-US" sz="2900" b="1" u="sng" dirty="0">
                <a:solidFill>
                  <a:srgbClr val="FF0000"/>
                </a:solidFill>
                <a:effectLst>
                  <a:outerShdw blurRad="38100" dist="38100" dir="2700000" algn="tl">
                    <a:srgbClr val="C0C0C0"/>
                  </a:outerShdw>
                </a:effectLst>
                <a:latin typeface="宋体" pitchFamily="2" charset="-122"/>
              </a:rPr>
              <a:t>中国科学院大学为署名单位</a:t>
            </a:r>
            <a:r>
              <a:rPr lang="zh-CN" altLang="en-US" sz="2900" b="1" dirty="0">
                <a:solidFill>
                  <a:srgbClr val="000066"/>
                </a:solidFill>
                <a:effectLst>
                  <a:outerShdw blurRad="38100" dist="38100" dir="2700000" algn="tl">
                    <a:srgbClr val="C0C0C0"/>
                  </a:outerShdw>
                </a:effectLst>
                <a:latin typeface="宋体" pitchFamily="2" charset="-122"/>
              </a:rPr>
              <a:t>）发表与</a:t>
            </a:r>
            <a:r>
              <a:rPr lang="zh-CN" altLang="en-US" sz="2900" b="1" dirty="0">
                <a:solidFill>
                  <a:srgbClr val="FF0000"/>
                </a:solidFill>
                <a:latin typeface="微软雅黑" panose="020B0503020204020204" pitchFamily="34" charset="-122"/>
                <a:ea typeface="微软雅黑" panose="020B0503020204020204" pitchFamily="34" charset="-122"/>
              </a:rPr>
              <a:t>学位论文相关的学术论文，或取得相应的科研成果</a:t>
            </a:r>
            <a:r>
              <a:rPr lang="zh-CN" altLang="en-US" sz="2900" b="1" dirty="0">
                <a:solidFill>
                  <a:srgbClr val="000066"/>
                </a:solidFill>
                <a:effectLst>
                  <a:outerShdw blurRad="38100" dist="38100" dir="2700000" algn="tl">
                    <a:srgbClr val="C0C0C0"/>
                  </a:outerShdw>
                </a:effectLst>
                <a:latin typeface="宋体" pitchFamily="2" charset="-122"/>
              </a:rPr>
              <a:t>，必须满足以下相应的申请条件：</a:t>
            </a:r>
          </a:p>
          <a:p>
            <a:pPr marL="514350" indent="-514350">
              <a:lnSpc>
                <a:spcPct val="120000"/>
              </a:lnSpc>
              <a:spcBef>
                <a:spcPts val="600"/>
              </a:spcBef>
              <a:spcAft>
                <a:spcPts val="600"/>
              </a:spcAft>
              <a:buClr>
                <a:srgbClr val="0000FF"/>
              </a:buClr>
              <a:buSzTx/>
              <a:buFont typeface="Wingdings" pitchFamily="2" charset="2"/>
              <a:buChar char="Ø"/>
              <a:defRPr/>
            </a:pPr>
            <a:r>
              <a:rPr lang="zh-CN" altLang="en-US" sz="2900" b="1" dirty="0">
                <a:solidFill>
                  <a:srgbClr val="0000FF"/>
                </a:solidFill>
                <a:effectLst>
                  <a:outerShdw blurRad="38100" dist="38100" dir="2700000" algn="tl">
                    <a:srgbClr val="C0C0C0"/>
                  </a:outerShdw>
                </a:effectLst>
                <a:latin typeface="黑体" pitchFamily="49" charset="-122"/>
                <a:ea typeface="黑体" pitchFamily="49" charset="-122"/>
              </a:rPr>
              <a:t>申请博士学位论文答辩，需满足：</a:t>
            </a:r>
          </a:p>
          <a:p>
            <a:pPr marL="447675" indent="0">
              <a:lnSpc>
                <a:spcPct val="120000"/>
              </a:lnSpc>
              <a:spcBef>
                <a:spcPts val="0"/>
              </a:spcBef>
              <a:spcAft>
                <a:spcPts val="600"/>
              </a:spcAft>
              <a:buNone/>
              <a:defRPr/>
            </a:pPr>
            <a:r>
              <a:rPr lang="en-US" altLang="zh-CN" sz="2900" b="1" dirty="0">
                <a:effectLst>
                  <a:outerShdw blurRad="38100" dist="38100" dir="2700000" algn="tl">
                    <a:srgbClr val="C0C0C0"/>
                  </a:outerShdw>
                </a:effectLst>
                <a:latin typeface="宋体" pitchFamily="2" charset="-122"/>
              </a:rPr>
              <a:t>① </a:t>
            </a:r>
            <a:r>
              <a:rPr lang="zh-CN" altLang="en-US" sz="2900" b="1" dirty="0">
                <a:effectLst>
                  <a:outerShdw blurRad="38100" dist="38100" dir="2700000" algn="tl">
                    <a:srgbClr val="C0C0C0"/>
                  </a:outerShdw>
                </a:effectLst>
                <a:latin typeface="宋体" pitchFamily="2" charset="-122"/>
              </a:rPr>
              <a:t>在</a:t>
            </a:r>
            <a:r>
              <a:rPr lang="en-US" altLang="zh-CN" sz="2900" b="1" dirty="0">
                <a:effectLst>
                  <a:outerShdw blurRad="38100" dist="38100" dir="2700000" algn="tl">
                    <a:srgbClr val="C0C0C0"/>
                  </a:outerShdw>
                </a:effectLst>
                <a:latin typeface="宋体" pitchFamily="2" charset="-122"/>
              </a:rPr>
              <a:t>SCI</a:t>
            </a:r>
            <a:r>
              <a:rPr lang="zh-CN" altLang="en-US" sz="2900" b="1" dirty="0">
                <a:effectLst>
                  <a:outerShdw blurRad="38100" dist="38100" dir="2700000" algn="tl">
                    <a:srgbClr val="C0C0C0"/>
                  </a:outerShdw>
                </a:effectLst>
                <a:latin typeface="宋体" pitchFamily="2" charset="-122"/>
              </a:rPr>
              <a:t>、</a:t>
            </a:r>
            <a:r>
              <a:rPr lang="en-US" altLang="zh-CN" sz="2900" b="1" dirty="0">
                <a:effectLst>
                  <a:outerShdw blurRad="38100" dist="38100" dir="2700000" algn="tl">
                    <a:srgbClr val="C0C0C0"/>
                  </a:outerShdw>
                </a:effectLst>
                <a:latin typeface="宋体" pitchFamily="2" charset="-122"/>
              </a:rPr>
              <a:t>EI</a:t>
            </a:r>
            <a:r>
              <a:rPr lang="zh-CN" altLang="en-US" sz="2900" b="1" dirty="0">
                <a:effectLst>
                  <a:outerShdw blurRad="38100" dist="38100" dir="2700000" algn="tl">
                    <a:srgbClr val="C0C0C0"/>
                  </a:outerShdw>
                </a:effectLst>
                <a:latin typeface="宋体" pitchFamily="2" charset="-122"/>
              </a:rPr>
              <a:t>检索的期刊上至少发表</a:t>
            </a:r>
            <a:r>
              <a:rPr lang="en-US" altLang="zh-CN" sz="2900" b="1" dirty="0">
                <a:effectLst>
                  <a:outerShdw blurRad="38100" dist="38100" dir="2700000" algn="tl">
                    <a:srgbClr val="C0C0C0"/>
                  </a:outerShdw>
                </a:effectLst>
                <a:latin typeface="宋体" pitchFamily="2" charset="-122"/>
              </a:rPr>
              <a:t>1</a:t>
            </a:r>
            <a:r>
              <a:rPr lang="zh-CN" altLang="en-US" sz="2900" b="1" dirty="0">
                <a:effectLst>
                  <a:outerShdw blurRad="38100" dist="38100" dir="2700000" algn="tl">
                    <a:srgbClr val="C0C0C0"/>
                  </a:outerShdw>
                </a:effectLst>
                <a:latin typeface="宋体" pitchFamily="2" charset="-122"/>
              </a:rPr>
              <a:t>篇学术论文（</a:t>
            </a:r>
            <a:r>
              <a:rPr lang="zh-CN" altLang="en-US" sz="2900" b="1" dirty="0">
                <a:solidFill>
                  <a:srgbClr val="FF0000"/>
                </a:solidFill>
                <a:latin typeface="微软雅黑" panose="020B0503020204020204" pitchFamily="34" charset="-122"/>
                <a:ea typeface="微软雅黑" panose="020B0503020204020204" pitchFamily="34" charset="-122"/>
              </a:rPr>
              <a:t>不含被</a:t>
            </a:r>
            <a:r>
              <a:rPr lang="en-US" altLang="en-US" sz="2900" b="1" dirty="0">
                <a:solidFill>
                  <a:srgbClr val="FF0000"/>
                </a:solidFill>
                <a:latin typeface="微软雅黑" panose="020B0503020204020204" pitchFamily="34" charset="-122"/>
                <a:ea typeface="微软雅黑" panose="020B0503020204020204" pitchFamily="34" charset="-122"/>
              </a:rPr>
              <a:t>SCI</a:t>
            </a:r>
            <a:r>
              <a:rPr lang="zh-CN" altLang="en-US" sz="2900" b="1" dirty="0">
                <a:solidFill>
                  <a:srgbClr val="FF0000"/>
                </a:solidFill>
                <a:latin typeface="微软雅黑" panose="020B0503020204020204" pitchFamily="34" charset="-122"/>
                <a:ea typeface="微软雅黑" panose="020B0503020204020204" pitchFamily="34" charset="-122"/>
              </a:rPr>
              <a:t>或</a:t>
            </a:r>
            <a:r>
              <a:rPr lang="en-US" altLang="en-US" sz="2900" b="1" dirty="0">
                <a:solidFill>
                  <a:srgbClr val="FF0000"/>
                </a:solidFill>
                <a:latin typeface="微软雅黑" panose="020B0503020204020204" pitchFamily="34" charset="-122"/>
                <a:ea typeface="微软雅黑" panose="020B0503020204020204" pitchFamily="34" charset="-122"/>
              </a:rPr>
              <a:t>EI</a:t>
            </a:r>
            <a:r>
              <a:rPr lang="zh-CN" altLang="en-US" sz="2900" b="1" dirty="0">
                <a:solidFill>
                  <a:srgbClr val="FF0000"/>
                </a:solidFill>
                <a:latin typeface="微软雅黑" panose="020B0503020204020204" pitchFamily="34" charset="-122"/>
                <a:ea typeface="微软雅黑" panose="020B0503020204020204" pitchFamily="34" charset="-122"/>
              </a:rPr>
              <a:t>检索的会议论文</a:t>
            </a:r>
            <a:r>
              <a:rPr lang="zh-CN" altLang="en-US" sz="2900" b="1" dirty="0">
                <a:effectLst>
                  <a:outerShdw blurRad="38100" dist="38100" dir="2700000" algn="tl">
                    <a:srgbClr val="C0C0C0"/>
                  </a:outerShdw>
                </a:effectLst>
                <a:latin typeface="宋体" pitchFamily="2" charset="-122"/>
              </a:rPr>
              <a:t>）；</a:t>
            </a:r>
            <a:endParaRPr lang="en-US" altLang="zh-CN" sz="2900" b="1" dirty="0">
              <a:effectLst>
                <a:outerShdw blurRad="38100" dist="38100" dir="2700000" algn="tl">
                  <a:srgbClr val="C0C0C0"/>
                </a:outerShdw>
              </a:effectLst>
              <a:latin typeface="宋体" pitchFamily="2" charset="-122"/>
            </a:endParaRPr>
          </a:p>
          <a:p>
            <a:pPr marL="447675" indent="0">
              <a:lnSpc>
                <a:spcPct val="120000"/>
              </a:lnSpc>
              <a:spcBef>
                <a:spcPts val="0"/>
              </a:spcBef>
              <a:spcAft>
                <a:spcPts val="600"/>
              </a:spcAft>
              <a:buNone/>
              <a:defRPr/>
            </a:pPr>
            <a:r>
              <a:rPr lang="en-US" altLang="zh-CN" sz="2900" b="1" dirty="0">
                <a:effectLst>
                  <a:outerShdw blurRad="38100" dist="38100" dir="2700000" algn="tl">
                    <a:srgbClr val="C0C0C0"/>
                  </a:outerShdw>
                </a:effectLst>
                <a:latin typeface="宋体" pitchFamily="2" charset="-122"/>
              </a:rPr>
              <a:t>② </a:t>
            </a:r>
            <a:r>
              <a:rPr lang="zh-CN" altLang="zh-CN" sz="2900" b="1" dirty="0">
                <a:effectLst>
                  <a:outerShdw blurRad="38100" dist="38100" dir="2700000" algn="tl">
                    <a:srgbClr val="C0C0C0"/>
                  </a:outerShdw>
                </a:effectLst>
                <a:latin typeface="宋体" pitchFamily="2" charset="-122"/>
              </a:rPr>
              <a:t>获得国家发明专利、排名第一者（包括导师排名第一）</a:t>
            </a:r>
            <a:r>
              <a:rPr lang="zh-CN" altLang="en-US" sz="2900" b="1" dirty="0">
                <a:effectLst>
                  <a:outerShdw blurRad="38100" dist="38100" dir="2700000" algn="tl">
                    <a:srgbClr val="C0C0C0"/>
                  </a:outerShdw>
                </a:effectLst>
                <a:latin typeface="宋体" pitchFamily="2" charset="-122"/>
              </a:rPr>
              <a:t>、专利权人为中科院地质与地球物理所；</a:t>
            </a:r>
          </a:p>
          <a:p>
            <a:pPr marL="447675" indent="0">
              <a:lnSpc>
                <a:spcPct val="120000"/>
              </a:lnSpc>
              <a:spcBef>
                <a:spcPts val="0"/>
              </a:spcBef>
              <a:spcAft>
                <a:spcPts val="600"/>
              </a:spcAft>
              <a:buNone/>
              <a:defRPr/>
            </a:pPr>
            <a:r>
              <a:rPr lang="zh-CN" altLang="en-US" sz="2900" b="1" dirty="0">
                <a:effectLst>
                  <a:outerShdw blurRad="38100" dist="38100" dir="2700000" algn="tl">
                    <a:srgbClr val="C0C0C0"/>
                  </a:outerShdw>
                </a:effectLst>
                <a:latin typeface="宋体" pitchFamily="2" charset="-122"/>
              </a:rPr>
              <a:t>③ 获国家奖或获省部级一等奖，排名前五名者。</a:t>
            </a:r>
          </a:p>
          <a:p>
            <a:pPr marL="514350" indent="-514350">
              <a:lnSpc>
                <a:spcPct val="120000"/>
              </a:lnSpc>
              <a:spcBef>
                <a:spcPts val="0"/>
              </a:spcBef>
              <a:spcAft>
                <a:spcPts val="600"/>
              </a:spcAft>
              <a:buClr>
                <a:srgbClr val="0000FF"/>
              </a:buClr>
              <a:buSzTx/>
              <a:buFont typeface="Wingdings" pitchFamily="2" charset="2"/>
              <a:buChar char="Ø"/>
              <a:defRPr/>
            </a:pPr>
            <a:r>
              <a:rPr lang="zh-CN" altLang="en-US" sz="2900" b="1" dirty="0">
                <a:solidFill>
                  <a:srgbClr val="0000FF"/>
                </a:solidFill>
                <a:effectLst>
                  <a:outerShdw blurRad="38100" dist="38100" dir="2700000" algn="tl">
                    <a:srgbClr val="C0C0C0"/>
                  </a:outerShdw>
                </a:effectLst>
                <a:latin typeface="黑体" pitchFamily="49" charset="-122"/>
                <a:ea typeface="黑体" pitchFamily="49" charset="-122"/>
              </a:rPr>
              <a:t>提前申请博士学位论文答辩，必须满足以下条件之一：</a:t>
            </a:r>
          </a:p>
          <a:p>
            <a:pPr marL="447675" indent="0">
              <a:lnSpc>
                <a:spcPct val="120000"/>
              </a:lnSpc>
              <a:spcBef>
                <a:spcPts val="0"/>
              </a:spcBef>
              <a:spcAft>
                <a:spcPts val="600"/>
              </a:spcAft>
              <a:buNone/>
              <a:defRPr/>
            </a:pPr>
            <a:r>
              <a:rPr lang="en-US" altLang="zh-CN" sz="2900" b="1" dirty="0">
                <a:effectLst>
                  <a:outerShdw blurRad="38100" dist="38100" dir="2700000" algn="tl">
                    <a:srgbClr val="C0C0C0"/>
                  </a:outerShdw>
                </a:effectLst>
                <a:latin typeface="宋体" pitchFamily="2" charset="-122"/>
              </a:rPr>
              <a:t>① </a:t>
            </a:r>
            <a:r>
              <a:rPr lang="zh-CN" altLang="en-US" sz="2900" b="1" dirty="0">
                <a:effectLst>
                  <a:outerShdw blurRad="38100" dist="38100" dir="2700000" algn="tl">
                    <a:srgbClr val="C0C0C0"/>
                  </a:outerShdw>
                </a:effectLst>
                <a:latin typeface="宋体" pitchFamily="2" charset="-122"/>
              </a:rPr>
              <a:t>达到发表文章的基本要求，并获国家奖，排前三名；或获省部级一等奖，排前三名；</a:t>
            </a:r>
          </a:p>
          <a:p>
            <a:pPr marL="447675" indent="0">
              <a:lnSpc>
                <a:spcPct val="120000"/>
              </a:lnSpc>
              <a:spcBef>
                <a:spcPts val="0"/>
              </a:spcBef>
              <a:spcAft>
                <a:spcPts val="600"/>
              </a:spcAft>
              <a:buNone/>
              <a:defRPr/>
            </a:pPr>
            <a:r>
              <a:rPr lang="en-US" altLang="zh-CN" sz="2900" b="1" dirty="0">
                <a:effectLst>
                  <a:outerShdw blurRad="38100" dist="38100" dir="2700000" algn="tl">
                    <a:srgbClr val="C0C0C0"/>
                  </a:outerShdw>
                </a:effectLst>
                <a:latin typeface="宋体" pitchFamily="2" charset="-122"/>
              </a:rPr>
              <a:t>② </a:t>
            </a:r>
            <a:r>
              <a:rPr lang="zh-CN" altLang="en-US" sz="2900" b="1" dirty="0">
                <a:effectLst>
                  <a:outerShdw blurRad="38100" dist="38100" dir="2700000" algn="tl">
                    <a:srgbClr val="C0C0C0"/>
                  </a:outerShdw>
                </a:effectLst>
                <a:latin typeface="宋体" pitchFamily="2" charset="-122"/>
              </a:rPr>
              <a:t>以</a:t>
            </a:r>
            <a:r>
              <a:rPr lang="zh-CN" altLang="en-US" sz="2900" b="1" dirty="0">
                <a:solidFill>
                  <a:srgbClr val="FF0000"/>
                </a:solidFill>
                <a:latin typeface="微软雅黑" panose="020B0503020204020204" pitchFamily="34" charset="-122"/>
                <a:ea typeface="微软雅黑" panose="020B0503020204020204" pitchFamily="34" charset="-122"/>
              </a:rPr>
              <a:t>第一作者</a:t>
            </a:r>
            <a:r>
              <a:rPr lang="zh-CN" altLang="en-US" sz="2900" b="1" dirty="0">
                <a:effectLst>
                  <a:outerShdw blurRad="38100" dist="38100" dir="2700000" algn="tl">
                    <a:srgbClr val="C0C0C0"/>
                  </a:outerShdw>
                </a:effectLst>
                <a:latin typeface="宋体" pitchFamily="2" charset="-122"/>
              </a:rPr>
              <a:t>在</a:t>
            </a:r>
            <a:r>
              <a:rPr lang="en-US" altLang="zh-CN" sz="2900" b="1" dirty="0">
                <a:effectLst>
                  <a:outerShdw blurRad="38100" dist="38100" dir="2700000" algn="tl">
                    <a:srgbClr val="C0C0C0"/>
                  </a:outerShdw>
                </a:effectLst>
                <a:latin typeface="宋体" pitchFamily="2" charset="-122"/>
              </a:rPr>
              <a:t>SCI</a:t>
            </a:r>
            <a:r>
              <a:rPr lang="zh-CN" altLang="en-US" sz="2900" b="1" dirty="0">
                <a:effectLst>
                  <a:outerShdw blurRad="38100" dist="38100" dir="2700000" algn="tl">
                    <a:srgbClr val="C0C0C0"/>
                  </a:outerShdw>
                </a:effectLst>
                <a:latin typeface="宋体" pitchFamily="2" charset="-122"/>
              </a:rPr>
              <a:t>、</a:t>
            </a:r>
            <a:r>
              <a:rPr lang="en-US" altLang="zh-CN" sz="2900" b="1" dirty="0">
                <a:effectLst>
                  <a:outerShdw blurRad="38100" dist="38100" dir="2700000" algn="tl">
                    <a:srgbClr val="C0C0C0"/>
                  </a:outerShdw>
                </a:effectLst>
                <a:latin typeface="宋体" pitchFamily="2" charset="-122"/>
              </a:rPr>
              <a:t>EI</a:t>
            </a:r>
            <a:r>
              <a:rPr lang="zh-CN" altLang="en-US" sz="2900" b="1" dirty="0">
                <a:effectLst>
                  <a:outerShdw blurRad="38100" dist="38100" dir="2700000" algn="tl">
                    <a:srgbClr val="C0C0C0"/>
                  </a:outerShdw>
                </a:effectLst>
                <a:latin typeface="宋体" pitchFamily="2" charset="-122"/>
              </a:rPr>
              <a:t>检索刊物至少发表</a:t>
            </a:r>
            <a:r>
              <a:rPr lang="en-US" altLang="zh-CN" sz="2900" b="1" dirty="0">
                <a:effectLst>
                  <a:outerShdw blurRad="38100" dist="38100" dir="2700000" algn="tl">
                    <a:srgbClr val="C0C0C0"/>
                  </a:outerShdw>
                </a:effectLst>
                <a:latin typeface="宋体" pitchFamily="2" charset="-122"/>
              </a:rPr>
              <a:t>3</a:t>
            </a:r>
            <a:r>
              <a:rPr lang="zh-CN" altLang="en-US" sz="2900" b="1" dirty="0">
                <a:effectLst>
                  <a:outerShdw blurRad="38100" dist="38100" dir="2700000" algn="tl">
                    <a:srgbClr val="C0C0C0"/>
                  </a:outerShdw>
                </a:effectLst>
                <a:latin typeface="宋体" pitchFamily="2" charset="-122"/>
              </a:rPr>
              <a:t>篇与学位论文相关学术论文（</a:t>
            </a:r>
            <a:r>
              <a:rPr lang="zh-CN" altLang="en-US" sz="2900" b="1" dirty="0">
                <a:solidFill>
                  <a:srgbClr val="FF0000"/>
                </a:solidFill>
                <a:latin typeface="微软雅黑" panose="020B0503020204020204" pitchFamily="34" charset="-122"/>
                <a:ea typeface="微软雅黑" panose="020B0503020204020204" pitchFamily="34" charset="-122"/>
              </a:rPr>
              <a:t>不含被</a:t>
            </a:r>
            <a:r>
              <a:rPr lang="en-US" altLang="en-US" sz="2900" b="1" dirty="0">
                <a:solidFill>
                  <a:srgbClr val="FF0000"/>
                </a:solidFill>
                <a:latin typeface="微软雅黑" panose="020B0503020204020204" pitchFamily="34" charset="-122"/>
                <a:ea typeface="微软雅黑" panose="020B0503020204020204" pitchFamily="34" charset="-122"/>
              </a:rPr>
              <a:t>SCI</a:t>
            </a:r>
            <a:r>
              <a:rPr lang="zh-CN" altLang="en-US" sz="2900" b="1" dirty="0">
                <a:solidFill>
                  <a:srgbClr val="FF0000"/>
                </a:solidFill>
                <a:latin typeface="微软雅黑" panose="020B0503020204020204" pitchFamily="34" charset="-122"/>
                <a:ea typeface="微软雅黑" panose="020B0503020204020204" pitchFamily="34" charset="-122"/>
              </a:rPr>
              <a:t>或</a:t>
            </a:r>
            <a:r>
              <a:rPr lang="en-US" altLang="en-US" sz="2900" b="1" dirty="0">
                <a:solidFill>
                  <a:srgbClr val="FF0000"/>
                </a:solidFill>
                <a:latin typeface="微软雅黑" panose="020B0503020204020204" pitchFamily="34" charset="-122"/>
                <a:ea typeface="微软雅黑" panose="020B0503020204020204" pitchFamily="34" charset="-122"/>
              </a:rPr>
              <a:t>EI</a:t>
            </a:r>
            <a:r>
              <a:rPr lang="zh-CN" altLang="en-US" sz="2900" b="1" dirty="0">
                <a:solidFill>
                  <a:srgbClr val="FF0000"/>
                </a:solidFill>
                <a:latin typeface="微软雅黑" panose="020B0503020204020204" pitchFamily="34" charset="-122"/>
                <a:ea typeface="微软雅黑" panose="020B0503020204020204" pitchFamily="34" charset="-122"/>
              </a:rPr>
              <a:t>检索的会议论文</a:t>
            </a:r>
            <a:r>
              <a:rPr lang="zh-CN" altLang="en-US" sz="2900" b="1" dirty="0">
                <a:effectLst>
                  <a:outerShdw blurRad="38100" dist="38100" dir="2700000" algn="tl">
                    <a:srgbClr val="C0C0C0"/>
                  </a:outerShdw>
                </a:effectLst>
                <a:latin typeface="宋体" pitchFamily="2" charset="-122"/>
              </a:rPr>
              <a:t>） 。</a:t>
            </a:r>
          </a:p>
          <a:p>
            <a:pPr marL="514350" indent="-514350">
              <a:lnSpc>
                <a:spcPct val="120000"/>
              </a:lnSpc>
              <a:spcBef>
                <a:spcPts val="0"/>
              </a:spcBef>
              <a:spcAft>
                <a:spcPts val="600"/>
              </a:spcAft>
              <a:buFont typeface="Wingdings 2" pitchFamily="18" charset="2"/>
              <a:buNone/>
              <a:defRPr/>
            </a:pPr>
            <a:r>
              <a:rPr lang="zh-CN" altLang="en-US" sz="2900" dirty="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sz="2900" dirty="0">
                <a:solidFill>
                  <a:srgbClr val="000066"/>
                </a:solidFill>
                <a:effectLst>
                  <a:outerShdw blurRad="38100" dist="38100" dir="2700000" algn="tl">
                    <a:srgbClr val="C0C0C0"/>
                  </a:outerShdw>
                </a:effectLst>
                <a:latin typeface="华文琥珀" pitchFamily="2" charset="-122"/>
                <a:ea typeface="华文琥珀" pitchFamily="2" charset="-122"/>
              </a:rPr>
              <a:t>2</a:t>
            </a:r>
            <a:r>
              <a:rPr lang="zh-CN" altLang="en-US" sz="2900" dirty="0">
                <a:solidFill>
                  <a:srgbClr val="000066"/>
                </a:solidFill>
                <a:effectLst>
                  <a:outerShdw blurRad="38100" dist="38100" dir="2700000" algn="tl">
                    <a:srgbClr val="C0C0C0"/>
                  </a:outerShdw>
                </a:effectLst>
                <a:latin typeface="华文琥珀" pitchFamily="2" charset="-122"/>
                <a:ea typeface="华文琥珀" pitchFamily="2" charset="-122"/>
              </a:rPr>
              <a:t>）成绩合格</a:t>
            </a:r>
            <a:r>
              <a:rPr lang="zh-CN" altLang="en-US" sz="2900" b="1" dirty="0">
                <a:solidFill>
                  <a:srgbClr val="000066"/>
                </a:solidFill>
                <a:effectLst>
                  <a:outerShdw blurRad="38100" dist="38100" dir="2700000" algn="tl">
                    <a:srgbClr val="C0C0C0"/>
                  </a:outerShdw>
                </a:effectLst>
                <a:latin typeface="宋体" pitchFamily="2" charset="-122"/>
              </a:rPr>
              <a:t>（学分达标，无不及格课程）</a:t>
            </a:r>
          </a:p>
          <a:p>
            <a:pPr marL="447675" indent="0">
              <a:lnSpc>
                <a:spcPct val="120000"/>
              </a:lnSpc>
              <a:spcBef>
                <a:spcPts val="0"/>
              </a:spcBef>
              <a:spcAft>
                <a:spcPts val="600"/>
              </a:spcAft>
              <a:buNone/>
              <a:defRPr/>
            </a:pPr>
            <a:r>
              <a:rPr lang="zh-CN" altLang="en-US" sz="2900" b="1" dirty="0">
                <a:effectLst>
                  <a:outerShdw blurRad="38100" dist="38100" dir="2700000" algn="tl">
                    <a:srgbClr val="C0C0C0"/>
                  </a:outerShdw>
                </a:effectLst>
                <a:latin typeface="宋体" pitchFamily="2" charset="-122"/>
              </a:rPr>
              <a:t>学分要求：硕博连读生  </a:t>
            </a:r>
            <a:r>
              <a:rPr lang="en-US" altLang="zh-CN" sz="2900" b="1" dirty="0">
                <a:effectLst>
                  <a:outerShdw blurRad="38100" dist="38100" dir="2700000" algn="tl">
                    <a:srgbClr val="C0C0C0"/>
                  </a:outerShdw>
                </a:effectLst>
                <a:latin typeface="宋体" pitchFamily="2" charset="-122"/>
              </a:rPr>
              <a:t>43 </a:t>
            </a:r>
            <a:r>
              <a:rPr lang="zh-CN" altLang="en-US" sz="2900" b="1" dirty="0">
                <a:effectLst>
                  <a:outerShdw blurRad="38100" dist="38100" dir="2700000" algn="tl">
                    <a:srgbClr val="C0C0C0"/>
                  </a:outerShdw>
                </a:effectLst>
                <a:latin typeface="宋体" pitchFamily="2" charset="-122"/>
              </a:rPr>
              <a:t>学分；公开招考博士  </a:t>
            </a:r>
            <a:r>
              <a:rPr lang="en-US" altLang="zh-CN" sz="2900" b="1" dirty="0">
                <a:effectLst>
                  <a:outerShdw blurRad="38100" dist="38100" dir="2700000" algn="tl">
                    <a:srgbClr val="C0C0C0"/>
                  </a:outerShdw>
                </a:effectLst>
                <a:latin typeface="宋体" pitchFamily="2" charset="-122"/>
              </a:rPr>
              <a:t>12 </a:t>
            </a:r>
            <a:r>
              <a:rPr lang="zh-CN" altLang="en-US" sz="2900" b="1" dirty="0">
                <a:effectLst>
                  <a:outerShdw blurRad="38100" dist="38100" dir="2700000" algn="tl">
                    <a:srgbClr val="C0C0C0"/>
                  </a:outerShdw>
                </a:effectLst>
                <a:latin typeface="宋体" pitchFamily="2" charset="-122"/>
              </a:rPr>
              <a:t>学分；</a:t>
            </a:r>
            <a:endParaRPr lang="en-US" altLang="zh-CN" sz="2900" b="1" dirty="0">
              <a:effectLst>
                <a:outerShdw blurRad="38100" dist="38100" dir="2700000" algn="tl">
                  <a:srgbClr val="C0C0C0"/>
                </a:outerShdw>
              </a:effectLst>
              <a:latin typeface="宋体" pitchFamily="2" charset="-122"/>
            </a:endParaRPr>
          </a:p>
          <a:p>
            <a:pPr marL="447675" indent="0">
              <a:lnSpc>
                <a:spcPct val="120000"/>
              </a:lnSpc>
              <a:spcBef>
                <a:spcPts val="0"/>
              </a:spcBef>
              <a:spcAft>
                <a:spcPts val="600"/>
              </a:spcAft>
              <a:buNone/>
              <a:defRPr/>
            </a:pPr>
            <a:r>
              <a:rPr lang="zh-CN" altLang="en-US" sz="2900" b="1" dirty="0">
                <a:effectLst>
                  <a:outerShdw blurRad="38100" dist="38100" dir="2700000" algn="tl">
                    <a:srgbClr val="C0C0C0"/>
                  </a:outerShdw>
                </a:effectLst>
                <a:latin typeface="宋体" pitchFamily="2" charset="-122"/>
              </a:rPr>
              <a:t>（包括开题报告、中期考核和社会实践及学术报告等必修环节</a:t>
            </a:r>
            <a:r>
              <a:rPr lang="en-US" altLang="zh-CN" sz="2900" b="1" dirty="0">
                <a:effectLst>
                  <a:outerShdw blurRad="38100" dist="38100" dir="2700000" algn="tl">
                    <a:srgbClr val="C0C0C0"/>
                  </a:outerShdw>
                </a:effectLst>
                <a:latin typeface="宋体" pitchFamily="2" charset="-122"/>
              </a:rPr>
              <a:t>5</a:t>
            </a:r>
            <a:r>
              <a:rPr lang="zh-CN" altLang="en-US" sz="2900" b="1" dirty="0">
                <a:effectLst>
                  <a:outerShdw blurRad="38100" dist="38100" dir="2700000" algn="tl">
                    <a:srgbClr val="C0C0C0"/>
                  </a:outerShdw>
                </a:effectLst>
                <a:latin typeface="宋体" pitchFamily="2" charset="-122"/>
              </a:rPr>
              <a:t>学分）</a:t>
            </a:r>
          </a:p>
          <a:p>
            <a:pPr marL="514350" indent="-514350">
              <a:lnSpc>
                <a:spcPct val="120000"/>
              </a:lnSpc>
              <a:spcBef>
                <a:spcPts val="0"/>
              </a:spcBef>
              <a:spcAft>
                <a:spcPts val="600"/>
              </a:spcAft>
              <a:buNone/>
              <a:defRPr/>
            </a:pPr>
            <a:r>
              <a:rPr lang="zh-CN" altLang="en-US" sz="2900" dirty="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sz="2900" dirty="0">
                <a:solidFill>
                  <a:srgbClr val="000066"/>
                </a:solidFill>
                <a:effectLst>
                  <a:outerShdw blurRad="38100" dist="38100" dir="2700000" algn="tl">
                    <a:srgbClr val="C0C0C0"/>
                  </a:outerShdw>
                </a:effectLst>
                <a:latin typeface="华文琥珀" pitchFamily="2" charset="-122"/>
                <a:ea typeface="华文琥珀" pitchFamily="2" charset="-122"/>
              </a:rPr>
              <a:t>3</a:t>
            </a:r>
            <a:r>
              <a:rPr lang="zh-CN" altLang="en-US" sz="2900" dirty="0">
                <a:solidFill>
                  <a:srgbClr val="000066"/>
                </a:solidFill>
                <a:effectLst>
                  <a:outerShdw blurRad="38100" dist="38100" dir="2700000" algn="tl">
                    <a:srgbClr val="C0C0C0"/>
                  </a:outerShdw>
                </a:effectLst>
                <a:latin typeface="华文琥珀" pitchFamily="2" charset="-122"/>
                <a:ea typeface="华文琥珀" pitchFamily="2" charset="-122"/>
              </a:rPr>
              <a:t>）</a:t>
            </a:r>
            <a:r>
              <a:rPr lang="zh-CN" altLang="en-US" sz="2900" dirty="0">
                <a:solidFill>
                  <a:srgbClr val="FF0000"/>
                </a:solidFill>
                <a:effectLst>
                  <a:outerShdw blurRad="38100" dist="38100" dir="2700000" algn="tl">
                    <a:srgbClr val="C0C0C0"/>
                  </a:outerShdw>
                </a:effectLst>
                <a:latin typeface="华文琥珀" pitchFamily="2" charset="-122"/>
                <a:ea typeface="华文琥珀" pitchFamily="2" charset="-122"/>
              </a:rPr>
              <a:t>按中国科学院大学研究生学位论文撰写规范及格式</a:t>
            </a:r>
            <a:r>
              <a:rPr lang="zh-CN" altLang="en-US" sz="2900" dirty="0">
                <a:solidFill>
                  <a:srgbClr val="000066"/>
                </a:solidFill>
                <a:effectLst>
                  <a:outerShdw blurRad="38100" dist="38100" dir="2700000" algn="tl">
                    <a:srgbClr val="C0C0C0"/>
                  </a:outerShdw>
                </a:effectLst>
                <a:latin typeface="华文琥珀" pitchFamily="2" charset="-122"/>
                <a:ea typeface="华文琥珀" pitchFamily="2" charset="-122"/>
              </a:rPr>
              <a:t>完成学位论文，导师审阅后同意申请答辩，于答辩</a:t>
            </a:r>
            <a:r>
              <a:rPr lang="zh-CN" altLang="en-US" sz="2900" u="sng" dirty="0">
                <a:solidFill>
                  <a:srgbClr val="FF0000"/>
                </a:solidFill>
                <a:effectLst>
                  <a:outerShdw blurRad="38100" dist="38100" dir="2700000" algn="tl">
                    <a:srgbClr val="C0C0C0"/>
                  </a:outerShdw>
                </a:effectLst>
                <a:latin typeface="华文琥珀" pitchFamily="2" charset="-122"/>
                <a:ea typeface="华文琥珀" pitchFamily="2" charset="-122"/>
              </a:rPr>
              <a:t>前</a:t>
            </a:r>
            <a:r>
              <a:rPr lang="en-US" altLang="zh-CN" sz="2900" u="sng" dirty="0">
                <a:solidFill>
                  <a:srgbClr val="FF0000"/>
                </a:solidFill>
                <a:effectLst>
                  <a:outerShdw blurRad="38100" dist="38100" dir="2700000" algn="tl">
                    <a:srgbClr val="C0C0C0"/>
                  </a:outerShdw>
                </a:effectLst>
                <a:latin typeface="华文琥珀" pitchFamily="2" charset="-122"/>
                <a:ea typeface="华文琥珀" pitchFamily="2" charset="-122"/>
              </a:rPr>
              <a:t>15</a:t>
            </a:r>
            <a:r>
              <a:rPr lang="zh-CN" altLang="en-US" sz="2900" u="sng" dirty="0">
                <a:solidFill>
                  <a:srgbClr val="FF0000"/>
                </a:solidFill>
                <a:effectLst>
                  <a:outerShdw blurRad="38100" dist="38100" dir="2700000" algn="tl">
                    <a:srgbClr val="C0C0C0"/>
                  </a:outerShdw>
                </a:effectLst>
                <a:latin typeface="华文琥珀" pitchFamily="2" charset="-122"/>
                <a:ea typeface="华文琥珀" pitchFamily="2" charset="-122"/>
              </a:rPr>
              <a:t>日</a:t>
            </a:r>
            <a:r>
              <a:rPr lang="zh-CN" altLang="en-US" sz="2900" dirty="0">
                <a:solidFill>
                  <a:srgbClr val="000066"/>
                </a:solidFill>
                <a:effectLst>
                  <a:outerShdw blurRad="38100" dist="38100" dir="2700000" algn="tl">
                    <a:srgbClr val="C0C0C0"/>
                  </a:outerShdw>
                </a:effectLst>
                <a:latin typeface="华文琥珀" pitchFamily="2" charset="-122"/>
                <a:ea typeface="华文琥珀" pitchFamily="2" charset="-122"/>
              </a:rPr>
              <a:t>送同行专家评议。</a:t>
            </a:r>
            <a:endParaRPr lang="en-US" altLang="zh-CN" sz="2900" dirty="0">
              <a:solidFill>
                <a:srgbClr val="000066"/>
              </a:solidFill>
              <a:effectLst>
                <a:outerShdw blurRad="38100" dist="38100" dir="2700000" algn="tl">
                  <a:srgbClr val="C0C0C0"/>
                </a:outerShdw>
              </a:effectLst>
              <a:latin typeface="华文琥珀" pitchFamily="2" charset="-122"/>
              <a:ea typeface="华文琥珀" pitchFamily="2" charset="-122"/>
            </a:endParaRPr>
          </a:p>
          <a:p>
            <a:pPr marL="514350" indent="-514350">
              <a:lnSpc>
                <a:spcPts val="2000"/>
              </a:lnSpc>
              <a:spcBef>
                <a:spcPts val="0"/>
              </a:spcBef>
              <a:spcAft>
                <a:spcPts val="600"/>
              </a:spcAft>
              <a:buFont typeface="Wingdings 2" pitchFamily="18" charset="2"/>
              <a:buNone/>
              <a:defRPr/>
            </a:pPr>
            <a:r>
              <a:rPr lang="zh-CN" altLang="en-US" sz="2900" dirty="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sz="2900" dirty="0">
                <a:solidFill>
                  <a:srgbClr val="000066"/>
                </a:solidFill>
                <a:effectLst>
                  <a:outerShdw blurRad="38100" dist="38100" dir="2700000" algn="tl">
                    <a:srgbClr val="C0C0C0"/>
                  </a:outerShdw>
                </a:effectLst>
                <a:latin typeface="华文琥珀" pitchFamily="2" charset="-122"/>
                <a:ea typeface="华文琥珀" pitchFamily="2" charset="-122"/>
              </a:rPr>
              <a:t>4</a:t>
            </a:r>
            <a:r>
              <a:rPr lang="zh-CN" altLang="en-US" sz="2900" dirty="0">
                <a:solidFill>
                  <a:srgbClr val="000066"/>
                </a:solidFill>
                <a:effectLst>
                  <a:outerShdw blurRad="38100" dist="38100" dir="2700000" algn="tl">
                    <a:srgbClr val="C0C0C0"/>
                  </a:outerShdw>
                </a:effectLst>
                <a:latin typeface="华文琥珀" pitchFamily="2" charset="-122"/>
                <a:ea typeface="华文琥珀" pitchFamily="2" charset="-122"/>
              </a:rPr>
              <a:t>）说明</a:t>
            </a:r>
            <a:r>
              <a:rPr lang="zh-CN" altLang="en-US" sz="2900" dirty="0">
                <a:effectLst>
                  <a:outerShdw blurRad="38100" dist="38100" dir="2700000" algn="tl">
                    <a:srgbClr val="C0C0C0"/>
                  </a:outerShdw>
                </a:effectLst>
                <a:latin typeface="华文琥珀" pitchFamily="2" charset="-122"/>
                <a:ea typeface="华文琥珀" pitchFamily="2" charset="-122"/>
              </a:rPr>
              <a:t>：</a:t>
            </a:r>
            <a:r>
              <a:rPr lang="en-US" altLang="zh-CN" sz="2900" dirty="0">
                <a:effectLst>
                  <a:outerShdw blurRad="38100" dist="38100" dir="2700000" algn="tl">
                    <a:srgbClr val="C0C0C0"/>
                  </a:outerShdw>
                </a:effectLst>
                <a:latin typeface="华文琥珀" pitchFamily="2" charset="-122"/>
                <a:ea typeface="华文琥珀" pitchFamily="2" charset="-122"/>
              </a:rPr>
              <a:t> </a:t>
            </a:r>
            <a:r>
              <a:rPr lang="en-US" altLang="zh-CN" sz="2900" b="1" dirty="0">
                <a:effectLst>
                  <a:outerShdw blurRad="38100" dist="38100" dir="2700000" algn="tl">
                    <a:srgbClr val="C0C0C0"/>
                  </a:outerShdw>
                </a:effectLst>
                <a:latin typeface="宋体" pitchFamily="2" charset="-122"/>
              </a:rPr>
              <a:t>① </a:t>
            </a:r>
            <a:r>
              <a:rPr lang="zh-CN" altLang="en-US" sz="2900" b="1" dirty="0">
                <a:effectLst>
                  <a:outerShdw blurRad="38100" dist="38100" dir="2700000" algn="tl">
                    <a:srgbClr val="C0C0C0"/>
                  </a:outerShdw>
                </a:effectLst>
                <a:latin typeface="宋体" pitchFamily="2" charset="-122"/>
              </a:rPr>
              <a:t>论文导师审阅、论文评阅、论文答辩等环节均需在</a:t>
            </a:r>
            <a:r>
              <a:rPr lang="zh-CN" altLang="en-US" sz="2900" b="1" dirty="0">
                <a:solidFill>
                  <a:srgbClr val="FF0000"/>
                </a:solidFill>
                <a:latin typeface="黑体" panose="02010609060101010101" pitchFamily="49" charset="-122"/>
                <a:ea typeface="黑体" panose="02010609060101010101" pitchFamily="49" charset="-122"/>
              </a:rPr>
              <a:t>培养系统中</a:t>
            </a:r>
            <a:r>
              <a:rPr lang="zh-CN" altLang="en-US" sz="2900" b="1" dirty="0">
                <a:effectLst>
                  <a:outerShdw blurRad="38100" dist="38100" dir="2700000" algn="tl">
                    <a:srgbClr val="C0C0C0"/>
                  </a:outerShdw>
                </a:effectLst>
                <a:latin typeface="宋体" pitchFamily="2" charset="-122"/>
              </a:rPr>
              <a:t>由学生本人、导师和答辩秘书完成；</a:t>
            </a:r>
            <a:r>
              <a:rPr lang="en-US" altLang="zh-CN" sz="2900" b="1" dirty="0">
                <a:effectLst>
                  <a:outerShdw blurRad="38100" dist="38100" dir="2700000" algn="tl">
                    <a:srgbClr val="C0C0C0"/>
                  </a:outerShdw>
                </a:effectLst>
                <a:latin typeface="宋体" pitchFamily="2" charset="-122"/>
              </a:rPr>
              <a:t>②</a:t>
            </a:r>
            <a:r>
              <a:rPr lang="zh-CN" altLang="en-US" sz="2900" b="1" dirty="0">
                <a:effectLst>
                  <a:outerShdw blurRad="38100" dist="38100" dir="2700000" algn="tl">
                    <a:srgbClr val="C0C0C0"/>
                  </a:outerShdw>
                </a:effectLst>
                <a:latin typeface="宋体" pitchFamily="2" charset="-122"/>
              </a:rPr>
              <a:t>待发表</a:t>
            </a:r>
            <a:r>
              <a:rPr lang="zh-CN" altLang="en-US" sz="2900" b="1" dirty="0">
                <a:solidFill>
                  <a:srgbClr val="FF0000"/>
                </a:solidFill>
                <a:latin typeface="黑体" panose="02010609060101010101" pitchFamily="49" charset="-122"/>
                <a:ea typeface="黑体" panose="02010609060101010101" pitchFamily="49" charset="-122"/>
              </a:rPr>
              <a:t>文章录用函必须经导师签字</a:t>
            </a:r>
            <a:r>
              <a:rPr lang="zh-CN" altLang="en-US" sz="2900" b="1" dirty="0">
                <a:effectLst>
                  <a:outerShdw blurRad="38100" dist="38100" dir="2700000" algn="tl">
                    <a:srgbClr val="C0C0C0"/>
                  </a:outerShdw>
                </a:effectLst>
                <a:latin typeface="宋体" pitchFamily="2" charset="-122"/>
              </a:rPr>
              <a:t>方可用于申请学位论文答辩。</a:t>
            </a:r>
          </a:p>
        </p:txBody>
      </p:sp>
      <p:sp>
        <p:nvSpPr>
          <p:cNvPr id="2" name="矩形 1"/>
          <p:cNvSpPr/>
          <p:nvPr/>
        </p:nvSpPr>
        <p:spPr>
          <a:xfrm>
            <a:off x="34672" y="24625"/>
            <a:ext cx="4825360" cy="452047"/>
          </a:xfrm>
          <a:prstGeom prst="rect">
            <a:avLst/>
          </a:prstGeom>
        </p:spPr>
        <p:txBody>
          <a:bodyPr wrap="none">
            <a:spAutoFit/>
          </a:bodyPr>
          <a:lstStyle/>
          <a:p>
            <a:pPr>
              <a:lnSpc>
                <a:spcPts val="3200"/>
              </a:lnSpc>
              <a:spcBef>
                <a:spcPts val="1200"/>
              </a:spcBef>
              <a:spcAft>
                <a:spcPts val="600"/>
              </a:spcAft>
              <a:defRPr/>
            </a:pPr>
            <a:r>
              <a:rPr lang="zh-CN" altLang="en-US" sz="2400" b="1" kern="0"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（二）学位论文答辩申请资格审核</a:t>
            </a:r>
            <a:endParaRPr lang="en-US" altLang="zh-CN" sz="2400" b="1" kern="0"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2">
            <a:extLst>
              <a:ext uri="{FF2B5EF4-FFF2-40B4-BE49-F238E27FC236}">
                <a16:creationId xmlns="" xmlns:a16="http://schemas.microsoft.com/office/drawing/2014/main" id="{1C2FECD4-601B-48CD-A5D1-E859CA3779DC}"/>
              </a:ext>
            </a:extLst>
          </p:cNvPr>
          <p:cNvSpPr txBox="1">
            <a:spLocks/>
          </p:cNvSpPr>
          <p:nvPr/>
        </p:nvSpPr>
        <p:spPr bwMode="auto">
          <a:xfrm>
            <a:off x="179512" y="116632"/>
            <a:ext cx="8785225" cy="662473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62500" lnSpcReduction="20000"/>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ea typeface="+mn-ea"/>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ea typeface="+mn-ea"/>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ea typeface="+mn-ea"/>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9pPr>
          </a:lstStyle>
          <a:p>
            <a:pPr marL="0" indent="0" eaLnBrk="1" hangingPunct="1">
              <a:lnSpc>
                <a:spcPct val="120000"/>
              </a:lnSpc>
              <a:spcBef>
                <a:spcPts val="0"/>
              </a:spcBef>
              <a:spcAft>
                <a:spcPts val="1200"/>
              </a:spcAft>
              <a:buClrTx/>
              <a:buNone/>
              <a:defRPr/>
            </a:pPr>
            <a:r>
              <a:rPr lang="en-US" altLang="zh-CN" sz="3200" b="1" kern="0" dirty="0">
                <a:solidFill>
                  <a:srgbClr val="000066"/>
                </a:solidFill>
                <a:effectLst>
                  <a:outerShdw blurRad="38100" dist="38100" dir="2700000" algn="tl">
                    <a:srgbClr val="C0C0C0"/>
                  </a:outerShdw>
                </a:effectLst>
                <a:highlight>
                  <a:srgbClr val="FFFF00"/>
                </a:highlight>
                <a:latin typeface="微软雅黑" panose="020B0503020204020204" pitchFamily="34" charset="-122"/>
                <a:ea typeface="微软雅黑" panose="020B0503020204020204" pitchFamily="34" charset="-122"/>
              </a:rPr>
              <a:t>2. </a:t>
            </a:r>
            <a:r>
              <a:rPr lang="zh-CN" altLang="en-US" sz="3200" b="1" kern="0" dirty="0">
                <a:solidFill>
                  <a:srgbClr val="000066"/>
                </a:solidFill>
                <a:effectLst>
                  <a:outerShdw blurRad="38100" dist="38100" dir="2700000" algn="tl">
                    <a:srgbClr val="C0C0C0"/>
                  </a:outerShdw>
                </a:effectLst>
                <a:highlight>
                  <a:srgbClr val="FFFF00"/>
                </a:highlight>
                <a:latin typeface="微软雅黑" panose="020B0503020204020204" pitchFamily="34" charset="-122"/>
                <a:ea typeface="微软雅黑" panose="020B0503020204020204" pitchFamily="34" charset="-122"/>
              </a:rPr>
              <a:t>自</a:t>
            </a:r>
            <a:r>
              <a:rPr lang="en-US" altLang="zh-CN" sz="3200" b="1" dirty="0">
                <a:solidFill>
                  <a:srgbClr val="000066"/>
                </a:solidFill>
                <a:highlight>
                  <a:srgbClr val="FFFF00"/>
                </a:highlight>
                <a:latin typeface="微软雅黑" panose="020B0503020204020204" pitchFamily="34" charset="-122"/>
                <a:ea typeface="微软雅黑" panose="020B0503020204020204" pitchFamily="34" charset="-122"/>
              </a:rPr>
              <a:t>2016</a:t>
            </a:r>
            <a:r>
              <a:rPr lang="zh-CN" altLang="en-US" sz="3200" b="1" dirty="0">
                <a:solidFill>
                  <a:srgbClr val="000066"/>
                </a:solidFill>
                <a:highlight>
                  <a:srgbClr val="FFFF00"/>
                </a:highlight>
                <a:latin typeface="微软雅黑" panose="020B0503020204020204" pitchFamily="34" charset="-122"/>
                <a:ea typeface="微软雅黑" panose="020B0503020204020204" pitchFamily="34" charset="-122"/>
              </a:rPr>
              <a:t>级统考博士生</a:t>
            </a:r>
            <a:r>
              <a:rPr lang="zh-CN" altLang="zh-CN" sz="3200" b="1" dirty="0">
                <a:solidFill>
                  <a:srgbClr val="000066"/>
                </a:solidFill>
                <a:highlight>
                  <a:srgbClr val="FFFF00"/>
                </a:highlight>
                <a:latin typeface="微软雅黑" panose="020B0503020204020204" pitchFamily="34" charset="-122"/>
                <a:ea typeface="微软雅黑" panose="020B0503020204020204" pitchFamily="34" charset="-122"/>
              </a:rPr>
              <a:t>、硕博连读生和</a:t>
            </a:r>
            <a:r>
              <a:rPr lang="en-US" altLang="zh-CN" sz="3200" b="1" dirty="0">
                <a:solidFill>
                  <a:srgbClr val="000066"/>
                </a:solidFill>
                <a:highlight>
                  <a:srgbClr val="FFFF00"/>
                </a:highlight>
                <a:latin typeface="微软雅黑" panose="020B0503020204020204" pitchFamily="34" charset="-122"/>
                <a:ea typeface="微软雅黑" panose="020B0503020204020204" pitchFamily="34" charset="-122"/>
              </a:rPr>
              <a:t>2014</a:t>
            </a:r>
            <a:r>
              <a:rPr lang="zh-CN" altLang="zh-CN" sz="3200" b="1" dirty="0">
                <a:solidFill>
                  <a:srgbClr val="000066"/>
                </a:solidFill>
                <a:highlight>
                  <a:srgbClr val="FFFF00"/>
                </a:highlight>
                <a:latin typeface="微软雅黑" panose="020B0503020204020204" pitchFamily="34" charset="-122"/>
                <a:ea typeface="微软雅黑" panose="020B0503020204020204" pitchFamily="34" charset="-122"/>
              </a:rPr>
              <a:t>级直博生开始执行</a:t>
            </a:r>
            <a:r>
              <a:rPr lang="zh-CN" altLang="en-US" sz="3200" b="1" dirty="0">
                <a:solidFill>
                  <a:srgbClr val="000066"/>
                </a:solidFill>
                <a:highlight>
                  <a:srgbClr val="FFFF00"/>
                </a:highlight>
                <a:latin typeface="微软雅黑" panose="020B0503020204020204" pitchFamily="34" charset="-122"/>
                <a:ea typeface="微软雅黑" panose="020B0503020204020204" pitchFamily="34" charset="-122"/>
              </a:rPr>
              <a:t>以下</a:t>
            </a:r>
            <a:r>
              <a:rPr lang="zh-CN" altLang="zh-CN" sz="3200" b="1" dirty="0">
                <a:solidFill>
                  <a:srgbClr val="000066"/>
                </a:solidFill>
                <a:highlight>
                  <a:srgbClr val="FFFF00"/>
                </a:highlight>
                <a:latin typeface="微软雅黑" panose="020B0503020204020204" pitchFamily="34" charset="-122"/>
                <a:ea typeface="微软雅黑" panose="020B0503020204020204" pitchFamily="34" charset="-122"/>
              </a:rPr>
              <a:t>申请博士</a:t>
            </a:r>
            <a:r>
              <a:rPr lang="zh-CN" altLang="en-US" sz="3200" b="1" dirty="0">
                <a:solidFill>
                  <a:srgbClr val="000066"/>
                </a:solidFill>
                <a:highlight>
                  <a:srgbClr val="FFFF00"/>
                </a:highlight>
                <a:latin typeface="微软雅黑" panose="020B0503020204020204" pitchFamily="34" charset="-122"/>
                <a:ea typeface="微软雅黑" panose="020B0503020204020204" pitchFamily="34" charset="-122"/>
              </a:rPr>
              <a:t>毕业及学位新标准：</a:t>
            </a:r>
            <a:endParaRPr lang="zh-CN" altLang="en-US" sz="3200" b="1" kern="0" dirty="0">
              <a:solidFill>
                <a:srgbClr val="000066"/>
              </a:solidFill>
              <a:effectLst>
                <a:outerShdw blurRad="38100" dist="38100" dir="2700000" algn="tl">
                  <a:srgbClr val="C0C0C0"/>
                </a:outerShdw>
              </a:effectLst>
              <a:highlight>
                <a:srgbClr val="FFFF00"/>
              </a:highlight>
              <a:latin typeface="微软雅黑" panose="020B0503020204020204" pitchFamily="34" charset="-122"/>
              <a:ea typeface="微软雅黑" panose="020B0503020204020204" pitchFamily="34" charset="-122"/>
            </a:endParaRPr>
          </a:p>
          <a:p>
            <a:pPr marL="514350" indent="-514350">
              <a:lnSpc>
                <a:spcPts val="2200"/>
              </a:lnSpc>
              <a:spcBef>
                <a:spcPts val="0"/>
              </a:spcBef>
              <a:spcAft>
                <a:spcPts val="0"/>
              </a:spcAft>
              <a:buFont typeface="Wingdings 2" pitchFamily="18" charset="2"/>
              <a:buNone/>
              <a:defRPr/>
            </a:pPr>
            <a:r>
              <a:rPr lang="zh-CN" altLang="en-US" b="1" dirty="0">
                <a:solidFill>
                  <a:srgbClr val="FF0000"/>
                </a:solidFill>
                <a:latin typeface="微软雅黑" panose="020B0503020204020204" pitchFamily="34" charset="-122"/>
                <a:ea typeface="微软雅黑" panose="020B0503020204020204" pitchFamily="34" charset="-122"/>
              </a:rPr>
              <a:t>（</a:t>
            </a:r>
            <a:r>
              <a:rPr lang="en-US" altLang="zh-CN" b="1" dirty="0">
                <a:solidFill>
                  <a:srgbClr val="FF0000"/>
                </a:solidFill>
                <a:latin typeface="微软雅黑" panose="020B0503020204020204" pitchFamily="34" charset="-122"/>
                <a:ea typeface="微软雅黑" panose="020B0503020204020204" pitchFamily="34" charset="-122"/>
              </a:rPr>
              <a:t>1</a:t>
            </a:r>
            <a:r>
              <a:rPr lang="zh-CN" altLang="en-US" b="1" dirty="0">
                <a:solidFill>
                  <a:srgbClr val="FF0000"/>
                </a:solidFill>
                <a:latin typeface="微软雅黑" panose="020B0503020204020204" pitchFamily="34" charset="-122"/>
                <a:ea typeface="微软雅黑" panose="020B0503020204020204" pitchFamily="34" charset="-122"/>
              </a:rPr>
              <a:t>）科研成果要求</a:t>
            </a:r>
            <a:endParaRPr lang="en-US" altLang="zh-CN" b="1" dirty="0">
              <a:solidFill>
                <a:srgbClr val="FF0000"/>
              </a:solidFill>
              <a:latin typeface="微软雅黑" panose="020B0503020204020204" pitchFamily="34" charset="-122"/>
              <a:ea typeface="微软雅黑" panose="020B0503020204020204" pitchFamily="34" charset="-122"/>
            </a:endParaRPr>
          </a:p>
          <a:p>
            <a:pPr indent="350838">
              <a:lnSpc>
                <a:spcPts val="2200"/>
              </a:lnSpc>
              <a:spcBef>
                <a:spcPts val="0"/>
              </a:spcBef>
              <a:spcAft>
                <a:spcPts val="0"/>
              </a:spcAft>
            </a:pPr>
            <a:r>
              <a:rPr lang="zh-CN" altLang="zh-CN" sz="2400" b="1" dirty="0"/>
              <a:t>申请博士学位前，要求申请人以</a:t>
            </a:r>
            <a:r>
              <a:rPr lang="zh-CN" altLang="zh-CN" sz="2400" b="1" dirty="0">
                <a:solidFill>
                  <a:srgbClr val="FF0000"/>
                </a:solidFill>
              </a:rPr>
              <a:t>第一作者</a:t>
            </a:r>
            <a:r>
              <a:rPr lang="zh-CN" altLang="zh-CN" sz="2400" b="1" dirty="0"/>
              <a:t>（我所为第一署名单位、中国科学院大学为署名单位）发表与学位论文相关的学术论文（不含会议论文），或取得相应的科研成果，必须满足以下条件之一：</a:t>
            </a:r>
            <a:endParaRPr lang="zh-CN" altLang="zh-CN" sz="2400" dirty="0"/>
          </a:p>
          <a:p>
            <a:pPr>
              <a:lnSpc>
                <a:spcPts val="2200"/>
              </a:lnSpc>
              <a:spcBef>
                <a:spcPts val="0"/>
              </a:spcBef>
              <a:spcAft>
                <a:spcPts val="0"/>
              </a:spcAft>
            </a:pPr>
            <a:r>
              <a:rPr lang="en-US" altLang="zh-CN" sz="2400" b="1" dirty="0">
                <a:effectLst>
                  <a:outerShdw blurRad="38100" dist="38100" dir="2700000" algn="tl">
                    <a:srgbClr val="C0C0C0"/>
                  </a:outerShdw>
                </a:effectLst>
                <a:latin typeface="宋体" pitchFamily="2" charset="-122"/>
              </a:rPr>
              <a:t>① </a:t>
            </a:r>
            <a:r>
              <a:rPr lang="zh-CN" altLang="zh-CN" sz="2400" b="1" dirty="0"/>
              <a:t>申请人在与本学科相关的</a:t>
            </a:r>
            <a:r>
              <a:rPr lang="en-US" altLang="zh-CN" sz="2400" b="1" dirty="0"/>
              <a:t>SCI</a:t>
            </a:r>
            <a:r>
              <a:rPr lang="zh-CN" altLang="zh-CN" sz="2400" b="1" dirty="0"/>
              <a:t>检索的国际学术期刊上至少发表或已录用</a:t>
            </a:r>
            <a:r>
              <a:rPr lang="en-US" altLang="zh-CN" sz="2400" b="1" dirty="0"/>
              <a:t>1</a:t>
            </a:r>
            <a:r>
              <a:rPr lang="zh-CN" altLang="zh-CN" sz="2400" b="1" dirty="0"/>
              <a:t>篇（含中国科学</a:t>
            </a:r>
            <a:r>
              <a:rPr lang="zh-CN" altLang="en-US" sz="2400" b="1" dirty="0"/>
              <a:t>英文版</a:t>
            </a:r>
            <a:r>
              <a:rPr lang="zh-CN" altLang="zh-CN" sz="2400" b="1" dirty="0"/>
              <a:t>、科学通报英文版）、或在</a:t>
            </a:r>
            <a:r>
              <a:rPr lang="en-US" altLang="zh-CN" sz="2400" b="1" dirty="0"/>
              <a:t>SCI</a:t>
            </a:r>
            <a:r>
              <a:rPr lang="zh-CN" altLang="zh-CN" sz="2400" b="1" dirty="0"/>
              <a:t>检索的国内学术期刊上至少发表或已录用</a:t>
            </a:r>
            <a:r>
              <a:rPr lang="en-US" altLang="zh-CN" sz="2400" b="1" dirty="0"/>
              <a:t>2</a:t>
            </a:r>
            <a:r>
              <a:rPr lang="zh-CN" altLang="zh-CN" sz="2400" b="1" dirty="0"/>
              <a:t>篇与学位论文相关的学术论文；</a:t>
            </a:r>
            <a:endParaRPr lang="zh-CN" altLang="zh-CN" sz="2400" dirty="0"/>
          </a:p>
          <a:p>
            <a:pPr>
              <a:lnSpc>
                <a:spcPts val="2200"/>
              </a:lnSpc>
              <a:spcBef>
                <a:spcPts val="0"/>
              </a:spcBef>
              <a:spcAft>
                <a:spcPts val="0"/>
              </a:spcAft>
            </a:pPr>
            <a:r>
              <a:rPr lang="en-US" altLang="zh-CN" sz="2400" b="1" dirty="0">
                <a:effectLst>
                  <a:outerShdw blurRad="38100" dist="38100" dir="2700000" algn="tl">
                    <a:srgbClr val="C0C0C0"/>
                  </a:outerShdw>
                </a:effectLst>
                <a:latin typeface="宋体" pitchFamily="2" charset="-122"/>
              </a:rPr>
              <a:t>② </a:t>
            </a:r>
            <a:r>
              <a:rPr lang="zh-CN" altLang="zh-CN" sz="2400" b="1" dirty="0"/>
              <a:t>申请人获得国家发明专利、排名第一者（专利权人为中国科学院地质与地球物理所）；</a:t>
            </a:r>
            <a:endParaRPr lang="zh-CN" altLang="zh-CN" sz="2400" dirty="0"/>
          </a:p>
          <a:p>
            <a:pPr>
              <a:lnSpc>
                <a:spcPts val="2200"/>
              </a:lnSpc>
              <a:spcBef>
                <a:spcPts val="0"/>
              </a:spcBef>
              <a:spcAft>
                <a:spcPts val="0"/>
              </a:spcAft>
            </a:pPr>
            <a:r>
              <a:rPr lang="zh-CN" altLang="en-US" sz="2400" b="1" dirty="0">
                <a:effectLst>
                  <a:outerShdw blurRad="38100" dist="38100" dir="2700000" algn="tl">
                    <a:srgbClr val="C0C0C0"/>
                  </a:outerShdw>
                </a:effectLst>
                <a:latin typeface="宋体" pitchFamily="2" charset="-122"/>
              </a:rPr>
              <a:t>③</a:t>
            </a:r>
            <a:r>
              <a:rPr lang="zh-CN" altLang="zh-CN" sz="2400" b="1" dirty="0"/>
              <a:t>申请人获国家奖或获省部级一等奖，排名前五名者。</a:t>
            </a:r>
            <a:endParaRPr lang="zh-CN" altLang="zh-CN" sz="2400" dirty="0"/>
          </a:p>
          <a:p>
            <a:pPr>
              <a:lnSpc>
                <a:spcPts val="2400"/>
              </a:lnSpc>
              <a:spcBef>
                <a:spcPts val="600"/>
              </a:spcBef>
              <a:spcAft>
                <a:spcPts val="0"/>
              </a:spcAft>
            </a:pPr>
            <a:r>
              <a:rPr lang="zh-CN" altLang="zh-CN" b="1" dirty="0">
                <a:solidFill>
                  <a:srgbClr val="FF0000"/>
                </a:solidFill>
                <a:latin typeface="微软雅黑" panose="020B0503020204020204" pitchFamily="34" charset="-122"/>
                <a:ea typeface="微软雅黑" panose="020B0503020204020204" pitchFamily="34" charset="-122"/>
              </a:rPr>
              <a:t>博士生申请提前毕业及学位，必须满足以下条件之一：</a:t>
            </a:r>
          </a:p>
          <a:p>
            <a:pPr>
              <a:lnSpc>
                <a:spcPts val="2200"/>
              </a:lnSpc>
              <a:spcBef>
                <a:spcPts val="0"/>
              </a:spcBef>
              <a:spcAft>
                <a:spcPts val="0"/>
              </a:spcAft>
            </a:pPr>
            <a:r>
              <a:rPr lang="en-US" altLang="zh-CN" sz="2400" b="1" dirty="0">
                <a:effectLst>
                  <a:outerShdw blurRad="38100" dist="38100" dir="2700000" algn="tl">
                    <a:srgbClr val="C0C0C0"/>
                  </a:outerShdw>
                </a:effectLst>
                <a:latin typeface="宋体" pitchFamily="2" charset="-122"/>
              </a:rPr>
              <a:t>① </a:t>
            </a:r>
            <a:r>
              <a:rPr lang="zh-CN" altLang="zh-CN" sz="2400" b="1" dirty="0"/>
              <a:t>以第一作者在</a:t>
            </a:r>
            <a:r>
              <a:rPr lang="en-US" altLang="zh-CN" sz="2400" b="1" dirty="0"/>
              <a:t>SCI</a:t>
            </a:r>
            <a:r>
              <a:rPr lang="zh-CN" altLang="zh-CN" sz="2400" b="1" dirty="0"/>
              <a:t>检索的国际学术期刊上至少发表或已录用</a:t>
            </a:r>
            <a:r>
              <a:rPr lang="en-US" altLang="zh-CN" sz="2400" b="1" dirty="0"/>
              <a:t>3</a:t>
            </a:r>
            <a:r>
              <a:rPr lang="zh-CN" altLang="zh-CN" sz="2400" b="1" dirty="0"/>
              <a:t>篇与学位论文相关的学术论文（含中国科学</a:t>
            </a:r>
            <a:r>
              <a:rPr lang="zh-CN" altLang="en-US" sz="2400" b="1" dirty="0"/>
              <a:t>英文版</a:t>
            </a:r>
            <a:r>
              <a:rPr lang="zh-CN" altLang="zh-CN" sz="2400" b="1" dirty="0"/>
              <a:t>、科学通报英文版）。</a:t>
            </a:r>
            <a:endParaRPr lang="zh-CN" altLang="zh-CN" sz="2400" dirty="0"/>
          </a:p>
          <a:p>
            <a:pPr>
              <a:lnSpc>
                <a:spcPts val="2200"/>
              </a:lnSpc>
              <a:spcBef>
                <a:spcPts val="0"/>
              </a:spcBef>
              <a:spcAft>
                <a:spcPts val="0"/>
              </a:spcAft>
            </a:pPr>
            <a:r>
              <a:rPr lang="en-US" altLang="zh-CN" sz="2400" b="1" dirty="0">
                <a:effectLst>
                  <a:outerShdw blurRad="38100" dist="38100" dir="2700000" algn="tl">
                    <a:srgbClr val="C0C0C0"/>
                  </a:outerShdw>
                </a:effectLst>
                <a:latin typeface="宋体" pitchFamily="2" charset="-122"/>
              </a:rPr>
              <a:t>② </a:t>
            </a:r>
            <a:r>
              <a:rPr lang="zh-CN" altLang="zh-CN" sz="2400" b="1" dirty="0"/>
              <a:t>达到发表文章的基本要求，并获国家奖，排前三名；或获省部级一等奖，排前三名</a:t>
            </a:r>
            <a:r>
              <a:rPr lang="zh-CN" altLang="en-US" sz="2400" b="1" dirty="0"/>
              <a:t>。</a:t>
            </a:r>
            <a:endParaRPr lang="zh-CN" altLang="en-US" sz="2400" b="1" kern="0" dirty="0">
              <a:effectLst>
                <a:outerShdw blurRad="38100" dist="38100" dir="2700000" algn="tl">
                  <a:srgbClr val="C0C0C0"/>
                </a:outerShdw>
              </a:effectLst>
              <a:latin typeface="宋体" pitchFamily="2" charset="-122"/>
            </a:endParaRPr>
          </a:p>
          <a:p>
            <a:pPr marL="514350" indent="-514350">
              <a:lnSpc>
                <a:spcPts val="2200"/>
              </a:lnSpc>
              <a:spcBef>
                <a:spcPts val="0"/>
              </a:spcBef>
              <a:spcAft>
                <a:spcPts val="0"/>
              </a:spcAft>
              <a:buFont typeface="Wingdings 2" pitchFamily="18" charset="2"/>
              <a:buNone/>
              <a:defRPr/>
            </a:pPr>
            <a:r>
              <a:rPr lang="zh-CN" altLang="en-US" b="1" dirty="0">
                <a:solidFill>
                  <a:srgbClr val="FF0000"/>
                </a:solidFill>
                <a:latin typeface="微软雅黑" panose="020B0503020204020204" pitchFamily="34" charset="-122"/>
                <a:ea typeface="微软雅黑" panose="020B0503020204020204" pitchFamily="34" charset="-122"/>
              </a:rPr>
              <a:t>（</a:t>
            </a:r>
            <a:r>
              <a:rPr lang="en-US" altLang="zh-CN" b="1" dirty="0">
                <a:solidFill>
                  <a:srgbClr val="FF0000"/>
                </a:solidFill>
                <a:latin typeface="微软雅黑" panose="020B0503020204020204" pitchFamily="34" charset="-122"/>
                <a:ea typeface="微软雅黑" panose="020B0503020204020204" pitchFamily="34" charset="-122"/>
              </a:rPr>
              <a:t>2</a:t>
            </a:r>
            <a:r>
              <a:rPr lang="zh-CN" altLang="en-US" b="1" dirty="0">
                <a:solidFill>
                  <a:srgbClr val="FF0000"/>
                </a:solidFill>
                <a:latin typeface="微软雅黑" panose="020B0503020204020204" pitchFamily="34" charset="-122"/>
                <a:ea typeface="微软雅黑" panose="020B0503020204020204" pitchFamily="34" charset="-122"/>
              </a:rPr>
              <a:t>）成绩合格（学分达标，无不及格课程）</a:t>
            </a:r>
          </a:p>
          <a:p>
            <a:pPr marL="514350" indent="-514350">
              <a:lnSpc>
                <a:spcPts val="2200"/>
              </a:lnSpc>
              <a:spcBef>
                <a:spcPts val="0"/>
              </a:spcBef>
              <a:spcAft>
                <a:spcPts val="0"/>
              </a:spcAft>
              <a:defRPr/>
            </a:pPr>
            <a:r>
              <a:rPr lang="zh-CN" altLang="en-US" sz="2400" b="1" kern="0" dirty="0">
                <a:effectLst>
                  <a:outerShdw blurRad="38100" dist="38100" dir="2700000" algn="tl">
                    <a:srgbClr val="C0C0C0"/>
                  </a:outerShdw>
                </a:effectLst>
                <a:latin typeface="宋体" pitchFamily="2" charset="-122"/>
              </a:rPr>
              <a:t>学分要求：硕博连读生  </a:t>
            </a:r>
            <a:r>
              <a:rPr lang="en-US" altLang="zh-CN" sz="2400" b="1" kern="0" dirty="0">
                <a:effectLst>
                  <a:outerShdw blurRad="38100" dist="38100" dir="2700000" algn="tl">
                    <a:srgbClr val="C0C0C0"/>
                  </a:outerShdw>
                </a:effectLst>
                <a:latin typeface="宋体" pitchFamily="2" charset="-122"/>
              </a:rPr>
              <a:t>43 </a:t>
            </a:r>
            <a:r>
              <a:rPr lang="zh-CN" altLang="en-US" sz="2400" b="1" kern="0" dirty="0">
                <a:effectLst>
                  <a:outerShdw blurRad="38100" dist="38100" dir="2700000" algn="tl">
                    <a:srgbClr val="C0C0C0"/>
                  </a:outerShdw>
                </a:effectLst>
                <a:latin typeface="宋体" pitchFamily="2" charset="-122"/>
              </a:rPr>
              <a:t>学分；公开招考博士  </a:t>
            </a:r>
            <a:r>
              <a:rPr lang="en-US" altLang="zh-CN" sz="2400" b="1" kern="0" dirty="0">
                <a:effectLst>
                  <a:outerShdw blurRad="38100" dist="38100" dir="2700000" algn="tl">
                    <a:srgbClr val="C0C0C0"/>
                  </a:outerShdw>
                </a:effectLst>
                <a:latin typeface="宋体" pitchFamily="2" charset="-122"/>
              </a:rPr>
              <a:t>12 </a:t>
            </a:r>
            <a:r>
              <a:rPr lang="zh-CN" altLang="en-US" sz="2400" b="1" kern="0" dirty="0">
                <a:effectLst>
                  <a:outerShdw blurRad="38100" dist="38100" dir="2700000" algn="tl">
                    <a:srgbClr val="C0C0C0"/>
                  </a:outerShdw>
                </a:effectLst>
                <a:latin typeface="宋体" pitchFamily="2" charset="-122"/>
              </a:rPr>
              <a:t>学分；包括开题报告、中期考核和社会实践及学术报告等必修环节</a:t>
            </a:r>
            <a:r>
              <a:rPr lang="en-US" altLang="zh-CN" sz="2400" b="1" kern="0" dirty="0">
                <a:effectLst>
                  <a:outerShdw blurRad="38100" dist="38100" dir="2700000" algn="tl">
                    <a:srgbClr val="C0C0C0"/>
                  </a:outerShdw>
                </a:effectLst>
                <a:latin typeface="宋体" pitchFamily="2" charset="-122"/>
              </a:rPr>
              <a:t>5</a:t>
            </a:r>
            <a:r>
              <a:rPr lang="zh-CN" altLang="en-US" sz="2400" b="1" kern="0" dirty="0">
                <a:effectLst>
                  <a:outerShdw blurRad="38100" dist="38100" dir="2700000" algn="tl">
                    <a:srgbClr val="C0C0C0"/>
                  </a:outerShdw>
                </a:effectLst>
                <a:latin typeface="宋体" pitchFamily="2" charset="-122"/>
              </a:rPr>
              <a:t>学分。</a:t>
            </a:r>
          </a:p>
          <a:p>
            <a:pPr marL="514350" indent="-514350">
              <a:lnSpc>
                <a:spcPts val="2200"/>
              </a:lnSpc>
              <a:spcBef>
                <a:spcPts val="0"/>
              </a:spcBef>
              <a:spcAft>
                <a:spcPts val="0"/>
              </a:spcAft>
              <a:buNone/>
              <a:defRPr/>
            </a:pPr>
            <a:r>
              <a:rPr lang="zh-CN" altLang="en-US" b="1" dirty="0">
                <a:solidFill>
                  <a:srgbClr val="FF0000"/>
                </a:solidFill>
                <a:latin typeface="微软雅黑" panose="020B0503020204020204" pitchFamily="34" charset="-122"/>
                <a:ea typeface="微软雅黑" panose="020B0503020204020204" pitchFamily="34" charset="-122"/>
              </a:rPr>
              <a:t>（</a:t>
            </a:r>
            <a:r>
              <a:rPr lang="en-US" altLang="zh-CN" b="1" dirty="0">
                <a:solidFill>
                  <a:srgbClr val="FF0000"/>
                </a:solidFill>
                <a:latin typeface="微软雅黑" panose="020B0503020204020204" pitchFamily="34" charset="-122"/>
                <a:ea typeface="微软雅黑" panose="020B0503020204020204" pitchFamily="34" charset="-122"/>
              </a:rPr>
              <a:t>3</a:t>
            </a:r>
            <a:r>
              <a:rPr lang="zh-CN" altLang="en-US" b="1" dirty="0">
                <a:solidFill>
                  <a:srgbClr val="FF0000"/>
                </a:solidFill>
                <a:latin typeface="微软雅黑" panose="020B0503020204020204" pitchFamily="34" charset="-122"/>
                <a:ea typeface="微软雅黑" panose="020B0503020204020204" pitchFamily="34" charset="-122"/>
              </a:rPr>
              <a:t>）按中国科学院大学研究生学位论文撰写规范及格式完成学位论文，导师审阅后同意申请答辩，于答辩前</a:t>
            </a:r>
            <a:r>
              <a:rPr lang="en-US" altLang="zh-CN" b="1" dirty="0">
                <a:solidFill>
                  <a:srgbClr val="FF0000"/>
                </a:solidFill>
                <a:latin typeface="微软雅黑" panose="020B0503020204020204" pitchFamily="34" charset="-122"/>
                <a:ea typeface="微软雅黑" panose="020B0503020204020204" pitchFamily="34" charset="-122"/>
              </a:rPr>
              <a:t>15</a:t>
            </a:r>
            <a:r>
              <a:rPr lang="zh-CN" altLang="en-US" b="1" dirty="0">
                <a:solidFill>
                  <a:srgbClr val="FF0000"/>
                </a:solidFill>
                <a:latin typeface="微软雅黑" panose="020B0503020204020204" pitchFamily="34" charset="-122"/>
                <a:ea typeface="微软雅黑" panose="020B0503020204020204" pitchFamily="34" charset="-122"/>
              </a:rPr>
              <a:t>日送同行专家评议。</a:t>
            </a:r>
            <a:endParaRPr lang="en-US" altLang="zh-CN" b="1" dirty="0">
              <a:solidFill>
                <a:srgbClr val="FF0000"/>
              </a:solidFill>
              <a:latin typeface="微软雅黑" panose="020B0503020204020204" pitchFamily="34" charset="-122"/>
              <a:ea typeface="微软雅黑" panose="020B0503020204020204" pitchFamily="34" charset="-122"/>
            </a:endParaRPr>
          </a:p>
          <a:p>
            <a:pPr marL="514350" indent="-514350">
              <a:lnSpc>
                <a:spcPts val="2200"/>
              </a:lnSpc>
              <a:spcBef>
                <a:spcPts val="0"/>
              </a:spcBef>
              <a:spcAft>
                <a:spcPts val="0"/>
              </a:spcAft>
              <a:buFont typeface="Wingdings 2" pitchFamily="18" charset="2"/>
              <a:buNone/>
              <a:defRPr/>
            </a:pPr>
            <a:r>
              <a:rPr lang="zh-CN" altLang="en-US" b="1" dirty="0">
                <a:solidFill>
                  <a:srgbClr val="FF0000"/>
                </a:solidFill>
                <a:latin typeface="微软雅黑" panose="020B0503020204020204" pitchFamily="34" charset="-122"/>
                <a:ea typeface="微软雅黑" panose="020B0503020204020204" pitchFamily="34" charset="-122"/>
              </a:rPr>
              <a:t>（</a:t>
            </a:r>
            <a:r>
              <a:rPr lang="en-US" altLang="zh-CN" b="1" dirty="0">
                <a:solidFill>
                  <a:srgbClr val="FF0000"/>
                </a:solidFill>
                <a:latin typeface="微软雅黑" panose="020B0503020204020204" pitchFamily="34" charset="-122"/>
                <a:ea typeface="微软雅黑" panose="020B0503020204020204" pitchFamily="34" charset="-122"/>
              </a:rPr>
              <a:t>4</a:t>
            </a:r>
            <a:r>
              <a:rPr lang="zh-CN" altLang="en-US" b="1" dirty="0">
                <a:solidFill>
                  <a:srgbClr val="FF0000"/>
                </a:solidFill>
                <a:latin typeface="微软雅黑" panose="020B0503020204020204" pitchFamily="34" charset="-122"/>
                <a:ea typeface="微软雅黑" panose="020B0503020204020204" pitchFamily="34" charset="-122"/>
              </a:rPr>
              <a:t>）说明：</a:t>
            </a:r>
            <a:r>
              <a:rPr lang="en-US" altLang="zh-CN" b="1" dirty="0">
                <a:solidFill>
                  <a:srgbClr val="FF0000"/>
                </a:solidFill>
                <a:latin typeface="微软雅黑" panose="020B0503020204020204" pitchFamily="34" charset="-122"/>
                <a:ea typeface="微软雅黑" panose="020B0503020204020204" pitchFamily="34" charset="-122"/>
              </a:rPr>
              <a:t> </a:t>
            </a:r>
            <a:r>
              <a:rPr lang="en-US" altLang="zh-CN" sz="2200" b="1" kern="0" dirty="0">
                <a:effectLst>
                  <a:outerShdw blurRad="38100" dist="38100" dir="2700000" algn="tl">
                    <a:srgbClr val="C0C0C0"/>
                  </a:outerShdw>
                </a:effectLst>
                <a:latin typeface="宋体" pitchFamily="2" charset="-122"/>
              </a:rPr>
              <a:t>① </a:t>
            </a:r>
            <a:r>
              <a:rPr lang="zh-CN" altLang="en-US" sz="2200" b="1" kern="0" dirty="0">
                <a:effectLst>
                  <a:outerShdw blurRad="38100" dist="38100" dir="2700000" algn="tl">
                    <a:srgbClr val="C0C0C0"/>
                  </a:outerShdw>
                </a:effectLst>
                <a:latin typeface="宋体" pitchFamily="2" charset="-122"/>
              </a:rPr>
              <a:t>论文导师审阅、论文评阅、论文答辩等环节均需在</a:t>
            </a:r>
            <a:r>
              <a:rPr lang="zh-CN" altLang="en-US" sz="2200" b="1" kern="0" dirty="0">
                <a:solidFill>
                  <a:srgbClr val="FF0000"/>
                </a:solidFill>
                <a:latin typeface="黑体" panose="02010609060101010101" pitchFamily="49" charset="-122"/>
                <a:ea typeface="黑体" panose="02010609060101010101" pitchFamily="49" charset="-122"/>
              </a:rPr>
              <a:t>培养系统中</a:t>
            </a:r>
            <a:r>
              <a:rPr lang="zh-CN" altLang="en-US" sz="2200" b="1" kern="0" dirty="0">
                <a:effectLst>
                  <a:outerShdw blurRad="38100" dist="38100" dir="2700000" algn="tl">
                    <a:srgbClr val="C0C0C0"/>
                  </a:outerShdw>
                </a:effectLst>
                <a:latin typeface="宋体" pitchFamily="2" charset="-122"/>
              </a:rPr>
              <a:t>由学生本人、导师和答辩秘书完成；</a:t>
            </a:r>
            <a:r>
              <a:rPr lang="en-US" altLang="zh-CN" sz="2200" b="1" kern="0" dirty="0">
                <a:effectLst>
                  <a:outerShdw blurRad="38100" dist="38100" dir="2700000" algn="tl">
                    <a:srgbClr val="C0C0C0"/>
                  </a:outerShdw>
                </a:effectLst>
                <a:latin typeface="宋体" pitchFamily="2" charset="-122"/>
              </a:rPr>
              <a:t>②</a:t>
            </a:r>
            <a:r>
              <a:rPr lang="zh-CN" altLang="en-US" sz="2200" b="1" kern="0" dirty="0">
                <a:effectLst>
                  <a:outerShdw blurRad="38100" dist="38100" dir="2700000" algn="tl">
                    <a:srgbClr val="C0C0C0"/>
                  </a:outerShdw>
                </a:effectLst>
                <a:latin typeface="宋体" pitchFamily="2" charset="-122"/>
              </a:rPr>
              <a:t>待发表</a:t>
            </a:r>
            <a:r>
              <a:rPr lang="zh-CN" altLang="en-US" sz="2200" b="1" kern="0" dirty="0">
                <a:solidFill>
                  <a:srgbClr val="FF0000"/>
                </a:solidFill>
                <a:latin typeface="黑体" panose="02010609060101010101" pitchFamily="49" charset="-122"/>
                <a:ea typeface="黑体" panose="02010609060101010101" pitchFamily="49" charset="-122"/>
              </a:rPr>
              <a:t>文章录用函必须经导师签字</a:t>
            </a:r>
            <a:r>
              <a:rPr lang="zh-CN" altLang="en-US" sz="2200" b="1" kern="0" dirty="0">
                <a:effectLst>
                  <a:outerShdw blurRad="38100" dist="38100" dir="2700000" algn="tl">
                    <a:srgbClr val="C0C0C0"/>
                  </a:outerShdw>
                </a:effectLst>
                <a:latin typeface="宋体" pitchFamily="2" charset="-122"/>
              </a:rPr>
              <a:t>方可用于申请学位论文答辩。</a:t>
            </a:r>
          </a:p>
        </p:txBody>
      </p:sp>
    </p:spTree>
    <p:extLst>
      <p:ext uri="{BB962C8B-B14F-4D97-AF65-F5344CB8AC3E}">
        <p14:creationId xmlns:p14="http://schemas.microsoft.com/office/powerpoint/2010/main" val="472232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2" name="Text Box 4"/>
          <p:cNvSpPr txBox="1">
            <a:spLocks noChangeArrowheads="1"/>
          </p:cNvSpPr>
          <p:nvPr/>
        </p:nvSpPr>
        <p:spPr bwMode="auto">
          <a:xfrm>
            <a:off x="250825" y="476250"/>
            <a:ext cx="8713788" cy="6078587"/>
          </a:xfrm>
          <a:prstGeom prst="rect">
            <a:avLst/>
          </a:prstGeom>
          <a:noFill/>
          <a:ln w="9525">
            <a:noFill/>
            <a:miter lim="800000"/>
            <a:headEnd/>
            <a:tailEnd/>
          </a:ln>
          <a:effectLst/>
        </p:spPr>
        <p:txBody>
          <a:bodyPr>
            <a:spAutoFit/>
          </a:bodyPr>
          <a:lstStyle/>
          <a:p>
            <a:pPr>
              <a:spcBef>
                <a:spcPct val="50000"/>
              </a:spcBef>
              <a:spcAft>
                <a:spcPts val="1800"/>
              </a:spcAft>
              <a:defRPr/>
            </a:pPr>
            <a:r>
              <a:rPr lang="en-US" altLang="zh-CN" sz="2400" b="1" dirty="0">
                <a:solidFill>
                  <a:srgbClr val="000066"/>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3.</a:t>
            </a:r>
            <a:r>
              <a:rPr lang="zh-CN" altLang="en-US" sz="2400" b="1" dirty="0">
                <a:solidFill>
                  <a:srgbClr val="000066"/>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硕士学位论文答辩申请资格要求</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1</a:t>
            </a:r>
            <a:r>
              <a:rPr lang="zh-CN" altLang="en-US" sz="1600" b="1" dirty="0">
                <a:solidFill>
                  <a:srgbClr val="000066"/>
                </a:solidFill>
                <a:effectLst>
                  <a:outerShdw blurRad="38100" dist="38100" dir="2700000" algn="tl">
                    <a:srgbClr val="C0C0C0"/>
                  </a:outerShdw>
                </a:effectLst>
                <a:latin typeface="宋体" pitchFamily="2" charset="-122"/>
              </a:rPr>
              <a:t>）申请人作为</a:t>
            </a:r>
            <a:r>
              <a:rPr lang="zh-CN" altLang="en-US" sz="1600" b="1" dirty="0">
                <a:solidFill>
                  <a:srgbClr val="000066"/>
                </a:solidFill>
                <a:latin typeface="华文琥珀" pitchFamily="2" charset="-122"/>
                <a:ea typeface="华文琥珀" pitchFamily="2" charset="-122"/>
              </a:rPr>
              <a:t>主要作者（排名前三名）</a:t>
            </a:r>
            <a:r>
              <a:rPr lang="zh-CN" altLang="en-US" sz="1600" b="1" dirty="0">
                <a:solidFill>
                  <a:srgbClr val="000066"/>
                </a:solidFill>
                <a:effectLst>
                  <a:outerShdw blurRad="38100" dist="38100" dir="2700000" algn="tl">
                    <a:srgbClr val="C0C0C0"/>
                  </a:outerShdw>
                </a:effectLst>
                <a:latin typeface="宋体" pitchFamily="2" charset="-122"/>
              </a:rPr>
              <a:t>在与本学科相关的核心刊物上至少公开发表（或被录用）</a:t>
            </a:r>
            <a:r>
              <a:rPr lang="en-US" altLang="zh-CN" sz="1600" b="1" dirty="0">
                <a:solidFill>
                  <a:srgbClr val="000066"/>
                </a:solidFill>
                <a:effectLst>
                  <a:outerShdw blurRad="38100" dist="38100" dir="2700000" algn="tl">
                    <a:srgbClr val="C0C0C0"/>
                  </a:outerShdw>
                </a:effectLst>
                <a:latin typeface="宋体" pitchFamily="2" charset="-122"/>
              </a:rPr>
              <a:t>1</a:t>
            </a:r>
            <a:r>
              <a:rPr lang="zh-CN" altLang="en-US" sz="1600" b="1" dirty="0">
                <a:solidFill>
                  <a:srgbClr val="000066"/>
                </a:solidFill>
                <a:effectLst>
                  <a:outerShdw blurRad="38100" dist="38100" dir="2700000" algn="tl">
                    <a:srgbClr val="C0C0C0"/>
                  </a:outerShdw>
                </a:effectLst>
                <a:latin typeface="宋体" pitchFamily="2" charset="-122"/>
              </a:rPr>
              <a:t>篇与</a:t>
            </a:r>
            <a:r>
              <a:rPr lang="zh-CN" altLang="en-US" sz="1600" b="1" dirty="0">
                <a:solidFill>
                  <a:srgbClr val="0000FF"/>
                </a:solidFill>
                <a:effectLst>
                  <a:outerShdw blurRad="38100" dist="38100" dir="2700000" algn="tl">
                    <a:srgbClr val="C0C0C0"/>
                  </a:outerShdw>
                </a:effectLst>
                <a:latin typeface="宋体" pitchFamily="2" charset="-122"/>
              </a:rPr>
              <a:t>学位论文相关</a:t>
            </a:r>
            <a:r>
              <a:rPr lang="zh-CN" altLang="en-US" sz="1600" b="1" dirty="0">
                <a:solidFill>
                  <a:srgbClr val="000066"/>
                </a:solidFill>
                <a:effectLst>
                  <a:outerShdw blurRad="38100" dist="38100" dir="2700000" algn="tl">
                    <a:srgbClr val="C0C0C0"/>
                  </a:outerShdw>
                </a:effectLst>
                <a:latin typeface="宋体" pitchFamily="2" charset="-122"/>
              </a:rPr>
              <a:t>的学术论文（我所为第一作者单位，</a:t>
            </a:r>
            <a:r>
              <a:rPr lang="zh-CN" altLang="en-US" sz="1600" b="1" dirty="0">
                <a:solidFill>
                  <a:srgbClr val="FF0000"/>
                </a:solidFill>
                <a:effectLst>
                  <a:outerShdw blurRad="38100" dist="38100" dir="2700000" algn="tl">
                    <a:srgbClr val="C0C0C0"/>
                  </a:outerShdw>
                </a:effectLst>
                <a:latin typeface="宋体" pitchFamily="2" charset="-122"/>
              </a:rPr>
              <a:t>中国科学院大学为署名单位</a:t>
            </a:r>
            <a:r>
              <a:rPr lang="zh-CN" altLang="en-US" sz="1600" b="1" dirty="0">
                <a:solidFill>
                  <a:srgbClr val="000066"/>
                </a:solidFill>
                <a:effectLst>
                  <a:outerShdw blurRad="38100" dist="38100" dir="2700000" algn="tl">
                    <a:srgbClr val="C0C0C0"/>
                  </a:outerShdw>
                </a:effectLst>
                <a:latin typeface="宋体" pitchFamily="2" charset="-122"/>
              </a:rPr>
              <a:t>，</a:t>
            </a:r>
            <a:r>
              <a:rPr lang="zh-CN" altLang="en-US" sz="1600" b="1" dirty="0">
                <a:solidFill>
                  <a:srgbClr val="000066"/>
                </a:solidFill>
                <a:latin typeface="华文琥珀" pitchFamily="2" charset="-122"/>
                <a:ea typeface="华文琥珀" pitchFamily="2" charset="-122"/>
              </a:rPr>
              <a:t>不含会议论文</a:t>
            </a:r>
            <a:r>
              <a:rPr lang="zh-CN" altLang="en-US" sz="1600" b="1" dirty="0">
                <a:solidFill>
                  <a:srgbClr val="000066"/>
                </a:solidFill>
                <a:effectLst>
                  <a:outerShdw blurRad="38100" dist="38100" dir="2700000" algn="tl">
                    <a:srgbClr val="C0C0C0"/>
                  </a:outerShdw>
                </a:effectLst>
                <a:latin typeface="宋体" pitchFamily="2" charset="-122"/>
              </a:rPr>
              <a:t>）；获省部级一等奖排名前五位及已受理的发明专利与发表论文具有同等效力（</a:t>
            </a:r>
            <a:r>
              <a:rPr lang="zh-CN" altLang="zh-CN" sz="1600" b="1" dirty="0">
                <a:solidFill>
                  <a:srgbClr val="000066"/>
                </a:solidFill>
                <a:effectLst>
                  <a:outerShdw blurRad="38100" dist="38100" dir="2700000" algn="tl">
                    <a:srgbClr val="C0C0C0"/>
                  </a:outerShdw>
                </a:effectLst>
                <a:latin typeface="宋体" pitchFamily="2" charset="-122"/>
              </a:rPr>
              <a:t>必须是导师之后的第一发明人</a:t>
            </a:r>
            <a:r>
              <a:rPr lang="zh-CN" altLang="en-US" sz="1600" b="1" dirty="0">
                <a:solidFill>
                  <a:srgbClr val="000066"/>
                </a:solidFill>
                <a:effectLst>
                  <a:outerShdw blurRad="38100" dist="38100" dir="2700000" algn="tl">
                    <a:srgbClr val="C0C0C0"/>
                  </a:outerShdw>
                </a:effectLst>
                <a:latin typeface="宋体" pitchFamily="2" charset="-122"/>
              </a:rPr>
              <a:t>）。</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2</a:t>
            </a:r>
            <a:r>
              <a:rPr lang="zh-CN" altLang="en-US" sz="1600" b="1" dirty="0">
                <a:solidFill>
                  <a:srgbClr val="000066"/>
                </a:solidFill>
                <a:effectLst>
                  <a:outerShdw blurRad="38100" dist="38100" dir="2700000" algn="tl">
                    <a:srgbClr val="C0C0C0"/>
                  </a:outerShdw>
                </a:effectLst>
                <a:latin typeface="宋体" pitchFamily="2" charset="-122"/>
              </a:rPr>
              <a:t>）提前申请硕士学位论文答辩，必须满足以下条件之一：</a:t>
            </a:r>
          </a:p>
          <a:p>
            <a:pPr marL="228600" lvl="2">
              <a:lnSpc>
                <a:spcPts val="3000"/>
              </a:lnSpc>
              <a:spcBef>
                <a:spcPts val="0"/>
              </a:spcBef>
              <a:spcAft>
                <a:spcPts val="0"/>
              </a:spcAft>
              <a:defRPr/>
            </a:pPr>
            <a:r>
              <a:rPr lang="en-US" altLang="zh-CN" sz="1600" b="1" dirty="0">
                <a:solidFill>
                  <a:srgbClr val="660066"/>
                </a:solidFill>
                <a:effectLst>
                  <a:outerShdw blurRad="38100" dist="38100" dir="2700000" algn="tl">
                    <a:srgbClr val="C0C0C0"/>
                  </a:outerShdw>
                </a:effectLst>
                <a:latin typeface="宋体" pitchFamily="2" charset="-122"/>
              </a:rPr>
              <a:t>① </a:t>
            </a:r>
            <a:r>
              <a:rPr lang="zh-CN" altLang="en-US" sz="1600" b="1" dirty="0">
                <a:solidFill>
                  <a:srgbClr val="660066"/>
                </a:solidFill>
                <a:effectLst>
                  <a:outerShdw blurRad="38100" dist="38100" dir="2700000" algn="tl">
                    <a:srgbClr val="C0C0C0"/>
                  </a:outerShdw>
                </a:effectLst>
                <a:latin typeface="宋体" pitchFamily="2" charset="-122"/>
              </a:rPr>
              <a:t>达到发表文章的基本要求，并获国家奖（自然科学奖、发明奖、科技进步奖，下同）；或获省部级一等奖，排前五名；</a:t>
            </a:r>
          </a:p>
          <a:p>
            <a:pPr marL="228600" lvl="2">
              <a:lnSpc>
                <a:spcPts val="3000"/>
              </a:lnSpc>
              <a:spcBef>
                <a:spcPts val="0"/>
              </a:spcBef>
              <a:spcAft>
                <a:spcPts val="0"/>
              </a:spcAft>
              <a:defRPr/>
            </a:pPr>
            <a:r>
              <a:rPr lang="en-US" altLang="zh-CN" sz="1600" b="1" dirty="0">
                <a:solidFill>
                  <a:srgbClr val="660066"/>
                </a:solidFill>
                <a:effectLst>
                  <a:outerShdw blurRad="38100" dist="38100" dir="2700000" algn="tl">
                    <a:srgbClr val="C0C0C0"/>
                  </a:outerShdw>
                </a:effectLst>
                <a:latin typeface="宋体" pitchFamily="2" charset="-122"/>
              </a:rPr>
              <a:t>② </a:t>
            </a:r>
            <a:r>
              <a:rPr lang="zh-CN" altLang="en-US" sz="1600" b="1" dirty="0">
                <a:solidFill>
                  <a:srgbClr val="660066"/>
                </a:solidFill>
                <a:effectLst>
                  <a:outerShdw blurRad="38100" dist="38100" dir="2700000" algn="tl">
                    <a:srgbClr val="C0C0C0"/>
                  </a:outerShdw>
                </a:effectLst>
                <a:latin typeface="宋体" pitchFamily="2" charset="-122"/>
              </a:rPr>
              <a:t>以</a:t>
            </a:r>
            <a:r>
              <a:rPr lang="zh-CN" altLang="en-US" sz="1600" b="1" dirty="0">
                <a:solidFill>
                  <a:srgbClr val="000066"/>
                </a:solidFill>
                <a:latin typeface="华文琥珀" pitchFamily="2" charset="-122"/>
                <a:ea typeface="华文琥珀" pitchFamily="2" charset="-122"/>
              </a:rPr>
              <a:t>第一作者</a:t>
            </a:r>
            <a:r>
              <a:rPr lang="zh-CN" altLang="en-US" sz="1600" b="1" dirty="0">
                <a:solidFill>
                  <a:srgbClr val="660066"/>
                </a:solidFill>
                <a:effectLst>
                  <a:outerShdw blurRad="38100" dist="38100" dir="2700000" algn="tl">
                    <a:srgbClr val="C0C0C0"/>
                  </a:outerShdw>
                </a:effectLst>
                <a:latin typeface="宋体" pitchFamily="2" charset="-122"/>
              </a:rPr>
              <a:t>（包括</a:t>
            </a:r>
            <a:r>
              <a:rPr lang="zh-CN" altLang="en-US" sz="1600" b="1" dirty="0">
                <a:solidFill>
                  <a:srgbClr val="000066"/>
                </a:solidFill>
                <a:latin typeface="华文琥珀" pitchFamily="2" charset="-122"/>
                <a:ea typeface="华文琥珀" pitchFamily="2" charset="-122"/>
              </a:rPr>
              <a:t>导师署名第一、申请人署名第二</a:t>
            </a:r>
            <a:r>
              <a:rPr lang="zh-CN" altLang="en-US" sz="1600" b="1" dirty="0">
                <a:solidFill>
                  <a:srgbClr val="660066"/>
                </a:solidFill>
                <a:effectLst>
                  <a:outerShdw blurRad="38100" dist="38100" dir="2700000" algn="tl">
                    <a:srgbClr val="C0C0C0"/>
                  </a:outerShdw>
                </a:effectLst>
                <a:latin typeface="宋体" pitchFamily="2" charset="-122"/>
              </a:rPr>
              <a:t>；我所为第一作者单位、中国科学院大学</a:t>
            </a:r>
            <a:r>
              <a:rPr lang="en-US" altLang="zh-CN" sz="1600" b="1" dirty="0">
                <a:solidFill>
                  <a:srgbClr val="660066"/>
                </a:solidFill>
                <a:effectLst>
                  <a:outerShdw blurRad="38100" dist="38100" dir="2700000" algn="tl">
                    <a:srgbClr val="C0C0C0"/>
                  </a:outerShdw>
                </a:effectLst>
                <a:latin typeface="宋体" pitchFamily="2" charset="-122"/>
              </a:rPr>
              <a:t>/</a:t>
            </a:r>
            <a:r>
              <a:rPr lang="zh-CN" altLang="en-US" sz="1600" b="1" dirty="0">
                <a:solidFill>
                  <a:srgbClr val="660066"/>
                </a:solidFill>
                <a:effectLst>
                  <a:outerShdw blurRad="38100" dist="38100" dir="2700000" algn="tl">
                    <a:srgbClr val="C0C0C0"/>
                  </a:outerShdw>
                </a:effectLst>
                <a:latin typeface="宋体" pitchFamily="2" charset="-122"/>
              </a:rPr>
              <a:t>研究生院为第二作者单位）至少发表</a:t>
            </a:r>
            <a:r>
              <a:rPr lang="en-US" altLang="zh-CN" sz="1600" b="1" dirty="0">
                <a:solidFill>
                  <a:srgbClr val="660066"/>
                </a:solidFill>
                <a:effectLst>
                  <a:outerShdw blurRad="38100" dist="38100" dir="2700000" algn="tl">
                    <a:srgbClr val="C0C0C0"/>
                  </a:outerShdw>
                </a:effectLst>
                <a:latin typeface="宋体" pitchFamily="2" charset="-122"/>
              </a:rPr>
              <a:t>1</a:t>
            </a:r>
            <a:r>
              <a:rPr lang="zh-CN" altLang="en-US" sz="1600" b="1" dirty="0">
                <a:solidFill>
                  <a:srgbClr val="660066"/>
                </a:solidFill>
                <a:effectLst>
                  <a:outerShdw blurRad="38100" dist="38100" dir="2700000" algn="tl">
                    <a:srgbClr val="C0C0C0"/>
                  </a:outerShdw>
                </a:effectLst>
                <a:latin typeface="宋体" pitchFamily="2" charset="-122"/>
              </a:rPr>
              <a:t>篇被</a:t>
            </a:r>
            <a:r>
              <a:rPr lang="en-US" altLang="zh-CN" sz="1600" b="1" dirty="0">
                <a:solidFill>
                  <a:srgbClr val="660066"/>
                </a:solidFill>
                <a:effectLst>
                  <a:outerShdw blurRad="38100" dist="38100" dir="2700000" algn="tl">
                    <a:srgbClr val="C0C0C0"/>
                  </a:outerShdw>
                </a:effectLst>
                <a:latin typeface="宋体" pitchFamily="2" charset="-122"/>
              </a:rPr>
              <a:t>SCI</a:t>
            </a:r>
            <a:r>
              <a:rPr lang="zh-CN" altLang="en-US" sz="1600" b="1" dirty="0">
                <a:solidFill>
                  <a:srgbClr val="660066"/>
                </a:solidFill>
                <a:effectLst>
                  <a:outerShdw blurRad="38100" dist="38100" dir="2700000" algn="tl">
                    <a:srgbClr val="C0C0C0"/>
                  </a:outerShdw>
                </a:effectLst>
                <a:latin typeface="宋体" pitchFamily="2" charset="-122"/>
              </a:rPr>
              <a:t>检索或</a:t>
            </a:r>
            <a:r>
              <a:rPr lang="en-US" altLang="zh-CN" sz="1600" b="1" dirty="0">
                <a:solidFill>
                  <a:srgbClr val="660066"/>
                </a:solidFill>
                <a:effectLst>
                  <a:outerShdw blurRad="38100" dist="38100" dir="2700000" algn="tl">
                    <a:srgbClr val="C0C0C0"/>
                  </a:outerShdw>
                </a:effectLst>
                <a:latin typeface="宋体" pitchFamily="2" charset="-122"/>
              </a:rPr>
              <a:t>EI</a:t>
            </a:r>
            <a:r>
              <a:rPr lang="zh-CN" altLang="en-US" sz="1600" b="1" dirty="0">
                <a:solidFill>
                  <a:srgbClr val="660066"/>
                </a:solidFill>
                <a:effectLst>
                  <a:outerShdw blurRad="38100" dist="38100" dir="2700000" algn="tl">
                    <a:srgbClr val="C0C0C0"/>
                  </a:outerShdw>
                </a:effectLst>
                <a:latin typeface="宋体" pitchFamily="2" charset="-122"/>
              </a:rPr>
              <a:t>检索与学位论文相关的学术论文。</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3</a:t>
            </a:r>
            <a:r>
              <a:rPr lang="zh-CN" altLang="en-US" sz="1600" b="1" dirty="0">
                <a:solidFill>
                  <a:srgbClr val="000066"/>
                </a:solidFill>
                <a:effectLst>
                  <a:outerShdw blurRad="38100" dist="38100" dir="2700000" algn="tl">
                    <a:srgbClr val="C0C0C0"/>
                  </a:outerShdw>
                </a:effectLst>
                <a:latin typeface="宋体" pitchFamily="2" charset="-122"/>
              </a:rPr>
              <a:t>）成绩合格（学分达标，无不及格课程）：</a:t>
            </a:r>
            <a:r>
              <a:rPr lang="en-US" altLang="zh-CN" sz="1600" b="1" dirty="0">
                <a:solidFill>
                  <a:srgbClr val="000066"/>
                </a:solidFill>
                <a:effectLst>
                  <a:outerShdw blurRad="38100" dist="38100" dir="2700000" algn="tl">
                    <a:srgbClr val="C0C0C0"/>
                  </a:outerShdw>
                </a:effectLst>
                <a:latin typeface="宋体" pitchFamily="2" charset="-122"/>
              </a:rPr>
              <a:t>35</a:t>
            </a:r>
            <a:r>
              <a:rPr lang="zh-CN" altLang="en-US" sz="1600" b="1" dirty="0">
                <a:solidFill>
                  <a:srgbClr val="000066"/>
                </a:solidFill>
                <a:effectLst>
                  <a:outerShdw blurRad="38100" dist="38100" dir="2700000" algn="tl">
                    <a:srgbClr val="C0C0C0"/>
                  </a:outerShdw>
                </a:effectLst>
                <a:latin typeface="宋体" pitchFamily="2" charset="-122"/>
              </a:rPr>
              <a:t>学分（含必修环节</a:t>
            </a:r>
            <a:r>
              <a:rPr lang="en-US" altLang="zh-CN" sz="1600" b="1" dirty="0">
                <a:solidFill>
                  <a:srgbClr val="000066"/>
                </a:solidFill>
                <a:effectLst>
                  <a:outerShdw blurRad="38100" dist="38100" dir="2700000" algn="tl">
                    <a:srgbClr val="C0C0C0"/>
                  </a:outerShdw>
                </a:effectLst>
                <a:latin typeface="宋体" pitchFamily="2" charset="-122"/>
              </a:rPr>
              <a:t>5</a:t>
            </a:r>
            <a:r>
              <a:rPr lang="zh-CN" altLang="en-US" sz="1600" b="1" dirty="0">
                <a:solidFill>
                  <a:srgbClr val="000066"/>
                </a:solidFill>
                <a:effectLst>
                  <a:outerShdw blurRad="38100" dist="38100" dir="2700000" algn="tl">
                    <a:srgbClr val="C0C0C0"/>
                  </a:outerShdw>
                </a:effectLst>
                <a:latin typeface="宋体" pitchFamily="2" charset="-122"/>
              </a:rPr>
              <a:t>学分）。</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4</a:t>
            </a:r>
            <a:r>
              <a:rPr lang="zh-CN" altLang="en-US" sz="1600" b="1" dirty="0">
                <a:solidFill>
                  <a:srgbClr val="000066"/>
                </a:solidFill>
                <a:effectLst>
                  <a:outerShdw blurRad="38100" dist="38100" dir="2700000" algn="tl">
                    <a:srgbClr val="C0C0C0"/>
                  </a:outerShdw>
                </a:effectLst>
                <a:latin typeface="宋体" pitchFamily="2" charset="-122"/>
              </a:rPr>
              <a:t>）</a:t>
            </a:r>
            <a:r>
              <a:rPr lang="zh-CN" altLang="en-US" sz="1600" dirty="0">
                <a:solidFill>
                  <a:srgbClr val="FF0000"/>
                </a:solidFill>
                <a:effectLst>
                  <a:outerShdw blurRad="38100" dist="38100" dir="2700000" algn="tl">
                    <a:srgbClr val="C0C0C0"/>
                  </a:outerShdw>
                </a:effectLst>
                <a:latin typeface="华文琥珀" pitchFamily="2" charset="-122"/>
                <a:ea typeface="华文琥珀" pitchFamily="2" charset="-122"/>
              </a:rPr>
              <a:t>按中国科学院大学研究生学位论文撰写规范及格式</a:t>
            </a:r>
            <a:r>
              <a:rPr lang="zh-CN" altLang="en-US" sz="1600" dirty="0">
                <a:solidFill>
                  <a:srgbClr val="000066"/>
                </a:solidFill>
                <a:effectLst>
                  <a:outerShdw blurRad="38100" dist="38100" dir="2700000" algn="tl">
                    <a:srgbClr val="C0C0C0"/>
                  </a:outerShdw>
                </a:effectLst>
                <a:latin typeface="华文琥珀" pitchFamily="2" charset="-122"/>
                <a:ea typeface="华文琥珀" pitchFamily="2" charset="-122"/>
              </a:rPr>
              <a:t>完成学位论文</a:t>
            </a:r>
            <a:r>
              <a:rPr lang="zh-CN" altLang="en-US" sz="1600" b="1" dirty="0">
                <a:solidFill>
                  <a:srgbClr val="000066"/>
                </a:solidFill>
                <a:effectLst>
                  <a:outerShdw blurRad="38100" dist="38100" dir="2700000" algn="tl">
                    <a:srgbClr val="C0C0C0"/>
                  </a:outerShdw>
                </a:effectLst>
                <a:latin typeface="宋体" pitchFamily="2" charset="-122"/>
              </a:rPr>
              <a:t>，导师审阅同意提交答辩，于</a:t>
            </a:r>
            <a:r>
              <a:rPr lang="zh-CN" altLang="en-US" sz="1600" b="1" u="sng" dirty="0">
                <a:solidFill>
                  <a:srgbClr val="FF0000"/>
                </a:solidFill>
                <a:latin typeface="微软雅黑" panose="020B0503020204020204" pitchFamily="34" charset="-122"/>
                <a:ea typeface="微软雅黑" panose="020B0503020204020204" pitchFamily="34" charset="-122"/>
              </a:rPr>
              <a:t>答辩前</a:t>
            </a:r>
            <a:r>
              <a:rPr lang="en-US" altLang="zh-CN" sz="1600" b="1" u="sng" dirty="0">
                <a:solidFill>
                  <a:srgbClr val="FF0000"/>
                </a:solidFill>
                <a:latin typeface="微软雅黑" panose="020B0503020204020204" pitchFamily="34" charset="-122"/>
                <a:ea typeface="微软雅黑" panose="020B0503020204020204" pitchFamily="34" charset="-122"/>
              </a:rPr>
              <a:t>8</a:t>
            </a:r>
            <a:r>
              <a:rPr lang="zh-CN" altLang="en-US" sz="1600" b="1" u="sng" dirty="0">
                <a:solidFill>
                  <a:srgbClr val="FF0000"/>
                </a:solidFill>
                <a:latin typeface="微软雅黑" panose="020B0503020204020204" pitchFamily="34" charset="-122"/>
                <a:ea typeface="微软雅黑" panose="020B0503020204020204" pitchFamily="34" charset="-122"/>
              </a:rPr>
              <a:t>日送同行专家评议</a:t>
            </a:r>
            <a:r>
              <a:rPr lang="zh-CN" altLang="en-US" sz="1600" b="1" dirty="0">
                <a:solidFill>
                  <a:srgbClr val="000066"/>
                </a:solidFill>
                <a:effectLst>
                  <a:outerShdw blurRad="38100" dist="38100" dir="2700000" algn="tl">
                    <a:srgbClr val="C0C0C0"/>
                  </a:outerShdw>
                </a:effectLst>
                <a:latin typeface="宋体" pitchFamily="2" charset="-122"/>
              </a:rPr>
              <a:t>。</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5</a:t>
            </a:r>
            <a:r>
              <a:rPr lang="zh-CN" altLang="en-US" sz="1600" b="1" dirty="0">
                <a:solidFill>
                  <a:srgbClr val="000066"/>
                </a:solidFill>
                <a:effectLst>
                  <a:outerShdw blurRad="38100" dist="38100" dir="2700000" algn="tl">
                    <a:srgbClr val="C0C0C0"/>
                  </a:outerShdw>
                </a:effectLst>
                <a:latin typeface="宋体" pitchFamily="2" charset="-122"/>
              </a:rPr>
              <a:t>）</a:t>
            </a:r>
            <a:r>
              <a:rPr lang="zh-CN" altLang="en-US" sz="1600" b="1" dirty="0">
                <a:solidFill>
                  <a:srgbClr val="FF0000"/>
                </a:solidFill>
                <a:effectLst>
                  <a:outerShdw blurRad="38100" dist="38100" dir="2700000" algn="tl">
                    <a:srgbClr val="C0C0C0"/>
                  </a:outerShdw>
                </a:effectLst>
                <a:latin typeface="宋体" pitchFamily="2" charset="-122"/>
              </a:rPr>
              <a:t>说明：</a:t>
            </a:r>
            <a:r>
              <a:rPr lang="en-US" altLang="zh-CN" sz="1600" b="1" dirty="0">
                <a:solidFill>
                  <a:srgbClr val="FF0000"/>
                </a:solidFill>
                <a:effectLst>
                  <a:outerShdw blurRad="38100" dist="38100" dir="2700000" algn="tl">
                    <a:srgbClr val="C0C0C0"/>
                  </a:outerShdw>
                </a:effectLst>
                <a:latin typeface="宋体" pitchFamily="2" charset="-122"/>
              </a:rPr>
              <a:t> ① </a:t>
            </a:r>
            <a:r>
              <a:rPr lang="zh-CN" altLang="en-US" sz="1600" b="1" dirty="0">
                <a:solidFill>
                  <a:srgbClr val="FF0000"/>
                </a:solidFill>
                <a:effectLst>
                  <a:outerShdw blurRad="38100" dist="38100" dir="2700000" algn="tl">
                    <a:srgbClr val="C0C0C0"/>
                  </a:outerShdw>
                </a:effectLst>
                <a:latin typeface="宋体" pitchFamily="2" charset="-122"/>
              </a:rPr>
              <a:t>论文导师审阅、论文评阅、论文答辩等环节均需在培养系统中由学生本人、导师和答辩秘书完成；</a:t>
            </a:r>
            <a:r>
              <a:rPr lang="en-US" altLang="zh-CN" sz="1600" b="1" dirty="0">
                <a:solidFill>
                  <a:srgbClr val="FF0000"/>
                </a:solidFill>
                <a:effectLst>
                  <a:outerShdw blurRad="38100" dist="38100" dir="2700000" algn="tl">
                    <a:srgbClr val="C0C0C0"/>
                  </a:outerShdw>
                </a:effectLst>
                <a:latin typeface="宋体" pitchFamily="2" charset="-122"/>
              </a:rPr>
              <a:t>②</a:t>
            </a:r>
            <a:r>
              <a:rPr lang="zh-CN" altLang="en-US" sz="1600" b="1" dirty="0">
                <a:solidFill>
                  <a:srgbClr val="FF0000"/>
                </a:solidFill>
                <a:effectLst>
                  <a:outerShdw blurRad="38100" dist="38100" dir="2700000" algn="tl">
                    <a:srgbClr val="C0C0C0"/>
                  </a:outerShdw>
                </a:effectLst>
                <a:latin typeface="宋体" pitchFamily="2" charset="-122"/>
              </a:rPr>
              <a:t>待发表文章录用函必须经</a:t>
            </a:r>
            <a:r>
              <a:rPr lang="zh-CN" altLang="en-US" sz="1600" b="1" u="sng" dirty="0">
                <a:solidFill>
                  <a:srgbClr val="FF0000"/>
                </a:solidFill>
                <a:latin typeface="微软雅黑" panose="020B0503020204020204" pitchFamily="34" charset="-122"/>
                <a:ea typeface="微软雅黑" panose="020B0503020204020204" pitchFamily="34" charset="-122"/>
              </a:rPr>
              <a:t>导师签字</a:t>
            </a:r>
            <a:r>
              <a:rPr lang="zh-CN" altLang="en-US" sz="1600" b="1" dirty="0">
                <a:solidFill>
                  <a:srgbClr val="FF0000"/>
                </a:solidFill>
                <a:effectLst>
                  <a:outerShdw blurRad="38100" dist="38100" dir="2700000" algn="tl">
                    <a:srgbClr val="C0C0C0"/>
                  </a:outerShdw>
                </a:effectLst>
                <a:latin typeface="宋体" pitchFamily="2" charset="-122"/>
              </a:rPr>
              <a:t>方可用于申请学位论文答辩。</a:t>
            </a:r>
            <a:endParaRPr lang="zh-CN" altLang="en-US" sz="1900" b="1" dirty="0">
              <a:solidFill>
                <a:srgbClr val="CC3300"/>
              </a:solidFill>
              <a:effectLst>
                <a:outerShdw blurRad="38100" dist="38100" dir="2700000" algn="tl">
                  <a:srgbClr val="C0C0C0"/>
                </a:outerShdw>
              </a:effectLst>
            </a:endParaRPr>
          </a:p>
        </p:txBody>
      </p:sp>
      <p:grpSp>
        <p:nvGrpSpPr>
          <p:cNvPr id="11267" name="Group 6"/>
          <p:cNvGrpSpPr>
            <a:grpSpLocks/>
          </p:cNvGrpSpPr>
          <p:nvPr/>
        </p:nvGrpSpPr>
        <p:grpSpPr bwMode="auto">
          <a:xfrm>
            <a:off x="201613" y="0"/>
            <a:ext cx="8942387" cy="6864350"/>
            <a:chOff x="127" y="0"/>
            <a:chExt cx="5633" cy="4324"/>
          </a:xfrm>
        </p:grpSpPr>
        <p:grpSp>
          <p:nvGrpSpPr>
            <p:cNvPr id="11268" name="Group 7"/>
            <p:cNvGrpSpPr>
              <a:grpSpLocks/>
            </p:cNvGrpSpPr>
            <p:nvPr/>
          </p:nvGrpSpPr>
          <p:grpSpPr bwMode="auto">
            <a:xfrm>
              <a:off x="127" y="4065"/>
              <a:ext cx="5633" cy="259"/>
              <a:chOff x="127" y="4065"/>
              <a:chExt cx="5633" cy="259"/>
            </a:xfrm>
          </p:grpSpPr>
          <p:sp>
            <p:nvSpPr>
              <p:cNvPr id="11270"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1271" name="Text Box 9"/>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1269"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1763265" y="0"/>
            <a:ext cx="5951654" cy="6858000"/>
          </a:xfrm>
          <a:prstGeom prst="rect">
            <a:avLst/>
          </a:prstGeom>
        </p:spPr>
      </p:pic>
      <p:cxnSp>
        <p:nvCxnSpPr>
          <p:cNvPr id="4" name="直接连接符 3"/>
          <p:cNvCxnSpPr/>
          <p:nvPr/>
        </p:nvCxnSpPr>
        <p:spPr>
          <a:xfrm>
            <a:off x="1835696" y="4293096"/>
            <a:ext cx="5545038"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6" name="直接连接符 5"/>
          <p:cNvCxnSpPr/>
          <p:nvPr/>
        </p:nvCxnSpPr>
        <p:spPr>
          <a:xfrm>
            <a:off x="1835696" y="4653136"/>
            <a:ext cx="288032"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8" name="直接连接符 7"/>
          <p:cNvCxnSpPr/>
          <p:nvPr/>
        </p:nvCxnSpPr>
        <p:spPr>
          <a:xfrm>
            <a:off x="6588224" y="3861048"/>
            <a:ext cx="79251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235482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323850" y="188640"/>
            <a:ext cx="8507413" cy="6261371"/>
          </a:xfrm>
        </p:spPr>
        <p:txBody>
          <a:bodyPr>
            <a:normAutofit fontScale="47500" lnSpcReduction="20000"/>
          </a:bodyPr>
          <a:lstStyle/>
          <a:p>
            <a:pPr marL="0" indent="0" eaLnBrk="1" hangingPunct="1">
              <a:lnSpc>
                <a:spcPct val="150000"/>
              </a:lnSpc>
              <a:spcBef>
                <a:spcPts val="0"/>
              </a:spcBef>
              <a:spcAft>
                <a:spcPts val="600"/>
              </a:spcAft>
              <a:buClrTx/>
              <a:buFont typeface="Century Schoolbook" pitchFamily="18" charset="0"/>
              <a:buNone/>
              <a:defRPr/>
            </a:pPr>
            <a:r>
              <a:rPr lang="zh-CN" altLang="en-US" sz="5900" b="1" dirty="0">
                <a:solidFill>
                  <a:srgbClr val="000066"/>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（三）答辩前各项工作流程及应提交的纸质材料</a:t>
            </a:r>
          </a:p>
          <a:p>
            <a:pPr marL="0" indent="0" eaLnBrk="1" hangingPunct="1">
              <a:lnSpc>
                <a:spcPts val="2400"/>
              </a:lnSpc>
              <a:spcBef>
                <a:spcPts val="600"/>
              </a:spcBef>
              <a:spcAft>
                <a:spcPts val="600"/>
              </a:spcAft>
              <a:buClrTx/>
              <a:buFont typeface="Century Schoolbook" pitchFamily="18" charset="0"/>
              <a:buNone/>
              <a:defRPr/>
            </a:pPr>
            <a:r>
              <a:rPr lang="en-US" altLang="zh-CN" sz="3800" b="1" dirty="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1 </a:t>
            </a:r>
            <a:r>
              <a:rPr lang="zh-CN" altLang="en-US" sz="3800" b="1" dirty="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毕业申请需提交的纸制材料</a:t>
            </a:r>
            <a:endParaRPr lang="en-US" altLang="zh-CN" sz="3800" b="1" dirty="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endParaRPr>
          </a:p>
          <a:p>
            <a:pPr indent="-4763" eaLnBrk="1" hangingPunct="1">
              <a:lnSpc>
                <a:spcPts val="2400"/>
              </a:lnSpc>
              <a:spcBef>
                <a:spcPts val="0"/>
              </a:spcBef>
              <a:buClrTx/>
              <a:buSzPct val="85000"/>
              <a:buFont typeface="Wingdings" panose="05000000000000000000" pitchFamily="2" charset="2"/>
              <a:buChar char="u"/>
              <a:defRPr/>
            </a:pP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毕业研究生登记表</a:t>
            </a:r>
            <a:r>
              <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：一式两份，贴免冠一寸照片</a:t>
            </a:r>
            <a:endPar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endParaRPr>
          </a:p>
          <a:p>
            <a:pPr indent="-4763" eaLnBrk="1" hangingPunct="1">
              <a:lnSpc>
                <a:spcPts val="2400"/>
              </a:lnSpc>
              <a:spcBef>
                <a:spcPts val="0"/>
              </a:spcBef>
              <a:buClrTx/>
              <a:buSzPct val="85000"/>
              <a:buFont typeface="Wingdings" panose="05000000000000000000" pitchFamily="2" charset="2"/>
              <a:buChar char="u"/>
              <a:defRPr/>
            </a:pP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截止日期：</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博士</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5</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月</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17</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日</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硕士</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5</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月</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24</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日</a:t>
            </a:r>
            <a:endPar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endParaRPr>
          </a:p>
          <a:p>
            <a:pPr marL="0" indent="0" eaLnBrk="1" hangingPunct="1">
              <a:lnSpc>
                <a:spcPts val="2400"/>
              </a:lnSpc>
              <a:spcBef>
                <a:spcPts val="600"/>
              </a:spcBef>
              <a:spcAft>
                <a:spcPts val="600"/>
              </a:spcAft>
              <a:buClrTx/>
              <a:buNone/>
              <a:defRPr/>
            </a:pPr>
            <a:r>
              <a:rPr lang="en-US" altLang="zh-CN" sz="3800" b="1" dirty="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2 </a:t>
            </a:r>
            <a:r>
              <a:rPr lang="zh-CN" altLang="en-US" sz="3800" b="1" dirty="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学位论文答辩申请各项工作流程及需提交的纸制材料</a:t>
            </a:r>
            <a:endParaRPr lang="en-US" altLang="zh-CN" sz="3800" b="1" dirty="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endParaRPr>
          </a:p>
          <a:p>
            <a:pPr marL="0" indent="0" eaLnBrk="1" hangingPunct="1">
              <a:lnSpc>
                <a:spcPts val="2400"/>
              </a:lnSpc>
              <a:spcBef>
                <a:spcPts val="0"/>
              </a:spcBef>
              <a:buClrTx/>
              <a:buSzPct val="85000"/>
              <a:buFontTx/>
              <a:buNone/>
              <a:defRPr/>
            </a:pPr>
            <a:r>
              <a:rPr lang="zh-CN" altLang="en-US" sz="3400" b="1" dirty="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400" b="1" dirty="0">
                <a:solidFill>
                  <a:srgbClr val="FF0000"/>
                </a:solidFill>
                <a:effectLst>
                  <a:outerShdw blurRad="38100" dist="38100" dir="2700000" algn="tl">
                    <a:srgbClr val="C0C0C0"/>
                  </a:outerShdw>
                </a:effectLst>
                <a:latin typeface="华文仿宋" pitchFamily="2" charset="-122"/>
                <a:ea typeface="华文仿宋" pitchFamily="2" charset="-122"/>
              </a:rPr>
              <a:t>1</a:t>
            </a:r>
            <a:r>
              <a:rPr lang="zh-CN" altLang="en-US" sz="3400" b="1" dirty="0">
                <a:solidFill>
                  <a:srgbClr val="FF0000"/>
                </a:solidFill>
                <a:effectLst>
                  <a:outerShdw blurRad="38100" dist="38100" dir="2700000" algn="tl">
                    <a:srgbClr val="C0C0C0"/>
                  </a:outerShdw>
                </a:effectLst>
                <a:latin typeface="华文仿宋" pitchFamily="2" charset="-122"/>
                <a:ea typeface="华文仿宋" pitchFamily="2" charset="-122"/>
              </a:rPr>
              <a:t>）答辩申请：提交</a:t>
            </a:r>
            <a:r>
              <a:rPr lang="en-US" altLang="zh-CN" sz="3400" b="1" dirty="0">
                <a:solidFill>
                  <a:srgbClr val="FF0000"/>
                </a:solidFill>
                <a:effectLst>
                  <a:outerShdw blurRad="38100" dist="38100" dir="2700000" algn="tl">
                    <a:srgbClr val="C0C0C0"/>
                  </a:outerShdw>
                </a:effectLst>
                <a:latin typeface="华文仿宋" pitchFamily="2" charset="-122"/>
                <a:ea typeface="华文仿宋" pitchFamily="2" charset="-122"/>
              </a:rPr>
              <a:t>《</a:t>
            </a:r>
            <a:r>
              <a:rPr lang="zh-CN" altLang="en-US" sz="3400" b="1" dirty="0">
                <a:solidFill>
                  <a:srgbClr val="FF0000"/>
                </a:solidFill>
                <a:effectLst>
                  <a:outerShdw blurRad="38100" dist="38100" dir="2700000" algn="tl">
                    <a:srgbClr val="C0C0C0"/>
                  </a:outerShdw>
                </a:effectLst>
                <a:latin typeface="华文仿宋" pitchFamily="2" charset="-122"/>
                <a:ea typeface="华文仿宋" pitchFamily="2" charset="-122"/>
              </a:rPr>
              <a:t>学位论文答辩申请书</a:t>
            </a:r>
            <a:r>
              <a:rPr lang="en-US" altLang="zh-CN" sz="3400" b="1" dirty="0">
                <a:solidFill>
                  <a:srgbClr val="FF0000"/>
                </a:solidFill>
                <a:effectLst>
                  <a:outerShdw blurRad="38100" dist="38100" dir="2700000" algn="tl">
                    <a:srgbClr val="C0C0C0"/>
                  </a:outerShdw>
                </a:effectLst>
                <a:latin typeface="华文仿宋" pitchFamily="2" charset="-122"/>
                <a:ea typeface="华文仿宋" pitchFamily="2" charset="-122"/>
              </a:rPr>
              <a:t>》</a:t>
            </a:r>
            <a:r>
              <a:rPr lang="zh-CN" altLang="en-US" sz="3400" b="1" dirty="0">
                <a:solidFill>
                  <a:srgbClr val="FF0000"/>
                </a:solidFill>
                <a:effectLst>
                  <a:outerShdw blurRad="38100" dist="38100" dir="2700000" algn="tl">
                    <a:srgbClr val="C0C0C0"/>
                  </a:outerShdw>
                </a:effectLst>
                <a:latin typeface="华文仿宋" pitchFamily="2" charset="-122"/>
                <a:ea typeface="华文仿宋" pitchFamily="2" charset="-122"/>
              </a:rPr>
              <a:t>：一式两份，贴免冠一寸照片</a:t>
            </a:r>
            <a:endParaRPr lang="en-US" altLang="zh-CN" sz="3400" b="1" dirty="0">
              <a:solidFill>
                <a:srgbClr val="FF0000"/>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ts val="2400"/>
              </a:lnSpc>
              <a:spcBef>
                <a:spcPts val="0"/>
              </a:spcBef>
              <a:buClrTx/>
              <a:buSzPct val="85000"/>
              <a:buFont typeface="Wingdings" pitchFamily="2" charset="2"/>
              <a:buChar char="u"/>
              <a:defRPr/>
            </a:pP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要求及流程：答辩申请人通过培养系统网上申报，经导师、教育处审核通过后，并由答辩秘书在培养系统聘请论文评阅人和答辩委员会成员后，由答辩申请人打印并提交至教育处。</a:t>
            </a:r>
            <a:endPar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ts val="2400"/>
              </a:lnSpc>
              <a:spcBef>
                <a:spcPts val="0"/>
              </a:spcBef>
              <a:buClrTx/>
              <a:buSzPct val="85000"/>
              <a:buFont typeface="Wingdings" pitchFamily="2" charset="2"/>
              <a:buChar char="u"/>
              <a:defRPr/>
            </a:pP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截至日期：</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博士</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5</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月</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17</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日</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硕士</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5</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月</a:t>
            </a:r>
            <a:r>
              <a:rPr lang="en-US" altLang="zh-CN"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24</a:t>
            </a:r>
            <a:r>
              <a:rPr lang="zh-CN" altLang="en-US" sz="34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日</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a:t>
            </a:r>
          </a:p>
          <a:p>
            <a:pPr marL="0" indent="0" eaLnBrk="1" hangingPunct="1">
              <a:lnSpc>
                <a:spcPts val="2400"/>
              </a:lnSpc>
              <a:spcBef>
                <a:spcPts val="0"/>
              </a:spcBef>
              <a:buClrTx/>
              <a:buSzPct val="85000"/>
              <a:buFontTx/>
              <a:buNone/>
              <a:defRPr/>
            </a:pPr>
            <a:r>
              <a:rPr lang="zh-CN" altLang="en-US" sz="3400" b="1" dirty="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400" b="1" dirty="0">
                <a:solidFill>
                  <a:srgbClr val="FF0000"/>
                </a:solidFill>
                <a:effectLst>
                  <a:outerShdw blurRad="38100" dist="38100" dir="2700000" algn="tl">
                    <a:srgbClr val="C0C0C0"/>
                  </a:outerShdw>
                </a:effectLst>
                <a:latin typeface="华文仿宋" pitchFamily="2" charset="-122"/>
                <a:ea typeface="华文仿宋" pitchFamily="2" charset="-122"/>
              </a:rPr>
              <a:t>2</a:t>
            </a:r>
            <a:r>
              <a:rPr lang="zh-CN" altLang="en-US" sz="3400" b="1" dirty="0">
                <a:solidFill>
                  <a:srgbClr val="FF0000"/>
                </a:solidFill>
                <a:effectLst>
                  <a:outerShdw blurRad="38100" dist="38100" dir="2700000" algn="tl">
                    <a:srgbClr val="C0C0C0"/>
                  </a:outerShdw>
                </a:effectLst>
                <a:latin typeface="华文仿宋" pitchFamily="2" charset="-122"/>
                <a:ea typeface="华文仿宋" pitchFamily="2" charset="-122"/>
              </a:rPr>
              <a:t>）论文评阅：</a:t>
            </a:r>
            <a:endParaRPr lang="en-US" altLang="zh-CN" sz="3400" b="1" dirty="0">
              <a:solidFill>
                <a:srgbClr val="FF0000"/>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ts val="2400"/>
              </a:lnSpc>
              <a:spcBef>
                <a:spcPts val="0"/>
              </a:spcBef>
              <a:buClrTx/>
              <a:buSzPct val="85000"/>
              <a:buFont typeface="Wingdings" pitchFamily="2" charset="2"/>
              <a:buChar char="u"/>
              <a:defRPr/>
            </a:pP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论文答辩申请审核通过后，聘请答辩秘书在培养系统进行论文的网上评阅（包括聘请评阅人、维护评阅意见等）。要求博士论文至少于</a:t>
            </a:r>
            <a:r>
              <a:rPr lang="zh-CN" altLang="en-US" sz="3400" b="1" dirty="0">
                <a:solidFill>
                  <a:srgbClr val="FF0000"/>
                </a:solidFill>
                <a:effectLst>
                  <a:outerShdw blurRad="38100" dist="38100" dir="2700000" algn="tl">
                    <a:srgbClr val="C0C0C0"/>
                  </a:outerShdw>
                </a:effectLst>
                <a:latin typeface="华文仿宋" pitchFamily="2" charset="-122"/>
                <a:ea typeface="华文仿宋" pitchFamily="2" charset="-122"/>
              </a:rPr>
              <a:t>答辩前</a:t>
            </a:r>
            <a:r>
              <a:rPr lang="en-US" altLang="zh-CN" sz="3400" b="1" dirty="0">
                <a:solidFill>
                  <a:srgbClr val="FF0000"/>
                </a:solidFill>
                <a:effectLst>
                  <a:outerShdw blurRad="38100" dist="38100" dir="2700000" algn="tl">
                    <a:srgbClr val="C0C0C0"/>
                  </a:outerShdw>
                </a:effectLst>
                <a:latin typeface="华文仿宋" pitchFamily="2" charset="-122"/>
                <a:ea typeface="华文仿宋" pitchFamily="2" charset="-122"/>
              </a:rPr>
              <a:t>15</a:t>
            </a:r>
            <a:r>
              <a:rPr lang="zh-CN" altLang="en-US" sz="3400" b="1" dirty="0">
                <a:solidFill>
                  <a:srgbClr val="FF0000"/>
                </a:solidFill>
                <a:effectLst>
                  <a:outerShdw blurRad="38100" dist="38100" dir="2700000" algn="tl">
                    <a:srgbClr val="C0C0C0"/>
                  </a:outerShdw>
                </a:effectLst>
                <a:latin typeface="华文仿宋" pitchFamily="2" charset="-122"/>
                <a:ea typeface="华文仿宋" pitchFamily="2" charset="-122"/>
              </a:rPr>
              <a:t>天送评</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、硕士论文至少于</a:t>
            </a:r>
            <a:r>
              <a:rPr lang="zh-CN" altLang="en-US" sz="3400" b="1" dirty="0">
                <a:solidFill>
                  <a:srgbClr val="FF0000"/>
                </a:solidFill>
                <a:effectLst>
                  <a:outerShdw blurRad="38100" dist="38100" dir="2700000" algn="tl">
                    <a:srgbClr val="C0C0C0"/>
                  </a:outerShdw>
                </a:effectLst>
                <a:latin typeface="华文仿宋" pitchFamily="2" charset="-122"/>
                <a:ea typeface="华文仿宋" pitchFamily="2" charset="-122"/>
              </a:rPr>
              <a:t>答辩前</a:t>
            </a:r>
            <a:r>
              <a:rPr lang="en-US" altLang="zh-CN" sz="3400" b="1" dirty="0">
                <a:solidFill>
                  <a:srgbClr val="FF0000"/>
                </a:solidFill>
                <a:effectLst>
                  <a:outerShdw blurRad="38100" dist="38100" dir="2700000" algn="tl">
                    <a:srgbClr val="C0C0C0"/>
                  </a:outerShdw>
                </a:effectLst>
                <a:latin typeface="华文仿宋" pitchFamily="2" charset="-122"/>
                <a:ea typeface="华文仿宋" pitchFamily="2" charset="-122"/>
              </a:rPr>
              <a:t>8</a:t>
            </a:r>
            <a:r>
              <a:rPr lang="zh-CN" altLang="en-US" sz="3400" b="1" dirty="0">
                <a:solidFill>
                  <a:srgbClr val="FF0000"/>
                </a:solidFill>
                <a:effectLst>
                  <a:outerShdw blurRad="38100" dist="38100" dir="2700000" algn="tl">
                    <a:srgbClr val="C0C0C0"/>
                  </a:outerShdw>
                </a:effectLst>
                <a:latin typeface="华文仿宋" pitchFamily="2" charset="-122"/>
                <a:ea typeface="华文仿宋" pitchFamily="2" charset="-122"/>
              </a:rPr>
              <a:t>天送评</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a:t>
            </a:r>
            <a:endPar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ts val="2400"/>
              </a:lnSpc>
              <a:spcBef>
                <a:spcPts val="0"/>
              </a:spcBef>
              <a:buClrTx/>
              <a:buSzPct val="85000"/>
              <a:buFont typeface="Wingdings" pitchFamily="2" charset="2"/>
              <a:buChar char="u"/>
              <a:defRPr/>
            </a:pP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网上论文评阅意见一致同意答辩，并于答辩前将由评阅人亲笔签字的纸制论文评阅书交至教育处后审核后，方可进行论文答辩。</a:t>
            </a:r>
            <a:endPar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endParaRPr>
          </a:p>
          <a:p>
            <a:pPr marL="533400" indent="-533400" eaLnBrk="1" hangingPunct="1">
              <a:lnSpc>
                <a:spcPts val="2400"/>
              </a:lnSpc>
              <a:spcBef>
                <a:spcPts val="0"/>
              </a:spcBef>
              <a:buClrTx/>
              <a:buSzPct val="85000"/>
              <a:buFontTx/>
              <a:buNone/>
              <a:tabLst>
                <a:tab pos="533400" algn="l"/>
              </a:tabLst>
              <a:defRPr/>
            </a:pPr>
            <a:r>
              <a:rPr lang="zh-CN" altLang="en-US" sz="3400" b="1" dirty="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400" b="1" dirty="0">
                <a:solidFill>
                  <a:srgbClr val="FF0000"/>
                </a:solidFill>
                <a:effectLst>
                  <a:outerShdw blurRad="38100" dist="38100" dir="2700000" algn="tl">
                    <a:srgbClr val="C0C0C0"/>
                  </a:outerShdw>
                </a:effectLst>
                <a:latin typeface="华文仿宋" pitchFamily="2" charset="-122"/>
                <a:ea typeface="华文仿宋" pitchFamily="2" charset="-122"/>
              </a:rPr>
              <a:t>3</a:t>
            </a:r>
            <a:r>
              <a:rPr lang="zh-CN" altLang="en-US" sz="3400" b="1" dirty="0">
                <a:solidFill>
                  <a:srgbClr val="FF0000"/>
                </a:solidFill>
                <a:effectLst>
                  <a:outerShdw blurRad="38100" dist="38100" dir="2700000" algn="tl">
                    <a:srgbClr val="C0C0C0"/>
                  </a:outerShdw>
                </a:effectLst>
                <a:latin typeface="华文仿宋" pitchFamily="2" charset="-122"/>
                <a:ea typeface="华文仿宋" pitchFamily="2" charset="-122"/>
              </a:rPr>
              <a:t>）论文答辩：</a:t>
            </a:r>
            <a:r>
              <a:rPr lang="zh-CN" altLang="en-US" sz="3400" b="1" dirty="0">
                <a:solidFill>
                  <a:schemeClr val="accent1"/>
                </a:solidFill>
                <a:effectLst>
                  <a:outerShdw blurRad="38100" dist="38100" dir="2700000" algn="tl">
                    <a:srgbClr val="C0C0C0"/>
                  </a:outerShdw>
                </a:effectLst>
                <a:latin typeface="华文仿宋" pitchFamily="2" charset="-122"/>
                <a:ea typeface="华文仿宋" pitchFamily="2" charset="-122"/>
              </a:rPr>
              <a:t>论文评阅完成后，由答辩秘书在培养管理系统聘请答辩委员会成员，经教育处审核通过后方可组织论文答辩。</a:t>
            </a:r>
            <a:endParaRPr lang="en-US" altLang="zh-CN" sz="3400" b="1" dirty="0">
              <a:solidFill>
                <a:schemeClr val="accent1"/>
              </a:solidFill>
              <a:effectLst>
                <a:outerShdw blurRad="38100" dist="38100" dir="2700000" algn="tl">
                  <a:srgbClr val="C0C0C0"/>
                </a:outerShdw>
              </a:effectLst>
              <a:latin typeface="华文仿宋" pitchFamily="2" charset="-122"/>
              <a:ea typeface="华文仿宋" pitchFamily="2" charset="-122"/>
            </a:endParaRPr>
          </a:p>
        </p:txBody>
      </p:sp>
      <p:grpSp>
        <p:nvGrpSpPr>
          <p:cNvPr id="12291" name="Group 6"/>
          <p:cNvGrpSpPr>
            <a:grpSpLocks/>
          </p:cNvGrpSpPr>
          <p:nvPr/>
        </p:nvGrpSpPr>
        <p:grpSpPr bwMode="auto">
          <a:xfrm>
            <a:off x="201613" y="0"/>
            <a:ext cx="8942387" cy="6864350"/>
            <a:chOff x="127" y="0"/>
            <a:chExt cx="5633" cy="4324"/>
          </a:xfrm>
        </p:grpSpPr>
        <p:grpSp>
          <p:nvGrpSpPr>
            <p:cNvPr id="12292" name="Group 7"/>
            <p:cNvGrpSpPr>
              <a:grpSpLocks/>
            </p:cNvGrpSpPr>
            <p:nvPr/>
          </p:nvGrpSpPr>
          <p:grpSpPr bwMode="auto">
            <a:xfrm>
              <a:off x="127" y="4065"/>
              <a:ext cx="5633" cy="259"/>
              <a:chOff x="127" y="4065"/>
              <a:chExt cx="5633" cy="259"/>
            </a:xfrm>
          </p:grpSpPr>
          <p:sp>
            <p:nvSpPr>
              <p:cNvPr id="12294"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2295" name="Text Box 9"/>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2293"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流程图: 过程 5"/>
          <p:cNvSpPr/>
          <p:nvPr/>
        </p:nvSpPr>
        <p:spPr>
          <a:xfrm>
            <a:off x="1903789" y="183217"/>
            <a:ext cx="3312366" cy="649875"/>
          </a:xfrm>
          <a:prstGeom prst="flowChartProcess">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1</a:t>
            </a:r>
            <a:r>
              <a:rPr lang="zh-CN" altLang="en-US" sz="1400" b="1" dirty="0">
                <a:solidFill>
                  <a:schemeClr val="tx1"/>
                </a:solidFill>
              </a:rPr>
              <a:t>、答辩人填报“成果”、“实践”和“论文答辩申请”</a:t>
            </a:r>
          </a:p>
        </p:txBody>
      </p:sp>
      <p:sp>
        <p:nvSpPr>
          <p:cNvPr id="7" name="下箭头 6"/>
          <p:cNvSpPr/>
          <p:nvPr/>
        </p:nvSpPr>
        <p:spPr>
          <a:xfrm>
            <a:off x="3470077" y="88557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9" name="流程图: 可选过程 8"/>
          <p:cNvSpPr/>
          <p:nvPr/>
        </p:nvSpPr>
        <p:spPr>
          <a:xfrm>
            <a:off x="1903788" y="1105221"/>
            <a:ext cx="3312367" cy="451571"/>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2</a:t>
            </a:r>
            <a:r>
              <a:rPr lang="zh-CN" altLang="en-US" sz="1400" b="1" dirty="0">
                <a:solidFill>
                  <a:schemeClr val="tx1"/>
                </a:solidFill>
              </a:rPr>
              <a:t>、导师审核，填写</a:t>
            </a:r>
            <a:r>
              <a:rPr lang="zh-CN" altLang="zh-CN" sz="1400" b="1" dirty="0">
                <a:solidFill>
                  <a:schemeClr val="tx1"/>
                </a:solidFill>
              </a:rPr>
              <a:t>学术评语及对申请人的综合评价</a:t>
            </a:r>
            <a:endParaRPr lang="zh-CN" altLang="en-US" sz="1400" b="1" dirty="0">
              <a:solidFill>
                <a:schemeClr val="tx1"/>
              </a:solidFill>
            </a:endParaRPr>
          </a:p>
        </p:txBody>
      </p:sp>
      <p:sp>
        <p:nvSpPr>
          <p:cNvPr id="11" name="流程图: 过程 10"/>
          <p:cNvSpPr/>
          <p:nvPr/>
        </p:nvSpPr>
        <p:spPr>
          <a:xfrm>
            <a:off x="1885902" y="1844824"/>
            <a:ext cx="3330254" cy="278212"/>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3</a:t>
            </a:r>
            <a:r>
              <a:rPr lang="zh-CN" altLang="en-US" sz="1400" b="1" dirty="0">
                <a:solidFill>
                  <a:schemeClr val="tx1"/>
                </a:solidFill>
              </a:rPr>
              <a:t>、教育处填写意见，审核通过</a:t>
            </a:r>
          </a:p>
        </p:txBody>
      </p:sp>
      <p:sp>
        <p:nvSpPr>
          <p:cNvPr id="13" name="矩形 12"/>
          <p:cNvSpPr/>
          <p:nvPr/>
        </p:nvSpPr>
        <p:spPr>
          <a:xfrm>
            <a:off x="1885902" y="2420888"/>
            <a:ext cx="3330254" cy="50256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4</a:t>
            </a:r>
            <a:r>
              <a:rPr lang="zh-CN" altLang="en-US" sz="1400" b="1" dirty="0">
                <a:solidFill>
                  <a:schemeClr val="tx1"/>
                </a:solidFill>
              </a:rPr>
              <a:t>、答辩人聘请答辩秘书，通知教育处在培养系统分配秘书权限</a:t>
            </a:r>
          </a:p>
        </p:txBody>
      </p:sp>
      <p:sp>
        <p:nvSpPr>
          <p:cNvPr id="15" name="流程图: 过程 14"/>
          <p:cNvSpPr/>
          <p:nvPr/>
        </p:nvSpPr>
        <p:spPr>
          <a:xfrm>
            <a:off x="1885901" y="3212976"/>
            <a:ext cx="3330255" cy="300887"/>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5</a:t>
            </a:r>
            <a:r>
              <a:rPr lang="zh-CN" altLang="en-US" sz="1400" b="1" dirty="0">
                <a:solidFill>
                  <a:schemeClr val="tx1"/>
                </a:solidFill>
              </a:rPr>
              <a:t>、答辩秘书聘请论文评阅人</a:t>
            </a:r>
          </a:p>
        </p:txBody>
      </p:sp>
      <p:sp>
        <p:nvSpPr>
          <p:cNvPr id="17" name="流程图: 过程 16"/>
          <p:cNvSpPr/>
          <p:nvPr/>
        </p:nvSpPr>
        <p:spPr>
          <a:xfrm>
            <a:off x="1885901" y="3789040"/>
            <a:ext cx="3330255" cy="265357"/>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6</a:t>
            </a:r>
            <a:r>
              <a:rPr lang="zh-CN" altLang="en-US" sz="1400" b="1" dirty="0">
                <a:solidFill>
                  <a:schemeClr val="tx1"/>
                </a:solidFill>
              </a:rPr>
              <a:t>、答辩秘书审核、维护论文评阅意见</a:t>
            </a:r>
          </a:p>
        </p:txBody>
      </p:sp>
      <p:sp>
        <p:nvSpPr>
          <p:cNvPr id="20" name="流程图: 过程 19"/>
          <p:cNvSpPr/>
          <p:nvPr/>
        </p:nvSpPr>
        <p:spPr>
          <a:xfrm>
            <a:off x="1872809" y="4353265"/>
            <a:ext cx="3312367" cy="250538"/>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7</a:t>
            </a:r>
            <a:r>
              <a:rPr lang="zh-CN" altLang="en-US" sz="1400" b="1" dirty="0">
                <a:solidFill>
                  <a:schemeClr val="tx1"/>
                </a:solidFill>
              </a:rPr>
              <a:t>、答辩秘书聘请答辩委员</a:t>
            </a:r>
          </a:p>
        </p:txBody>
      </p:sp>
      <p:sp>
        <p:nvSpPr>
          <p:cNvPr id="22" name="流程图: 过程 21"/>
          <p:cNvSpPr/>
          <p:nvPr/>
        </p:nvSpPr>
        <p:spPr>
          <a:xfrm>
            <a:off x="1865313" y="4869160"/>
            <a:ext cx="3312367" cy="504056"/>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8</a:t>
            </a:r>
            <a:r>
              <a:rPr lang="zh-CN" altLang="en-US" sz="1400" b="1" dirty="0">
                <a:solidFill>
                  <a:schemeClr val="tx1"/>
                </a:solidFill>
              </a:rPr>
              <a:t>、答辩秘书参加论文答辩，记录论文答辩过程，填写答辩决议</a:t>
            </a:r>
          </a:p>
        </p:txBody>
      </p:sp>
      <p:sp>
        <p:nvSpPr>
          <p:cNvPr id="28" name="下箭头 27"/>
          <p:cNvSpPr/>
          <p:nvPr/>
        </p:nvSpPr>
        <p:spPr>
          <a:xfrm>
            <a:off x="3470076" y="1617018"/>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29" name="下箭头 28"/>
          <p:cNvSpPr/>
          <p:nvPr/>
        </p:nvSpPr>
        <p:spPr>
          <a:xfrm>
            <a:off x="3470076" y="2195059"/>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0" name="下箭头 29"/>
          <p:cNvSpPr/>
          <p:nvPr/>
        </p:nvSpPr>
        <p:spPr>
          <a:xfrm>
            <a:off x="3470076" y="298409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1" name="下箭头 30"/>
          <p:cNvSpPr/>
          <p:nvPr/>
        </p:nvSpPr>
        <p:spPr>
          <a:xfrm>
            <a:off x="3470076" y="3583304"/>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2" name="下箭头 31"/>
          <p:cNvSpPr/>
          <p:nvPr/>
        </p:nvSpPr>
        <p:spPr>
          <a:xfrm>
            <a:off x="3470076" y="4128854"/>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3" name="下箭头 32"/>
          <p:cNvSpPr/>
          <p:nvPr/>
        </p:nvSpPr>
        <p:spPr>
          <a:xfrm>
            <a:off x="3460091" y="4659478"/>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4" name="下箭头 33"/>
          <p:cNvSpPr/>
          <p:nvPr/>
        </p:nvSpPr>
        <p:spPr>
          <a:xfrm>
            <a:off x="3470076" y="5415739"/>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5" name="流程图: 过程 34"/>
          <p:cNvSpPr/>
          <p:nvPr/>
        </p:nvSpPr>
        <p:spPr>
          <a:xfrm>
            <a:off x="1885901" y="5661248"/>
            <a:ext cx="3299275" cy="319444"/>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9</a:t>
            </a:r>
            <a:r>
              <a:rPr lang="zh-CN" altLang="en-US" sz="1400" b="1" dirty="0">
                <a:solidFill>
                  <a:schemeClr val="tx1"/>
                </a:solidFill>
              </a:rPr>
              <a:t>、答辩申请状态为“已完成”</a:t>
            </a:r>
          </a:p>
        </p:txBody>
      </p:sp>
      <p:sp>
        <p:nvSpPr>
          <p:cNvPr id="36" name="左大括号 35"/>
          <p:cNvSpPr/>
          <p:nvPr/>
        </p:nvSpPr>
        <p:spPr>
          <a:xfrm>
            <a:off x="1361257" y="3316396"/>
            <a:ext cx="360040" cy="2520280"/>
          </a:xfrm>
          <a:prstGeom prst="leftBrace">
            <a:avLst>
              <a:gd name="adj1" fmla="val 8333"/>
              <a:gd name="adj2" fmla="val 69208"/>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7" name="文本框 36"/>
          <p:cNvSpPr txBox="1"/>
          <p:nvPr/>
        </p:nvSpPr>
        <p:spPr>
          <a:xfrm>
            <a:off x="823836" y="4576536"/>
            <a:ext cx="461665" cy="1059750"/>
          </a:xfrm>
          <a:prstGeom prst="rect">
            <a:avLst/>
          </a:prstGeom>
          <a:solidFill>
            <a:srgbClr val="00B0F0"/>
          </a:solidFill>
          <a:ln w="28575">
            <a:solidFill>
              <a:schemeClr val="accent1">
                <a:shade val="50000"/>
              </a:schemeClr>
            </a:solidFill>
          </a:ln>
        </p:spPr>
        <p:txBody>
          <a:bodyPr vert="eaVert" wrap="square" rtlCol="0">
            <a:spAutoFit/>
          </a:bodyPr>
          <a:lstStyle/>
          <a:p>
            <a:r>
              <a:rPr lang="zh-CN" altLang="en-US" b="1" dirty="0">
                <a:latin typeface="+mn-ea"/>
                <a:ea typeface="+mn-ea"/>
              </a:rPr>
              <a:t>答辩秘书</a:t>
            </a:r>
          </a:p>
        </p:txBody>
      </p:sp>
      <p:sp>
        <p:nvSpPr>
          <p:cNvPr id="38" name="流程图: 过程 37"/>
          <p:cNvSpPr/>
          <p:nvPr/>
        </p:nvSpPr>
        <p:spPr>
          <a:xfrm>
            <a:off x="1903788" y="6124708"/>
            <a:ext cx="3271691" cy="576064"/>
          </a:xfrm>
          <a:prstGeom prst="flowChartProcess">
            <a:avLst/>
          </a:prstGeom>
          <a:solidFill>
            <a:srgbClr val="FFFF99"/>
          </a:solidFill>
          <a:ln w="4445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10</a:t>
            </a:r>
            <a:r>
              <a:rPr lang="zh-CN" altLang="en-US" sz="1400" b="1" dirty="0">
                <a:solidFill>
                  <a:schemeClr val="tx1"/>
                </a:solidFill>
              </a:rPr>
              <a:t>、修改论文，在</a:t>
            </a:r>
            <a:r>
              <a:rPr lang="zh-CN" altLang="en-US" sz="1400" b="1" dirty="0">
                <a:solidFill>
                  <a:srgbClr val="FF0000"/>
                </a:solidFill>
                <a:latin typeface="微软雅黑" panose="020B0503020204020204" pitchFamily="34" charset="-122"/>
                <a:ea typeface="微软雅黑" panose="020B0503020204020204" pitchFamily="34" charset="-122"/>
              </a:rPr>
              <a:t>培养指导系统</a:t>
            </a:r>
            <a:r>
              <a:rPr lang="zh-CN" altLang="en-US" sz="1400" b="1" dirty="0">
                <a:solidFill>
                  <a:schemeClr val="tx1"/>
                </a:solidFill>
              </a:rPr>
              <a:t>上传最终版论文，然后在学位系统中同步。</a:t>
            </a:r>
          </a:p>
        </p:txBody>
      </p:sp>
      <p:cxnSp>
        <p:nvCxnSpPr>
          <p:cNvPr id="40" name="直接箭头连接符 39"/>
          <p:cNvCxnSpPr/>
          <p:nvPr/>
        </p:nvCxnSpPr>
        <p:spPr>
          <a:xfrm>
            <a:off x="3716450" y="967412"/>
            <a:ext cx="18722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1" name="流程图: 决策 40"/>
          <p:cNvSpPr/>
          <p:nvPr/>
        </p:nvSpPr>
        <p:spPr>
          <a:xfrm>
            <a:off x="5694806" y="724108"/>
            <a:ext cx="2621610" cy="473419"/>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a:t>请求导师指导</a:t>
            </a:r>
          </a:p>
        </p:txBody>
      </p:sp>
      <p:cxnSp>
        <p:nvCxnSpPr>
          <p:cNvPr id="42" name="直接箭头连接符 41"/>
          <p:cNvCxnSpPr/>
          <p:nvPr/>
        </p:nvCxnSpPr>
        <p:spPr>
          <a:xfrm>
            <a:off x="3716450" y="1698096"/>
            <a:ext cx="18722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3" name="流程图: 决策 42"/>
          <p:cNvSpPr/>
          <p:nvPr/>
        </p:nvSpPr>
        <p:spPr>
          <a:xfrm>
            <a:off x="5665462" y="1473054"/>
            <a:ext cx="2650954" cy="47519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a:t>导师审核通过</a:t>
            </a:r>
          </a:p>
        </p:txBody>
      </p:sp>
      <p:cxnSp>
        <p:nvCxnSpPr>
          <p:cNvPr id="45" name="直接箭头连接符 44"/>
          <p:cNvCxnSpPr/>
          <p:nvPr/>
        </p:nvCxnSpPr>
        <p:spPr>
          <a:xfrm>
            <a:off x="3658856" y="3645024"/>
            <a:ext cx="18722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7" name="流程图: 卡片 46"/>
          <p:cNvSpPr/>
          <p:nvPr/>
        </p:nvSpPr>
        <p:spPr>
          <a:xfrm>
            <a:off x="5604448" y="3151256"/>
            <a:ext cx="2711968" cy="884394"/>
          </a:xfrm>
          <a:prstGeom prst="flowChartPunchedCar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a:t>培养指导</a:t>
            </a:r>
            <a:r>
              <a:rPr lang="zh-CN" altLang="en-US" sz="1400" b="1" dirty="0">
                <a:solidFill>
                  <a:srgbClr val="FF0000"/>
                </a:solidFill>
              </a:rPr>
              <a:t>自动生成</a:t>
            </a:r>
            <a:r>
              <a:rPr lang="zh-CN" altLang="en-US" sz="1400" b="1" dirty="0"/>
              <a:t>答辩申请书，下载、编辑、</a:t>
            </a:r>
            <a:r>
              <a:rPr lang="zh-CN" altLang="en-US" sz="1400" b="1" dirty="0">
                <a:solidFill>
                  <a:srgbClr val="FF0000"/>
                </a:solidFill>
              </a:rPr>
              <a:t>填写答辩委员</a:t>
            </a:r>
            <a:r>
              <a:rPr lang="zh-CN" altLang="en-US" sz="1400" b="1" dirty="0"/>
              <a:t>，交至教育处</a:t>
            </a:r>
          </a:p>
        </p:txBody>
      </p:sp>
      <p:cxnSp>
        <p:nvCxnSpPr>
          <p:cNvPr id="48" name="直接箭头连接符 47"/>
          <p:cNvCxnSpPr/>
          <p:nvPr/>
        </p:nvCxnSpPr>
        <p:spPr>
          <a:xfrm>
            <a:off x="5216155" y="479246"/>
            <a:ext cx="372503"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50" name="流程图: 卡片 49"/>
          <p:cNvSpPr/>
          <p:nvPr/>
        </p:nvSpPr>
        <p:spPr>
          <a:xfrm>
            <a:off x="5665462" y="60212"/>
            <a:ext cx="3206219" cy="540891"/>
          </a:xfrm>
          <a:prstGeom prst="flowChartPunchedCar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a:latin typeface="+mn-ea"/>
              </a:rPr>
              <a:t>成果：发表文章、专利；</a:t>
            </a:r>
            <a:endParaRPr lang="en-US" altLang="zh-CN" sz="1400" b="1" dirty="0">
              <a:latin typeface="+mn-ea"/>
            </a:endParaRPr>
          </a:p>
          <a:p>
            <a:r>
              <a:rPr lang="zh-CN" altLang="en-US" sz="1400" b="1" dirty="0">
                <a:latin typeface="+mn-ea"/>
              </a:rPr>
              <a:t>实践：学术报告、社会实践（导师审核）</a:t>
            </a:r>
          </a:p>
        </p:txBody>
      </p:sp>
      <p:sp>
        <p:nvSpPr>
          <p:cNvPr id="51" name="文本框 50"/>
          <p:cNvSpPr txBox="1"/>
          <p:nvPr/>
        </p:nvSpPr>
        <p:spPr>
          <a:xfrm flipH="1">
            <a:off x="69258" y="1405283"/>
            <a:ext cx="923330" cy="3491946"/>
          </a:xfrm>
          <a:prstGeom prst="rect">
            <a:avLst/>
          </a:prstGeom>
          <a:noFill/>
        </p:spPr>
        <p:txBody>
          <a:bodyPr vert="vert270" wrap="square" rtlCol="0">
            <a:spAutoFit/>
          </a:bodyPr>
          <a:lstStyle/>
          <a:p>
            <a:pPr algn="ctr"/>
            <a:r>
              <a:rPr lang="zh-CN" altLang="en-US" sz="2400" b="1" dirty="0">
                <a:solidFill>
                  <a:srgbClr val="FF3300"/>
                </a:solidFill>
              </a:rPr>
              <a:t>培养指导系统：学位论文答辩基本流程</a:t>
            </a:r>
          </a:p>
        </p:txBody>
      </p:sp>
      <p:sp>
        <p:nvSpPr>
          <p:cNvPr id="52" name="文本框 51"/>
          <p:cNvSpPr txBox="1"/>
          <p:nvPr/>
        </p:nvSpPr>
        <p:spPr>
          <a:xfrm>
            <a:off x="5588511" y="4350545"/>
            <a:ext cx="3433424" cy="1169551"/>
          </a:xfrm>
          <a:prstGeom prst="rect">
            <a:avLst/>
          </a:prstGeom>
          <a:noFill/>
          <a:ln w="38100">
            <a:solidFill>
              <a:schemeClr val="accent1">
                <a:shade val="50000"/>
              </a:schemeClr>
            </a:solidFill>
          </a:ln>
        </p:spPr>
        <p:txBody>
          <a:bodyPr wrap="square" rtlCol="0">
            <a:spAutoFit/>
          </a:bodyPr>
          <a:lstStyle/>
          <a:p>
            <a:r>
              <a:rPr lang="zh-CN" altLang="en-US" sz="1400" b="1" dirty="0">
                <a:solidFill>
                  <a:srgbClr val="FF3300"/>
                </a:solidFill>
                <a:latin typeface="+mn-ea"/>
                <a:ea typeface="+mn-ea"/>
              </a:rPr>
              <a:t>论文评阅时间：</a:t>
            </a:r>
            <a:r>
              <a:rPr lang="zh-CN" altLang="en-US" sz="1400" b="1" dirty="0">
                <a:latin typeface="+mn-ea"/>
                <a:ea typeface="+mn-ea"/>
              </a:rPr>
              <a:t>指答辩秘书在培养管理中聘请论文评阅人、答辩人的论文评阅状态为“已评阅”时开始计算，至论文答辩时间止，</a:t>
            </a:r>
            <a:r>
              <a:rPr lang="zh-CN" altLang="en-US" sz="1400" b="1" dirty="0">
                <a:solidFill>
                  <a:srgbClr val="660066"/>
                </a:solidFill>
                <a:latin typeface="+mn-ea"/>
                <a:ea typeface="+mn-ea"/>
              </a:rPr>
              <a:t>博士论文评阅不少于</a:t>
            </a:r>
            <a:r>
              <a:rPr lang="en-US" altLang="zh-CN" sz="1400" b="1" dirty="0">
                <a:solidFill>
                  <a:srgbClr val="660066"/>
                </a:solidFill>
                <a:latin typeface="+mn-ea"/>
                <a:ea typeface="+mn-ea"/>
              </a:rPr>
              <a:t>15</a:t>
            </a:r>
            <a:r>
              <a:rPr lang="zh-CN" altLang="en-US" sz="1400" b="1" dirty="0">
                <a:solidFill>
                  <a:srgbClr val="660066"/>
                </a:solidFill>
                <a:latin typeface="+mn-ea"/>
                <a:ea typeface="+mn-ea"/>
              </a:rPr>
              <a:t>天，硕士论文评阅不少于</a:t>
            </a:r>
            <a:r>
              <a:rPr lang="en-US" altLang="zh-CN" sz="1400" b="1" dirty="0">
                <a:solidFill>
                  <a:srgbClr val="660066"/>
                </a:solidFill>
                <a:latin typeface="+mn-ea"/>
                <a:ea typeface="+mn-ea"/>
              </a:rPr>
              <a:t>8</a:t>
            </a:r>
            <a:r>
              <a:rPr lang="zh-CN" altLang="en-US" sz="1400" b="1" dirty="0">
                <a:solidFill>
                  <a:srgbClr val="660066"/>
                </a:solidFill>
                <a:latin typeface="+mn-ea"/>
                <a:ea typeface="+mn-ea"/>
              </a:rPr>
              <a:t>天。</a:t>
            </a:r>
          </a:p>
        </p:txBody>
      </p:sp>
      <p:sp>
        <p:nvSpPr>
          <p:cNvPr id="54" name="矩形 53"/>
          <p:cNvSpPr/>
          <p:nvPr/>
        </p:nvSpPr>
        <p:spPr>
          <a:xfrm>
            <a:off x="5604448" y="5648574"/>
            <a:ext cx="3417487" cy="789377"/>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a:solidFill>
                  <a:srgbClr val="FF0000"/>
                </a:solidFill>
              </a:rPr>
              <a:t>关于答辩决议：</a:t>
            </a:r>
            <a:r>
              <a:rPr lang="zh-CN" altLang="en-US" sz="1400" b="1" dirty="0">
                <a:solidFill>
                  <a:schemeClr val="tx1"/>
                </a:solidFill>
              </a:rPr>
              <a:t>答辩秘书务必于</a:t>
            </a:r>
            <a:r>
              <a:rPr lang="zh-CN" altLang="en-US" sz="1400" b="1" dirty="0">
                <a:solidFill>
                  <a:srgbClr val="FF0000"/>
                </a:solidFill>
              </a:rPr>
              <a:t>答辩当天</a:t>
            </a:r>
            <a:r>
              <a:rPr lang="zh-CN" altLang="en-US" sz="1400" b="1" dirty="0">
                <a:solidFill>
                  <a:schemeClr val="tx1"/>
                </a:solidFill>
              </a:rPr>
              <a:t>在培养管理中完成答辩过程、答辩决议的维护。</a:t>
            </a:r>
          </a:p>
        </p:txBody>
      </p:sp>
      <p:cxnSp>
        <p:nvCxnSpPr>
          <p:cNvPr id="58" name="直接箭头连接符 57"/>
          <p:cNvCxnSpPr>
            <a:stCxn id="35" idx="3"/>
          </p:cNvCxnSpPr>
          <p:nvPr/>
        </p:nvCxnSpPr>
        <p:spPr>
          <a:xfrm>
            <a:off x="5185176" y="5820970"/>
            <a:ext cx="394936" cy="15706"/>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6198" y="211974"/>
            <a:ext cx="1952779" cy="446276"/>
          </a:xfrm>
          <a:prstGeom prst="rect">
            <a:avLst/>
          </a:prstGeom>
          <a:noFill/>
        </p:spPr>
        <p:txBody>
          <a:bodyPr wrap="none" rtlCol="0">
            <a:spAutoFit/>
          </a:bodyPr>
          <a:lstStyle/>
          <a:p>
            <a:r>
              <a:rPr lang="en-US" altLang="zh-CN" sz="2300" dirty="0">
                <a:solidFill>
                  <a:srgbClr val="FF0000"/>
                </a:solidFill>
                <a:latin typeface="华文琥珀" panose="02010800040101010101" pitchFamily="2" charset="-122"/>
                <a:ea typeface="华文琥珀" panose="02010800040101010101" pitchFamily="2" charset="-122"/>
              </a:rPr>
              <a:t>Step by Step!</a:t>
            </a:r>
            <a:endParaRPr lang="zh-CN" altLang="en-US" sz="2300" dirty="0">
              <a:solidFill>
                <a:srgbClr val="FF0000"/>
              </a:solidFill>
              <a:latin typeface="华文琥珀" panose="02010800040101010101" pitchFamily="2" charset="-122"/>
              <a:ea typeface="华文琥珀" panose="02010800040101010101" pitchFamily="2" charset="-122"/>
            </a:endParaRPr>
          </a:p>
        </p:txBody>
      </p:sp>
      <p:sp>
        <p:nvSpPr>
          <p:cNvPr id="3" name="文本框 2"/>
          <p:cNvSpPr txBox="1"/>
          <p:nvPr/>
        </p:nvSpPr>
        <p:spPr>
          <a:xfrm>
            <a:off x="5665462" y="2132073"/>
            <a:ext cx="3356473" cy="923330"/>
          </a:xfrm>
          <a:prstGeom prst="rect">
            <a:avLst/>
          </a:prstGeom>
          <a:noFill/>
        </p:spPr>
        <p:txBody>
          <a:bodyPr wrap="square" rtlCol="0">
            <a:spAutoFit/>
          </a:bodyPr>
          <a:lstStyle/>
          <a:p>
            <a:r>
              <a:rPr lang="en-US" altLang="zh-CN" b="1" dirty="0">
                <a:solidFill>
                  <a:srgbClr val="FF0000"/>
                </a:solidFill>
                <a:latin typeface="微软雅黑" panose="020B0503020204020204" pitchFamily="34" charset="-122"/>
                <a:ea typeface="微软雅黑" panose="020B0503020204020204" pitchFamily="34" charset="-122"/>
              </a:rPr>
              <a:t>—— </a:t>
            </a:r>
            <a:r>
              <a:rPr lang="zh-CN" altLang="en-US" b="1" dirty="0">
                <a:solidFill>
                  <a:srgbClr val="FF0000"/>
                </a:solidFill>
                <a:latin typeface="微软雅黑" panose="020B0503020204020204" pitchFamily="34" charset="-122"/>
                <a:ea typeface="微软雅黑" panose="020B0503020204020204" pitchFamily="34" charset="-122"/>
              </a:rPr>
              <a:t>上述均要求第一导师审核！（自</a:t>
            </a:r>
            <a:r>
              <a:rPr lang="en-US" altLang="zh-CN" b="1" dirty="0">
                <a:solidFill>
                  <a:srgbClr val="FF0000"/>
                </a:solidFill>
                <a:latin typeface="微软雅黑" panose="020B0503020204020204" pitchFamily="34" charset="-122"/>
                <a:ea typeface="微软雅黑" panose="020B0503020204020204" pitchFamily="34" charset="-122"/>
              </a:rPr>
              <a:t>2018</a:t>
            </a:r>
            <a:r>
              <a:rPr lang="zh-CN" altLang="en-US" b="1" dirty="0">
                <a:solidFill>
                  <a:srgbClr val="FF0000"/>
                </a:solidFill>
                <a:latin typeface="微软雅黑" panose="020B0503020204020204" pitchFamily="34" charset="-122"/>
                <a:ea typeface="微软雅黑" panose="020B0503020204020204" pitchFamily="34" charset="-122"/>
              </a:rPr>
              <a:t>年</a:t>
            </a:r>
            <a:r>
              <a:rPr lang="en-US" altLang="zh-CN" b="1" dirty="0">
                <a:solidFill>
                  <a:srgbClr val="FF0000"/>
                </a:solidFill>
                <a:latin typeface="微软雅黑" panose="020B0503020204020204" pitchFamily="34" charset="-122"/>
                <a:ea typeface="微软雅黑" panose="020B0503020204020204" pitchFamily="34" charset="-122"/>
              </a:rPr>
              <a:t>1</a:t>
            </a:r>
            <a:r>
              <a:rPr lang="zh-CN" altLang="en-US" b="1" dirty="0">
                <a:solidFill>
                  <a:srgbClr val="FF0000"/>
                </a:solidFill>
                <a:latin typeface="微软雅黑" panose="020B0503020204020204" pitchFamily="34" charset="-122"/>
                <a:ea typeface="微软雅黑" panose="020B0503020204020204" pitchFamily="34" charset="-122"/>
              </a:rPr>
              <a:t>月冬季毕业开始执行）</a:t>
            </a:r>
          </a:p>
        </p:txBody>
      </p:sp>
      <p:sp>
        <p:nvSpPr>
          <p:cNvPr id="4" name="五角星 3"/>
          <p:cNvSpPr/>
          <p:nvPr/>
        </p:nvSpPr>
        <p:spPr>
          <a:xfrm>
            <a:off x="1351560" y="6248426"/>
            <a:ext cx="360040" cy="328628"/>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五角星 38"/>
          <p:cNvSpPr/>
          <p:nvPr/>
        </p:nvSpPr>
        <p:spPr>
          <a:xfrm>
            <a:off x="932288" y="6248426"/>
            <a:ext cx="360040" cy="328628"/>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五角星 43"/>
          <p:cNvSpPr/>
          <p:nvPr/>
        </p:nvSpPr>
        <p:spPr>
          <a:xfrm>
            <a:off x="513016" y="6256514"/>
            <a:ext cx="360040" cy="328628"/>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806752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p:cNvSpPr>
          <p:nvPr/>
        </p:nvSpPr>
        <p:spPr bwMode="auto">
          <a:xfrm>
            <a:off x="395288" y="188640"/>
            <a:ext cx="8353425" cy="5760640"/>
          </a:xfrm>
          <a:prstGeom prst="rect">
            <a:avLst/>
          </a:prstGeom>
          <a:noFill/>
          <a:ln w="9525">
            <a:noFill/>
            <a:miter lim="800000"/>
            <a:headEnd/>
            <a:tailEnd/>
          </a:ln>
        </p:spPr>
        <p:txBody>
          <a:bodyPr/>
          <a:lstStyle/>
          <a:p>
            <a:pPr>
              <a:lnSpc>
                <a:spcPct val="110000"/>
              </a:lnSpc>
              <a:spcBef>
                <a:spcPct val="20000"/>
              </a:spcBef>
              <a:spcAft>
                <a:spcPct val="20000"/>
              </a:spcAft>
              <a:buSzPct val="95000"/>
              <a:buFont typeface="Century Schoolbook" pitchFamily="18" charset="0"/>
              <a:buNone/>
              <a:defRPr/>
            </a:pPr>
            <a:r>
              <a:rPr lang="zh-CN" altLang="en-US" sz="2400" b="1" dirty="0">
                <a:solidFill>
                  <a:srgbClr val="000066"/>
                </a:solidFill>
                <a:effectLst>
                  <a:outerShdw blurRad="38100" dist="38100" dir="2700000" algn="tl">
                    <a:srgbClr val="C0C0C0"/>
                  </a:outerShdw>
                </a:effectLst>
                <a:latin typeface="黑体" pitchFamily="49" charset="-122"/>
                <a:ea typeface="黑体" pitchFamily="49" charset="-122"/>
              </a:rPr>
              <a:t>（四）学位论文评阅和答辩</a:t>
            </a:r>
            <a:endParaRPr lang="en-US" altLang="zh-CN" sz="2400" b="1" dirty="0">
              <a:solidFill>
                <a:srgbClr val="000066"/>
              </a:solidFill>
              <a:effectLst>
                <a:outerShdw blurRad="38100" dist="38100" dir="2700000" algn="tl">
                  <a:srgbClr val="C0C0C0"/>
                </a:outerShdw>
              </a:effectLst>
              <a:latin typeface="黑体" pitchFamily="49" charset="-122"/>
              <a:ea typeface="黑体" pitchFamily="49" charset="-122"/>
            </a:endParaRPr>
          </a:p>
          <a:p>
            <a:pPr>
              <a:lnSpc>
                <a:spcPct val="110000"/>
              </a:lnSpc>
              <a:spcBef>
                <a:spcPct val="20000"/>
              </a:spcBef>
              <a:spcAft>
                <a:spcPct val="20000"/>
              </a:spcAft>
              <a:buSzPct val="95000"/>
              <a:buFont typeface="Century Schoolbook" pitchFamily="18" charset="0"/>
              <a:buNone/>
              <a:defRPr/>
            </a:pPr>
            <a:r>
              <a:rPr lang="en-US" altLang="zh-CN" sz="2400" b="1" dirty="0">
                <a:solidFill>
                  <a:srgbClr val="FF0000"/>
                </a:solidFill>
                <a:effectLst>
                  <a:outerShdw blurRad="38100" dist="38100" dir="2700000" algn="tl">
                    <a:srgbClr val="C0C0C0"/>
                  </a:outerShdw>
                </a:effectLst>
                <a:latin typeface="+mn-ea"/>
                <a:ea typeface="+mn-ea"/>
              </a:rPr>
              <a:t>1</a:t>
            </a:r>
            <a:r>
              <a:rPr lang="zh-CN" altLang="en-US" sz="2400" b="1" dirty="0">
                <a:solidFill>
                  <a:srgbClr val="FF0000"/>
                </a:solidFill>
                <a:effectLst>
                  <a:outerShdw blurRad="38100" dist="38100" dir="2700000" algn="tl">
                    <a:srgbClr val="C0C0C0"/>
                  </a:outerShdw>
                </a:effectLst>
                <a:latin typeface="+mn-ea"/>
                <a:ea typeface="+mn-ea"/>
              </a:rPr>
              <a:t>、学位论文评阅</a:t>
            </a: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sz="2400" b="1" dirty="0">
                <a:effectLst>
                  <a:outerShdw blurRad="38100" dist="38100" dir="2700000" algn="tl">
                    <a:srgbClr val="C0C0C0"/>
                  </a:outerShdw>
                </a:effectLst>
                <a:latin typeface="+mn-ea"/>
                <a:ea typeface="+mn-ea"/>
              </a:rPr>
              <a:t>硕士学位论文应至少聘请</a:t>
            </a:r>
            <a:r>
              <a:rPr lang="en-US" altLang="zh-CN" sz="2400" b="1" dirty="0">
                <a:effectLst>
                  <a:outerShdw blurRad="38100" dist="38100" dir="2700000" algn="tl">
                    <a:srgbClr val="C0C0C0"/>
                  </a:outerShdw>
                </a:effectLst>
                <a:latin typeface="+mn-ea"/>
                <a:ea typeface="+mn-ea"/>
              </a:rPr>
              <a:t>3</a:t>
            </a:r>
            <a:r>
              <a:rPr lang="zh-CN" altLang="en-US" sz="2400" b="1" dirty="0">
                <a:effectLst>
                  <a:outerShdw blurRad="38100" dist="38100" dir="2700000" algn="tl">
                    <a:srgbClr val="C0C0C0"/>
                  </a:outerShdw>
                </a:effectLst>
                <a:latin typeface="+mn-ea"/>
                <a:ea typeface="+mn-ea"/>
              </a:rPr>
              <a:t>位同行专家（</a:t>
            </a:r>
            <a:r>
              <a:rPr lang="zh-CN" altLang="en-US" sz="2400" b="1" u="sng" dirty="0">
                <a:solidFill>
                  <a:srgbClr val="0000FF"/>
                </a:solidFill>
                <a:effectLst>
                  <a:outerShdw blurRad="38100" dist="38100" dir="2700000" algn="tl">
                    <a:srgbClr val="C0C0C0"/>
                  </a:outerShdw>
                </a:effectLst>
                <a:latin typeface="+mn-ea"/>
                <a:ea typeface="+mn-ea"/>
              </a:rPr>
              <a:t>副研究员以上专业技术职称</a:t>
            </a:r>
            <a:r>
              <a:rPr lang="zh-CN" altLang="en-US" sz="2400" b="1" dirty="0">
                <a:effectLst>
                  <a:outerShdw blurRad="38100" dist="38100" dir="2700000" algn="tl">
                    <a:srgbClr val="C0C0C0"/>
                  </a:outerShdw>
                </a:effectLst>
                <a:latin typeface="+mn-ea"/>
                <a:ea typeface="+mn-ea"/>
              </a:rPr>
              <a:t>）为论文评阅人，其中，所内论文评阅人不少于</a:t>
            </a:r>
            <a:r>
              <a:rPr lang="en-US" altLang="zh-CN" sz="2400" b="1" dirty="0">
                <a:effectLst>
                  <a:outerShdw blurRad="38100" dist="38100" dir="2700000" algn="tl">
                    <a:srgbClr val="C0C0C0"/>
                  </a:outerShdw>
                </a:effectLst>
                <a:latin typeface="+mn-ea"/>
                <a:ea typeface="+mn-ea"/>
              </a:rPr>
              <a:t>1</a:t>
            </a:r>
            <a:r>
              <a:rPr lang="zh-CN" altLang="en-US" sz="2400" b="1" dirty="0">
                <a:effectLst>
                  <a:outerShdw blurRad="38100" dist="38100" dir="2700000" algn="tl">
                    <a:srgbClr val="C0C0C0"/>
                  </a:outerShdw>
                </a:effectLst>
                <a:latin typeface="+mn-ea"/>
                <a:ea typeface="+mn-ea"/>
              </a:rPr>
              <a:t>人，所外论文评阅人不少于</a:t>
            </a:r>
            <a:r>
              <a:rPr lang="en-US" altLang="zh-CN" sz="2400" b="1" dirty="0">
                <a:effectLst>
                  <a:outerShdw blurRad="38100" dist="38100" dir="2700000" algn="tl">
                    <a:srgbClr val="C0C0C0"/>
                  </a:outerShdw>
                </a:effectLst>
                <a:latin typeface="+mn-ea"/>
                <a:ea typeface="+mn-ea"/>
              </a:rPr>
              <a:t>1</a:t>
            </a:r>
            <a:r>
              <a:rPr lang="zh-CN" altLang="en-US" sz="2400" b="1" dirty="0">
                <a:effectLst>
                  <a:outerShdw blurRad="38100" dist="38100" dir="2700000" algn="tl">
                    <a:srgbClr val="C0C0C0"/>
                  </a:outerShdw>
                </a:effectLst>
                <a:latin typeface="+mn-ea"/>
                <a:ea typeface="+mn-ea"/>
              </a:rPr>
              <a:t>人，论文评阅时间一般</a:t>
            </a:r>
            <a:r>
              <a:rPr lang="zh-CN" altLang="en-US" sz="2400" b="1" u="sng" dirty="0">
                <a:solidFill>
                  <a:srgbClr val="0000FF"/>
                </a:solidFill>
                <a:effectLst>
                  <a:outerShdw blurRad="38100" dist="38100" dir="2700000" algn="tl">
                    <a:srgbClr val="C0C0C0"/>
                  </a:outerShdw>
                </a:effectLst>
                <a:latin typeface="+mn-ea"/>
                <a:ea typeface="+mn-ea"/>
              </a:rPr>
              <a:t>不少于</a:t>
            </a:r>
            <a:r>
              <a:rPr lang="en-US" altLang="zh-CN" sz="2400" b="1" u="sng" dirty="0">
                <a:solidFill>
                  <a:srgbClr val="0000FF"/>
                </a:solidFill>
                <a:effectLst>
                  <a:outerShdw blurRad="38100" dist="38100" dir="2700000" algn="tl">
                    <a:srgbClr val="C0C0C0"/>
                  </a:outerShdw>
                </a:effectLst>
                <a:latin typeface="+mn-ea"/>
                <a:ea typeface="+mn-ea"/>
              </a:rPr>
              <a:t>8</a:t>
            </a:r>
            <a:r>
              <a:rPr lang="zh-CN" altLang="en-US" sz="2400" b="1" u="sng" dirty="0">
                <a:solidFill>
                  <a:srgbClr val="0000FF"/>
                </a:solidFill>
                <a:effectLst>
                  <a:outerShdw blurRad="38100" dist="38100" dir="2700000" algn="tl">
                    <a:srgbClr val="C0C0C0"/>
                  </a:outerShdw>
                </a:effectLst>
                <a:latin typeface="+mn-ea"/>
                <a:ea typeface="+mn-ea"/>
              </a:rPr>
              <a:t>天</a:t>
            </a:r>
            <a:r>
              <a:rPr lang="zh-CN" altLang="en-US" sz="2400" b="1" dirty="0">
                <a:effectLst>
                  <a:outerShdw blurRad="38100" dist="38100" dir="2700000" algn="tl">
                    <a:srgbClr val="C0C0C0"/>
                  </a:outerShdw>
                </a:effectLst>
                <a:latin typeface="+mn-ea"/>
                <a:ea typeface="+mn-ea"/>
              </a:rPr>
              <a:t>。</a:t>
            </a: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sz="2400" b="1" dirty="0">
                <a:effectLst>
                  <a:outerShdw blurRad="38100" dist="38100" dir="2700000" algn="tl">
                    <a:srgbClr val="C0C0C0"/>
                  </a:outerShdw>
                </a:effectLst>
                <a:latin typeface="+mn-ea"/>
                <a:ea typeface="+mn-ea"/>
              </a:rPr>
              <a:t>博士学位论文应至少聘请</a:t>
            </a:r>
            <a:r>
              <a:rPr lang="en-US" altLang="zh-CN" sz="2400" b="1" dirty="0">
                <a:effectLst>
                  <a:outerShdw blurRad="38100" dist="38100" dir="2700000" algn="tl">
                    <a:srgbClr val="C0C0C0"/>
                  </a:outerShdw>
                </a:effectLst>
                <a:latin typeface="+mn-ea"/>
                <a:ea typeface="+mn-ea"/>
              </a:rPr>
              <a:t>5</a:t>
            </a:r>
            <a:r>
              <a:rPr lang="zh-CN" altLang="en-US" sz="2400" b="1" dirty="0">
                <a:effectLst>
                  <a:outerShdw blurRad="38100" dist="38100" dir="2700000" algn="tl">
                    <a:srgbClr val="C0C0C0"/>
                  </a:outerShdw>
                </a:effectLst>
                <a:latin typeface="+mn-ea"/>
                <a:ea typeface="+mn-ea"/>
              </a:rPr>
              <a:t>位本学科、专业或相关学科、专业的同行专家为论文评阅人（</a:t>
            </a:r>
            <a:r>
              <a:rPr lang="zh-CN" altLang="en-US" sz="2400" b="1" u="sng" dirty="0">
                <a:solidFill>
                  <a:srgbClr val="0000FF"/>
                </a:solidFill>
                <a:effectLst>
                  <a:outerShdw blurRad="38100" dist="38100" dir="2700000" algn="tl">
                    <a:srgbClr val="C0C0C0"/>
                  </a:outerShdw>
                </a:effectLst>
                <a:latin typeface="+mn-ea"/>
                <a:ea typeface="+mn-ea"/>
              </a:rPr>
              <a:t>必须为博士生导师</a:t>
            </a:r>
            <a:r>
              <a:rPr lang="zh-CN" altLang="en-US" sz="2400" b="1" dirty="0">
                <a:effectLst>
                  <a:outerShdw blurRad="38100" dist="38100" dir="2700000" algn="tl">
                    <a:srgbClr val="C0C0C0"/>
                  </a:outerShdw>
                </a:effectLst>
                <a:latin typeface="+mn-ea"/>
                <a:ea typeface="+mn-ea"/>
              </a:rPr>
              <a:t>），其中，所内论文评阅人不少于</a:t>
            </a:r>
            <a:r>
              <a:rPr lang="en-US" altLang="zh-CN" sz="2400" b="1" dirty="0">
                <a:effectLst>
                  <a:outerShdw blurRad="38100" dist="38100" dir="2700000" algn="tl">
                    <a:srgbClr val="C0C0C0"/>
                  </a:outerShdw>
                </a:effectLst>
                <a:latin typeface="+mn-ea"/>
                <a:ea typeface="+mn-ea"/>
              </a:rPr>
              <a:t>1</a:t>
            </a:r>
            <a:r>
              <a:rPr lang="zh-CN" altLang="en-US" sz="2400" b="1" dirty="0">
                <a:effectLst>
                  <a:outerShdw blurRad="38100" dist="38100" dir="2700000" algn="tl">
                    <a:srgbClr val="C0C0C0"/>
                  </a:outerShdw>
                </a:effectLst>
                <a:latin typeface="+mn-ea"/>
                <a:ea typeface="+mn-ea"/>
              </a:rPr>
              <a:t>人，所外评阅人不少于</a:t>
            </a:r>
            <a:r>
              <a:rPr lang="en-US" altLang="zh-CN" sz="2400" b="1" dirty="0">
                <a:effectLst>
                  <a:outerShdw blurRad="38100" dist="38100" dir="2700000" algn="tl">
                    <a:srgbClr val="C0C0C0"/>
                  </a:outerShdw>
                </a:effectLst>
                <a:latin typeface="+mn-ea"/>
                <a:ea typeface="+mn-ea"/>
              </a:rPr>
              <a:t>2</a:t>
            </a:r>
            <a:r>
              <a:rPr lang="zh-CN" altLang="en-US" sz="2400" b="1" dirty="0">
                <a:effectLst>
                  <a:outerShdw blurRad="38100" dist="38100" dir="2700000" algn="tl">
                    <a:srgbClr val="C0C0C0"/>
                  </a:outerShdw>
                </a:effectLst>
                <a:latin typeface="+mn-ea"/>
                <a:ea typeface="+mn-ea"/>
              </a:rPr>
              <a:t>人，评阅时间一般</a:t>
            </a:r>
            <a:r>
              <a:rPr lang="zh-CN" altLang="en-US" sz="2400" b="1" u="sng" dirty="0">
                <a:solidFill>
                  <a:srgbClr val="0000FF"/>
                </a:solidFill>
                <a:effectLst>
                  <a:outerShdw blurRad="38100" dist="38100" dir="2700000" algn="tl">
                    <a:srgbClr val="C0C0C0"/>
                  </a:outerShdw>
                </a:effectLst>
                <a:latin typeface="+mn-ea"/>
                <a:ea typeface="+mn-ea"/>
              </a:rPr>
              <a:t>不少于</a:t>
            </a:r>
            <a:r>
              <a:rPr lang="en-US" altLang="zh-CN" sz="2400" b="1" u="sng" dirty="0">
                <a:solidFill>
                  <a:srgbClr val="0000FF"/>
                </a:solidFill>
                <a:effectLst>
                  <a:outerShdw blurRad="38100" dist="38100" dir="2700000" algn="tl">
                    <a:srgbClr val="C0C0C0"/>
                  </a:outerShdw>
                </a:effectLst>
                <a:latin typeface="+mn-ea"/>
                <a:ea typeface="+mn-ea"/>
              </a:rPr>
              <a:t>15</a:t>
            </a:r>
            <a:r>
              <a:rPr lang="zh-CN" altLang="en-US" sz="2400" b="1" u="sng" dirty="0">
                <a:solidFill>
                  <a:srgbClr val="0000FF"/>
                </a:solidFill>
                <a:effectLst>
                  <a:outerShdw blurRad="38100" dist="38100" dir="2700000" algn="tl">
                    <a:srgbClr val="C0C0C0"/>
                  </a:outerShdw>
                </a:effectLst>
                <a:latin typeface="+mn-ea"/>
                <a:ea typeface="+mn-ea"/>
              </a:rPr>
              <a:t>天</a:t>
            </a:r>
            <a:r>
              <a:rPr lang="zh-CN" altLang="en-US" sz="2400" b="1" dirty="0">
                <a:effectLst>
                  <a:outerShdw blurRad="38100" dist="38100" dir="2700000" algn="tl">
                    <a:srgbClr val="C0C0C0"/>
                  </a:outerShdw>
                </a:effectLst>
                <a:latin typeface="+mn-ea"/>
                <a:ea typeface="+mn-ea"/>
              </a:rPr>
              <a:t>。</a:t>
            </a:r>
            <a:endParaRPr lang="en-US" altLang="zh-CN" sz="2400" b="1" dirty="0">
              <a:effectLst>
                <a:outerShdw blurRad="38100" dist="38100" dir="2700000" algn="tl">
                  <a:srgbClr val="C0C0C0"/>
                </a:outerShdw>
              </a:effectLst>
              <a:latin typeface="+mn-ea"/>
              <a:ea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sz="2400" b="1" u="sng" dirty="0">
                <a:solidFill>
                  <a:srgbClr val="FF0000"/>
                </a:solidFill>
                <a:effectLst>
                  <a:outerShdw blurRad="38100" dist="38100" dir="2700000" algn="tl">
                    <a:srgbClr val="C0C0C0"/>
                  </a:outerShdw>
                </a:effectLst>
                <a:latin typeface="+mn-ea"/>
                <a:ea typeface="+mn-ea"/>
              </a:rPr>
              <a:t>导师</a:t>
            </a:r>
            <a:r>
              <a:rPr lang="zh-CN" altLang="en-US" sz="2400" b="1" dirty="0">
                <a:effectLst>
                  <a:outerShdw blurRad="38100" dist="38100" dir="2700000" algn="tl">
                    <a:srgbClr val="C0C0C0"/>
                  </a:outerShdw>
                </a:effectLst>
                <a:latin typeface="+mn-ea"/>
                <a:ea typeface="+mn-ea"/>
              </a:rPr>
              <a:t>不能作为论文评阅人。</a:t>
            </a:r>
          </a:p>
          <a:p>
            <a:pPr algn="ctr" eaLnBrk="0" hangingPunct="0">
              <a:lnSpc>
                <a:spcPct val="120000"/>
              </a:lnSpc>
              <a:spcBef>
                <a:spcPct val="20000"/>
              </a:spcBef>
              <a:spcAft>
                <a:spcPct val="20000"/>
              </a:spcAft>
              <a:buClr>
                <a:srgbClr val="0BD0D9"/>
              </a:buClr>
              <a:buSzPct val="95000"/>
              <a:defRPr/>
            </a:pPr>
            <a:r>
              <a:rPr lang="zh-CN" altLang="en-US" sz="2400" b="1" u="sng" dirty="0">
                <a:solidFill>
                  <a:srgbClr val="FF0000"/>
                </a:solidFill>
                <a:effectLst>
                  <a:outerShdw blurRad="38100" dist="38100" dir="2700000" algn="tl">
                    <a:srgbClr val="C0C0C0"/>
                  </a:outerShdw>
                </a:effectLst>
                <a:latin typeface="微软雅黑" pitchFamily="34" charset="-122"/>
                <a:ea typeface="微软雅黑" pitchFamily="34" charset="-122"/>
              </a:rPr>
              <a:t>务必遵守上述规定进行学位论文评阅！</a:t>
            </a:r>
          </a:p>
        </p:txBody>
      </p:sp>
      <p:grpSp>
        <p:nvGrpSpPr>
          <p:cNvPr id="13315" name="Group 5"/>
          <p:cNvGrpSpPr>
            <a:grpSpLocks/>
          </p:cNvGrpSpPr>
          <p:nvPr/>
        </p:nvGrpSpPr>
        <p:grpSpPr bwMode="auto">
          <a:xfrm>
            <a:off x="201613" y="0"/>
            <a:ext cx="8942387" cy="6864350"/>
            <a:chOff x="127" y="0"/>
            <a:chExt cx="5633" cy="4324"/>
          </a:xfrm>
        </p:grpSpPr>
        <p:grpSp>
          <p:nvGrpSpPr>
            <p:cNvPr id="13316" name="Group 6"/>
            <p:cNvGrpSpPr>
              <a:grpSpLocks/>
            </p:cNvGrpSpPr>
            <p:nvPr/>
          </p:nvGrpSpPr>
          <p:grpSpPr bwMode="auto">
            <a:xfrm>
              <a:off x="127" y="4065"/>
              <a:ext cx="5633" cy="259"/>
              <a:chOff x="127" y="4065"/>
              <a:chExt cx="5633" cy="259"/>
            </a:xfrm>
          </p:grpSpPr>
          <p:sp>
            <p:nvSpPr>
              <p:cNvPr id="13318"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3319" name="Text Box 8"/>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3317"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332656"/>
            <a:ext cx="7992888" cy="6327886"/>
          </a:xfrm>
          <a:prstGeom prst="rect">
            <a:avLst/>
          </a:prstGeom>
        </p:spPr>
        <p:txBody>
          <a:bodyPr wrap="square">
            <a:spAutoFit/>
          </a:bodyPr>
          <a:lstStyle/>
          <a:p>
            <a:pPr>
              <a:lnSpc>
                <a:spcPct val="110000"/>
              </a:lnSpc>
              <a:spcBef>
                <a:spcPct val="20000"/>
              </a:spcBef>
              <a:spcAft>
                <a:spcPct val="20000"/>
              </a:spcAft>
              <a:buSzPct val="95000"/>
              <a:defRPr/>
            </a:pPr>
            <a:r>
              <a:rPr lang="en-US" altLang="zh-CN" sz="3200" b="1" dirty="0">
                <a:solidFill>
                  <a:srgbClr val="0000FF"/>
                </a:solidFill>
                <a:effectLst>
                  <a:outerShdw blurRad="38100" dist="38100" dir="2700000" algn="tl">
                    <a:srgbClr val="C0C0C0"/>
                  </a:outerShdw>
                </a:effectLst>
                <a:latin typeface="黑体" pitchFamily="49" charset="-122"/>
                <a:ea typeface="黑体" pitchFamily="49" charset="-122"/>
              </a:rPr>
              <a:t>2.</a:t>
            </a:r>
            <a:r>
              <a:rPr lang="zh-CN" altLang="en-US" sz="3200" b="1" dirty="0">
                <a:solidFill>
                  <a:srgbClr val="0000FF"/>
                </a:solidFill>
                <a:effectLst>
                  <a:outerShdw blurRad="38100" dist="38100" dir="2700000" algn="tl">
                    <a:srgbClr val="C0C0C0"/>
                  </a:outerShdw>
                </a:effectLst>
                <a:latin typeface="黑体" pitchFamily="49" charset="-122"/>
                <a:ea typeface="黑体" pitchFamily="49" charset="-122"/>
              </a:rPr>
              <a:t>学位论文答辩</a:t>
            </a:r>
            <a:endParaRPr lang="en-US" altLang="zh-CN" sz="3200" b="1" dirty="0">
              <a:solidFill>
                <a:srgbClr val="0000FF"/>
              </a:solidFill>
              <a:effectLst>
                <a:outerShdw blurRad="38100" dist="38100" dir="2700000" algn="tl">
                  <a:srgbClr val="C0C0C0"/>
                </a:outerShdw>
              </a:effectLst>
              <a:latin typeface="黑体" pitchFamily="49" charset="-122"/>
              <a:ea typeface="黑体" pitchFamily="49" charset="-122"/>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effectLst>
                  <a:outerShdw blurRad="38100" dist="38100" dir="2700000" algn="tl">
                    <a:srgbClr val="C0C0C0"/>
                  </a:outerShdw>
                </a:effectLst>
                <a:latin typeface="+mn-ea"/>
              </a:rPr>
              <a:t>硕士学位论文答辩委员会应由</a:t>
            </a:r>
            <a:r>
              <a:rPr lang="en-US" altLang="zh-CN" b="1" u="sng" dirty="0">
                <a:solidFill>
                  <a:srgbClr val="FF0000"/>
                </a:solidFill>
                <a:effectLst>
                  <a:outerShdw blurRad="38100" dist="38100" dir="2700000" algn="tl">
                    <a:srgbClr val="C0C0C0"/>
                  </a:outerShdw>
                </a:effectLst>
                <a:latin typeface="+mn-ea"/>
              </a:rPr>
              <a:t>3</a:t>
            </a:r>
            <a:r>
              <a:rPr lang="zh-CN" altLang="zh-CN" b="1" u="sng" dirty="0">
                <a:solidFill>
                  <a:srgbClr val="FF0000"/>
                </a:solidFill>
                <a:effectLst>
                  <a:outerShdw blurRad="38100" dist="38100" dir="2700000" algn="tl">
                    <a:srgbClr val="C0C0C0"/>
                  </a:outerShdw>
                </a:effectLst>
                <a:latin typeface="+mn-ea"/>
              </a:rPr>
              <a:t>－</a:t>
            </a:r>
            <a:r>
              <a:rPr lang="en-US" altLang="zh-CN" b="1" u="sng" dirty="0">
                <a:solidFill>
                  <a:srgbClr val="FF0000"/>
                </a:solidFill>
                <a:effectLst>
                  <a:outerShdw blurRad="38100" dist="38100" dir="2700000" algn="tl">
                    <a:srgbClr val="C0C0C0"/>
                  </a:outerShdw>
                </a:effectLst>
                <a:latin typeface="+mn-ea"/>
              </a:rPr>
              <a:t>5</a:t>
            </a:r>
            <a:r>
              <a:rPr lang="zh-CN" altLang="zh-CN" b="1" u="sng" dirty="0">
                <a:solidFill>
                  <a:srgbClr val="FF0000"/>
                </a:solidFill>
                <a:effectLst>
                  <a:outerShdw blurRad="38100" dist="38100" dir="2700000" algn="tl">
                    <a:srgbClr val="C0C0C0"/>
                  </a:outerShdw>
                </a:effectLst>
                <a:latin typeface="+mn-ea"/>
              </a:rPr>
              <a:t>位</a:t>
            </a:r>
            <a:r>
              <a:rPr lang="zh-CN" altLang="zh-CN" b="1" dirty="0">
                <a:effectLst>
                  <a:outerShdw blurRad="38100" dist="38100" dir="2700000" algn="tl">
                    <a:srgbClr val="C0C0C0"/>
                  </a:outerShdw>
                </a:effectLst>
                <a:latin typeface="+mn-ea"/>
              </a:rPr>
              <a:t>本学科专业和相关学科专业的正、副研究员（或具有相当专业技术职务者）组成，其中，</a:t>
            </a:r>
            <a:r>
              <a:rPr lang="zh-CN" altLang="en-US" b="1" dirty="0">
                <a:effectLst>
                  <a:outerShdw blurRad="38100" dist="38100" dir="2700000" algn="tl">
                    <a:srgbClr val="C0C0C0"/>
                  </a:outerShdw>
                </a:effectLst>
                <a:latin typeface="+mn-ea"/>
              </a:rPr>
              <a:t>至少包括所内同行专家、所</a:t>
            </a:r>
            <a:r>
              <a:rPr lang="zh-CN" altLang="zh-CN" b="1" dirty="0">
                <a:effectLst>
                  <a:outerShdw blurRad="38100" dist="38100" dir="2700000" algn="tl">
                    <a:srgbClr val="C0C0C0"/>
                  </a:outerShdw>
                </a:effectLst>
                <a:latin typeface="+mn-ea"/>
              </a:rPr>
              <a:t>外同行专家</a:t>
            </a:r>
            <a:r>
              <a:rPr lang="zh-CN" altLang="en-US" b="1" dirty="0">
                <a:effectLst>
                  <a:outerShdw blurRad="38100" dist="38100" dir="2700000" algn="tl">
                    <a:srgbClr val="C0C0C0"/>
                  </a:outerShdw>
                </a:effectLst>
                <a:latin typeface="+mn-ea"/>
              </a:rPr>
              <a:t>各一位</a:t>
            </a:r>
            <a:r>
              <a:rPr lang="zh-CN" altLang="zh-CN" b="1" dirty="0" smtClean="0">
                <a:effectLst>
                  <a:outerShdw blurRad="38100" dist="38100" dir="2700000" algn="tl">
                    <a:srgbClr val="C0C0C0"/>
                  </a:outerShdw>
                </a:effectLst>
                <a:latin typeface="+mn-ea"/>
              </a:rPr>
              <a:t>。</a:t>
            </a:r>
            <a:endParaRPr lang="en-US" altLang="zh-CN" b="1" dirty="0" smtClean="0">
              <a:effectLst>
                <a:outerShdw blurRad="38100" dist="38100" dir="2700000" algn="tl">
                  <a:srgbClr val="C0C0C0"/>
                </a:outerShdw>
              </a:effectLst>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smtClean="0">
                <a:effectLst>
                  <a:outerShdw blurRad="38100" dist="38100" dir="2700000" algn="tl">
                    <a:srgbClr val="C0C0C0"/>
                  </a:outerShdw>
                </a:effectLst>
                <a:latin typeface="+mn-ea"/>
              </a:rPr>
              <a:t>博士学位</a:t>
            </a:r>
            <a:r>
              <a:rPr lang="zh-CN" altLang="zh-CN" b="1" dirty="0">
                <a:effectLst>
                  <a:outerShdw blurRad="38100" dist="38100" dir="2700000" algn="tl">
                    <a:srgbClr val="C0C0C0"/>
                  </a:outerShdw>
                </a:effectLst>
                <a:latin typeface="+mn-ea"/>
              </a:rPr>
              <a:t>论文答辩委员会应由</a:t>
            </a:r>
            <a:r>
              <a:rPr lang="en-US" altLang="zh-CN" b="1" u="sng" dirty="0">
                <a:solidFill>
                  <a:srgbClr val="FF0000"/>
                </a:solidFill>
                <a:effectLst>
                  <a:outerShdw blurRad="38100" dist="38100" dir="2700000" algn="tl">
                    <a:srgbClr val="C0C0C0"/>
                  </a:outerShdw>
                </a:effectLst>
                <a:latin typeface="+mn-ea"/>
              </a:rPr>
              <a:t>5</a:t>
            </a:r>
            <a:r>
              <a:rPr lang="zh-CN" altLang="zh-CN" b="1" u="sng" dirty="0">
                <a:solidFill>
                  <a:srgbClr val="FF0000"/>
                </a:solidFill>
                <a:effectLst>
                  <a:outerShdw blurRad="38100" dist="38100" dir="2700000" algn="tl">
                    <a:srgbClr val="C0C0C0"/>
                  </a:outerShdw>
                </a:effectLst>
                <a:latin typeface="+mn-ea"/>
              </a:rPr>
              <a:t>－</a:t>
            </a:r>
            <a:r>
              <a:rPr lang="en-US" altLang="zh-CN" b="1" u="sng" dirty="0">
                <a:solidFill>
                  <a:srgbClr val="FF0000"/>
                </a:solidFill>
                <a:effectLst>
                  <a:outerShdw blurRad="38100" dist="38100" dir="2700000" algn="tl">
                    <a:srgbClr val="C0C0C0"/>
                  </a:outerShdw>
                </a:effectLst>
                <a:latin typeface="+mn-ea"/>
              </a:rPr>
              <a:t>7</a:t>
            </a:r>
            <a:r>
              <a:rPr lang="zh-CN" altLang="zh-CN" b="1" u="sng" dirty="0">
                <a:solidFill>
                  <a:srgbClr val="FF0000"/>
                </a:solidFill>
                <a:effectLst>
                  <a:outerShdw blurRad="38100" dist="38100" dir="2700000" algn="tl">
                    <a:srgbClr val="C0C0C0"/>
                  </a:outerShdw>
                </a:effectLst>
                <a:latin typeface="+mn-ea"/>
              </a:rPr>
              <a:t>位</a:t>
            </a:r>
            <a:r>
              <a:rPr lang="zh-CN" altLang="zh-CN" b="1" dirty="0">
                <a:effectLst>
                  <a:outerShdw blurRad="38100" dist="38100" dir="2700000" algn="tl">
                    <a:srgbClr val="C0C0C0"/>
                  </a:outerShdw>
                </a:effectLst>
                <a:latin typeface="+mn-ea"/>
              </a:rPr>
              <a:t>本学科专业和相关学科专业的研究员（或具有相当专业技术职务者）组成，其中至</a:t>
            </a:r>
            <a:r>
              <a:rPr lang="zh-CN" altLang="en-US" b="1" dirty="0">
                <a:effectLst>
                  <a:outerShdw blurRad="38100" dist="38100" dir="2700000" algn="tl">
                    <a:srgbClr val="C0C0C0"/>
                  </a:outerShdw>
                </a:effectLst>
                <a:latin typeface="+mn-ea"/>
              </a:rPr>
              <a:t>少包括所内同行专家</a:t>
            </a:r>
            <a:r>
              <a:rPr lang="en-US" altLang="zh-CN" b="1" dirty="0">
                <a:effectLst>
                  <a:outerShdw blurRad="38100" dist="38100" dir="2700000" algn="tl">
                    <a:srgbClr val="C0C0C0"/>
                  </a:outerShdw>
                </a:effectLst>
                <a:latin typeface="+mn-ea"/>
              </a:rPr>
              <a:t>1</a:t>
            </a:r>
            <a:r>
              <a:rPr lang="zh-CN" altLang="en-US" b="1" dirty="0">
                <a:effectLst>
                  <a:outerShdw blurRad="38100" dist="38100" dir="2700000" algn="tl">
                    <a:srgbClr val="C0C0C0"/>
                  </a:outerShdw>
                </a:effectLst>
                <a:latin typeface="+mn-ea"/>
              </a:rPr>
              <a:t>位、所</a:t>
            </a:r>
            <a:r>
              <a:rPr lang="zh-CN" altLang="zh-CN" b="1" dirty="0">
                <a:effectLst>
                  <a:outerShdw blurRad="38100" dist="38100" dir="2700000" algn="tl">
                    <a:srgbClr val="C0C0C0"/>
                  </a:outerShdw>
                </a:effectLst>
                <a:latin typeface="+mn-ea"/>
              </a:rPr>
              <a:t>外同行专家</a:t>
            </a:r>
            <a:r>
              <a:rPr lang="en-US" altLang="zh-CN" b="1" dirty="0">
                <a:effectLst>
                  <a:outerShdw blurRad="38100" dist="38100" dir="2700000" algn="tl">
                    <a:srgbClr val="C0C0C0"/>
                  </a:outerShdw>
                </a:effectLst>
                <a:latin typeface="+mn-ea"/>
              </a:rPr>
              <a:t>2</a:t>
            </a:r>
            <a:r>
              <a:rPr lang="zh-CN" altLang="en-US" b="1" dirty="0">
                <a:effectLst>
                  <a:outerShdw blurRad="38100" dist="38100" dir="2700000" algn="tl">
                    <a:srgbClr val="C0C0C0"/>
                  </a:outerShdw>
                </a:effectLst>
                <a:latin typeface="+mn-ea"/>
              </a:rPr>
              <a:t>位</a:t>
            </a:r>
            <a:r>
              <a:rPr lang="zh-CN" altLang="zh-CN" b="1" dirty="0" smtClean="0">
                <a:effectLst>
                  <a:outerShdw blurRad="38100" dist="38100" dir="2700000" algn="tl">
                    <a:srgbClr val="C0C0C0"/>
                  </a:outerShdw>
                </a:effectLst>
                <a:latin typeface="+mn-ea"/>
              </a:rPr>
              <a:t>。答辩</a:t>
            </a:r>
            <a:r>
              <a:rPr lang="zh-CN" altLang="zh-CN" b="1" dirty="0">
                <a:effectLst>
                  <a:outerShdw blurRad="38100" dist="38100" dir="2700000" algn="tl">
                    <a:srgbClr val="C0C0C0"/>
                  </a:outerShdw>
                </a:effectLst>
                <a:latin typeface="+mn-ea"/>
              </a:rPr>
              <a:t>委员会成员中</a:t>
            </a:r>
            <a:r>
              <a:rPr lang="zh-CN" altLang="zh-CN" b="1" u="sng" dirty="0">
                <a:solidFill>
                  <a:srgbClr val="FF0000"/>
                </a:solidFill>
                <a:effectLst>
                  <a:outerShdw blurRad="38100" dist="38100" dir="2700000" algn="tl">
                    <a:srgbClr val="C0C0C0"/>
                  </a:outerShdw>
                </a:effectLst>
                <a:latin typeface="+mn-ea"/>
              </a:rPr>
              <a:t>博士生</a:t>
            </a:r>
            <a:r>
              <a:rPr lang="zh-CN" altLang="en-US" b="1" u="sng" dirty="0">
                <a:solidFill>
                  <a:srgbClr val="FF0000"/>
                </a:solidFill>
                <a:effectLst>
                  <a:outerShdw blurRad="38100" dist="38100" dir="2700000" algn="tl">
                    <a:srgbClr val="C0C0C0"/>
                  </a:outerShdw>
                </a:effectLst>
                <a:latin typeface="+mn-ea"/>
              </a:rPr>
              <a:t>导师</a:t>
            </a:r>
            <a:r>
              <a:rPr lang="zh-CN" altLang="zh-CN" b="1" u="sng" dirty="0">
                <a:solidFill>
                  <a:srgbClr val="FF0000"/>
                </a:solidFill>
                <a:effectLst>
                  <a:outerShdw blurRad="38100" dist="38100" dir="2700000" algn="tl">
                    <a:srgbClr val="C0C0C0"/>
                  </a:outerShdw>
                </a:effectLst>
                <a:latin typeface="+mn-ea"/>
              </a:rPr>
              <a:t>不少于三分之二</a:t>
            </a:r>
            <a:r>
              <a:rPr lang="zh-CN" altLang="en-US" b="1" dirty="0" smtClean="0">
                <a:effectLst>
                  <a:outerShdw blurRad="38100" dist="38100" dir="2700000" algn="tl">
                    <a:srgbClr val="C0C0C0"/>
                  </a:outerShdw>
                </a:effectLst>
                <a:latin typeface="+mn-ea"/>
              </a:rPr>
              <a:t>。</a:t>
            </a:r>
            <a:endParaRPr lang="en-US" altLang="zh-CN" b="1" dirty="0" smtClean="0">
              <a:effectLst>
                <a:outerShdw blurRad="38100" dist="38100" dir="2700000" algn="tl">
                  <a:srgbClr val="C0C0C0"/>
                </a:outerShdw>
              </a:effectLst>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b="1" dirty="0">
                <a:solidFill>
                  <a:srgbClr val="FF0000"/>
                </a:solidFill>
                <a:latin typeface="+mn-ea"/>
              </a:rPr>
              <a:t>导师不能作为答辩委员会成员</a:t>
            </a:r>
            <a:r>
              <a:rPr lang="zh-CN" altLang="en-US" b="1" dirty="0" smtClean="0">
                <a:solidFill>
                  <a:srgbClr val="FF0000"/>
                </a:solidFill>
                <a:latin typeface="+mn-ea"/>
              </a:rPr>
              <a:t>。</a:t>
            </a:r>
            <a:endParaRPr lang="en-US" altLang="zh-CN" b="1" dirty="0">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solidFill>
                  <a:srgbClr val="FF0000"/>
                </a:solidFill>
                <a:latin typeface="+mn-ea"/>
              </a:rPr>
              <a:t>学位论文的评阅人一般应参加该论文答辩委员会</a:t>
            </a:r>
            <a:r>
              <a:rPr lang="zh-CN" altLang="en-US" b="1" dirty="0">
                <a:solidFill>
                  <a:srgbClr val="FF0000"/>
                </a:solidFill>
                <a:latin typeface="+mn-ea"/>
              </a:rPr>
              <a:t>。</a:t>
            </a:r>
            <a:endParaRPr lang="en-US" altLang="zh-CN" b="1" dirty="0">
              <a:solidFill>
                <a:srgbClr val="FF0000"/>
              </a:solidFill>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latin typeface="+mn-ea"/>
              </a:rPr>
              <a:t>答辩委员会成员应出席论文答辩会和答辩委员会会议，在答辩前必须审阅论文，答辩时进行提问和参加投票表决，</a:t>
            </a:r>
            <a:r>
              <a:rPr lang="zh-CN" altLang="zh-CN" b="1" dirty="0">
                <a:solidFill>
                  <a:srgbClr val="FF0000"/>
                </a:solidFill>
                <a:latin typeface="+mn-ea"/>
              </a:rPr>
              <a:t>未出席的委员不得委托他人或以通讯方式投票</a:t>
            </a:r>
            <a:r>
              <a:rPr lang="zh-CN" altLang="zh-CN" b="1" dirty="0">
                <a:latin typeface="+mn-ea"/>
              </a:rPr>
              <a:t>。</a:t>
            </a:r>
            <a:endParaRPr lang="en-US" altLang="zh-CN" b="1" dirty="0">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latin typeface="+mn-ea"/>
              </a:rPr>
              <a:t>答辩委员会设</a:t>
            </a:r>
            <a:r>
              <a:rPr lang="zh-CN" altLang="zh-CN" b="1" dirty="0">
                <a:solidFill>
                  <a:srgbClr val="FF0000"/>
                </a:solidFill>
                <a:latin typeface="+mn-ea"/>
              </a:rPr>
              <a:t>答辩秘书</a:t>
            </a:r>
            <a:r>
              <a:rPr lang="en-US" altLang="zh-CN" b="1" dirty="0">
                <a:solidFill>
                  <a:srgbClr val="FF0000"/>
                </a:solidFill>
                <a:latin typeface="+mn-ea"/>
              </a:rPr>
              <a:t>1</a:t>
            </a:r>
            <a:r>
              <a:rPr lang="zh-CN" altLang="zh-CN" b="1" dirty="0">
                <a:solidFill>
                  <a:srgbClr val="FF0000"/>
                </a:solidFill>
                <a:latin typeface="+mn-ea"/>
              </a:rPr>
              <a:t>名</a:t>
            </a:r>
            <a:r>
              <a:rPr lang="zh-CN" altLang="zh-CN" b="1" dirty="0">
                <a:latin typeface="+mn-ea"/>
              </a:rPr>
              <a:t>，答辩委员会秘书应由具有</a:t>
            </a:r>
            <a:r>
              <a:rPr lang="zh-CN" altLang="zh-CN" b="1" dirty="0">
                <a:solidFill>
                  <a:srgbClr val="FF0000"/>
                </a:solidFill>
                <a:latin typeface="+mn-ea"/>
              </a:rPr>
              <a:t>中级以上职称人员或在学高年级研究生</a:t>
            </a:r>
            <a:r>
              <a:rPr lang="zh-CN" altLang="zh-CN" b="1" dirty="0">
                <a:latin typeface="+mn-ea"/>
              </a:rPr>
              <a:t>担任。答辩秘书参加答辩工作全过程并客观、详细地记录答辩委员的提问、答辩人的回答及答辩委员会决议等情况</a:t>
            </a:r>
            <a:r>
              <a:rPr lang="zh-CN" altLang="en-US" b="1" dirty="0">
                <a:latin typeface="+mn-ea"/>
              </a:rPr>
              <a:t>。</a:t>
            </a:r>
            <a:r>
              <a:rPr lang="zh-CN" altLang="zh-CN" b="1" dirty="0">
                <a:latin typeface="+mn-ea"/>
              </a:rPr>
              <a:t>答辩秘书没有投票表决权。</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p:cNvSpPr>
          <p:nvPr>
            <p:ph type="body" idx="1"/>
          </p:nvPr>
        </p:nvSpPr>
        <p:spPr>
          <a:xfrm>
            <a:off x="323850" y="1341438"/>
            <a:ext cx="8064574" cy="5156200"/>
          </a:xfrm>
        </p:spPr>
        <p:txBody>
          <a:bodyPr/>
          <a:lstStyle/>
          <a:p>
            <a:pPr lvl="1" eaLnBrk="1" hangingPunct="1">
              <a:lnSpc>
                <a:spcPts val="3400"/>
              </a:lnSpc>
              <a:spcAft>
                <a:spcPct val="20000"/>
              </a:spcAft>
              <a:buClrTx/>
              <a:buFont typeface="Wingdings" pitchFamily="2" charset="2"/>
              <a:buChar char="Ø"/>
            </a:pPr>
            <a:r>
              <a:rPr lang="zh-CN" altLang="en-US" sz="2200" b="1" dirty="0">
                <a:latin typeface="+mn-ea"/>
              </a:rPr>
              <a:t>需要照片的地方</a:t>
            </a:r>
            <a:r>
              <a:rPr lang="zh-CN" altLang="en-US" sz="2200" b="1" kern="1200" dirty="0">
                <a:solidFill>
                  <a:srgbClr val="FF0000"/>
                </a:solidFill>
                <a:effectLst>
                  <a:outerShdw blurRad="38100" dist="38100" dir="2700000" algn="tl">
                    <a:srgbClr val="C0C0C0"/>
                  </a:outerShdw>
                </a:effectLst>
                <a:latin typeface="+mn-ea"/>
                <a:cs typeface="+mn-cs"/>
              </a:rPr>
              <a:t>帖免冠照片</a:t>
            </a:r>
            <a:r>
              <a:rPr lang="zh-CN" altLang="en-US" sz="2200" b="1" dirty="0">
                <a:latin typeface="+mn-ea"/>
              </a:rPr>
              <a:t>；</a:t>
            </a:r>
          </a:p>
          <a:p>
            <a:pPr lvl="1" eaLnBrk="1" hangingPunct="1">
              <a:lnSpc>
                <a:spcPts val="3400"/>
              </a:lnSpc>
              <a:spcAft>
                <a:spcPct val="20000"/>
              </a:spcAft>
              <a:buClrTx/>
              <a:buFont typeface="Wingdings" pitchFamily="2" charset="2"/>
              <a:buChar char="Ø"/>
            </a:pPr>
            <a:r>
              <a:rPr lang="zh-CN" altLang="en-US" sz="2200" b="1" dirty="0">
                <a:latin typeface="+mn-ea"/>
              </a:rPr>
              <a:t>需签字的地方要求</a:t>
            </a:r>
            <a:r>
              <a:rPr lang="zh-CN" altLang="en-US" sz="2200" b="1" kern="1200" dirty="0">
                <a:solidFill>
                  <a:srgbClr val="FF0000"/>
                </a:solidFill>
                <a:effectLst>
                  <a:outerShdw blurRad="38100" dist="38100" dir="2700000" algn="tl">
                    <a:srgbClr val="C0C0C0"/>
                  </a:outerShdw>
                </a:effectLst>
                <a:latin typeface="+mn-ea"/>
                <a:cs typeface="+mn-cs"/>
              </a:rPr>
              <a:t>亲笔签名</a:t>
            </a:r>
            <a:r>
              <a:rPr lang="zh-CN" altLang="en-US" sz="2200" b="1" dirty="0">
                <a:latin typeface="+mn-ea"/>
              </a:rPr>
              <a:t>；</a:t>
            </a:r>
          </a:p>
          <a:p>
            <a:pPr lvl="1" eaLnBrk="1" hangingPunct="1">
              <a:lnSpc>
                <a:spcPts val="3400"/>
              </a:lnSpc>
              <a:spcAft>
                <a:spcPct val="20000"/>
              </a:spcAft>
              <a:buClrTx/>
              <a:buFont typeface="Wingdings" pitchFamily="2" charset="2"/>
              <a:buChar char="Ø"/>
            </a:pPr>
            <a:r>
              <a:rPr lang="en-US" altLang="zh-CN" sz="2200" b="1" dirty="0">
                <a:latin typeface="+mn-ea"/>
              </a:rPr>
              <a:t>《</a:t>
            </a:r>
            <a:r>
              <a:rPr lang="zh-CN" altLang="en-US" sz="2200" b="1" dirty="0">
                <a:latin typeface="+mn-ea"/>
              </a:rPr>
              <a:t>研究生学位论文答辩申请书</a:t>
            </a:r>
            <a:r>
              <a:rPr lang="en-US" altLang="zh-CN" sz="2200" b="1" dirty="0">
                <a:latin typeface="+mn-ea"/>
              </a:rPr>
              <a:t>》</a:t>
            </a:r>
            <a:r>
              <a:rPr lang="zh-CN" altLang="en-US" sz="2200" b="1" dirty="0">
                <a:latin typeface="+mn-ea"/>
              </a:rPr>
              <a:t>中的</a:t>
            </a:r>
            <a:r>
              <a:rPr lang="zh-CN" altLang="en-US" sz="2200" b="1" dirty="0">
                <a:solidFill>
                  <a:srgbClr val="FF0000"/>
                </a:solidFill>
                <a:latin typeface="+mn-ea"/>
              </a:rPr>
              <a:t>学位论文评阅人及答辩委员会成员名单由导师确定</a:t>
            </a:r>
            <a:r>
              <a:rPr lang="zh-CN" altLang="en-US" sz="2200" b="1" dirty="0">
                <a:latin typeface="+mn-ea"/>
              </a:rPr>
              <a:t>，人员名单中尽可能选择相关专业的我所学位评定委员会委员；</a:t>
            </a:r>
            <a:r>
              <a:rPr lang="zh-CN" altLang="en-US" sz="2200" b="1" dirty="0">
                <a:solidFill>
                  <a:srgbClr val="FF0000"/>
                </a:solidFill>
                <a:latin typeface="+mn-ea"/>
              </a:rPr>
              <a:t>已发表的论文附文章首页，已录用的待发论文附正式录用函及待发表文章全文（录用函需导师签字方有效），专利附专利授权书或专利受理通知书；</a:t>
            </a:r>
            <a:endParaRPr lang="en-US" altLang="zh-CN" sz="2200" b="1" dirty="0">
              <a:solidFill>
                <a:srgbClr val="FF0000"/>
              </a:solidFill>
              <a:latin typeface="+mn-ea"/>
            </a:endParaRPr>
          </a:p>
          <a:p>
            <a:pPr lvl="1" eaLnBrk="1" hangingPunct="1">
              <a:lnSpc>
                <a:spcPts val="3400"/>
              </a:lnSpc>
              <a:spcAft>
                <a:spcPct val="20000"/>
              </a:spcAft>
              <a:buClrTx/>
              <a:buFont typeface="Wingdings" pitchFamily="2" charset="2"/>
              <a:buChar char="Ø"/>
            </a:pPr>
            <a:r>
              <a:rPr lang="zh-CN" altLang="en-US" sz="2200" b="1" dirty="0">
                <a:latin typeface="+mn-ea"/>
              </a:rPr>
              <a:t>请提醒导师按答辩申请书中要求</a:t>
            </a:r>
            <a:r>
              <a:rPr lang="zh-CN" altLang="en-US" sz="2200" b="1" dirty="0">
                <a:solidFill>
                  <a:srgbClr val="FF0000"/>
                </a:solidFill>
                <a:latin typeface="+mn-ea"/>
              </a:rPr>
              <a:t>逐条撰写</a:t>
            </a:r>
            <a:r>
              <a:rPr lang="zh-CN" altLang="en-US" sz="2200" b="1" dirty="0">
                <a:latin typeface="+mn-ea"/>
              </a:rPr>
              <a:t>“指导教师对学位论文的学术评语及对申请人的综合评价” ，并签字同意答辩（</a:t>
            </a:r>
            <a:r>
              <a:rPr lang="zh-CN" altLang="en-US" sz="2200" b="1" dirty="0">
                <a:solidFill>
                  <a:srgbClr val="FF0000"/>
                </a:solidFill>
                <a:latin typeface="+mn-ea"/>
              </a:rPr>
              <a:t>注：第一导师、第二导师均需填写</a:t>
            </a:r>
            <a:r>
              <a:rPr lang="zh-CN" altLang="en-US" sz="2200" b="1" dirty="0">
                <a:latin typeface="+mn-ea"/>
              </a:rPr>
              <a:t>）。</a:t>
            </a:r>
          </a:p>
          <a:p>
            <a:pPr lvl="1" eaLnBrk="1" hangingPunct="1">
              <a:lnSpc>
                <a:spcPts val="3400"/>
              </a:lnSpc>
              <a:spcAft>
                <a:spcPct val="20000"/>
              </a:spcAft>
              <a:buClrTx/>
              <a:buFont typeface="Wingdings 2" pitchFamily="18" charset="2"/>
              <a:buNone/>
            </a:pPr>
            <a:endParaRPr lang="zh-CN" altLang="en-US" sz="2200" dirty="0">
              <a:latin typeface="+mn-ea"/>
            </a:endParaRPr>
          </a:p>
        </p:txBody>
      </p:sp>
      <p:sp>
        <p:nvSpPr>
          <p:cNvPr id="93188" name="Text Box 4"/>
          <p:cNvSpPr txBox="1">
            <a:spLocks noChangeArrowheads="1"/>
          </p:cNvSpPr>
          <p:nvPr/>
        </p:nvSpPr>
        <p:spPr bwMode="auto">
          <a:xfrm>
            <a:off x="395536" y="476672"/>
            <a:ext cx="7272610" cy="567848"/>
          </a:xfrm>
          <a:prstGeom prst="rect">
            <a:avLst/>
          </a:prstGeom>
          <a:noFill/>
          <a:ln w="9525">
            <a:noFill/>
            <a:miter lim="800000"/>
            <a:headEnd/>
            <a:tailEnd/>
          </a:ln>
          <a:effectLst/>
        </p:spPr>
        <p:txBody>
          <a:bodyPr wrap="square">
            <a:spAutoFit/>
          </a:bodyPr>
          <a:lstStyle/>
          <a:p>
            <a:pPr>
              <a:lnSpc>
                <a:spcPct val="110000"/>
              </a:lnSpc>
              <a:spcBef>
                <a:spcPct val="20000"/>
              </a:spcBef>
              <a:spcAft>
                <a:spcPct val="20000"/>
              </a:spcAft>
              <a:buSzPct val="95000"/>
              <a:defRPr/>
            </a:pPr>
            <a:r>
              <a:rPr lang="zh-CN" altLang="en-US" sz="3200" b="1" dirty="0">
                <a:solidFill>
                  <a:srgbClr val="000066"/>
                </a:solidFill>
                <a:effectLst>
                  <a:outerShdw blurRad="38100" dist="38100" dir="2700000" algn="tl">
                    <a:srgbClr val="C0C0C0"/>
                  </a:outerShdw>
                </a:effectLst>
                <a:latin typeface="黑体" pitchFamily="49" charset="-122"/>
                <a:ea typeface="黑体" pitchFamily="49" charset="-122"/>
              </a:rPr>
              <a:t>（五）关于各种提交表格的填写说明：</a:t>
            </a:r>
          </a:p>
        </p:txBody>
      </p:sp>
      <p:grpSp>
        <p:nvGrpSpPr>
          <p:cNvPr id="14340" name="Group 5"/>
          <p:cNvGrpSpPr>
            <a:grpSpLocks/>
          </p:cNvGrpSpPr>
          <p:nvPr/>
        </p:nvGrpSpPr>
        <p:grpSpPr bwMode="auto">
          <a:xfrm>
            <a:off x="201613" y="0"/>
            <a:ext cx="8942387" cy="6864350"/>
            <a:chOff x="127" y="0"/>
            <a:chExt cx="5633" cy="4324"/>
          </a:xfrm>
        </p:grpSpPr>
        <p:grpSp>
          <p:nvGrpSpPr>
            <p:cNvPr id="14341" name="Group 6"/>
            <p:cNvGrpSpPr>
              <a:grpSpLocks/>
            </p:cNvGrpSpPr>
            <p:nvPr/>
          </p:nvGrpSpPr>
          <p:grpSpPr bwMode="auto">
            <a:xfrm>
              <a:off x="127" y="4065"/>
              <a:ext cx="5633" cy="259"/>
              <a:chOff x="127" y="4065"/>
              <a:chExt cx="5633" cy="259"/>
            </a:xfrm>
          </p:grpSpPr>
          <p:sp>
            <p:nvSpPr>
              <p:cNvPr id="14343"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4344" name="Text Box 8"/>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4342"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31682" y="3429000"/>
            <a:ext cx="5526593" cy="3315956"/>
          </a:xfrm>
          <a:prstGeom prst="rect">
            <a:avLst/>
          </a:prstGeom>
          <a:ln w="38100">
            <a:solidFill>
              <a:srgbClr val="0000FF"/>
            </a:solidFill>
          </a:ln>
        </p:spPr>
      </p:pic>
      <p:sp>
        <p:nvSpPr>
          <p:cNvPr id="11266" name="标题 1"/>
          <p:cNvSpPr>
            <a:spLocks noGrp="1"/>
          </p:cNvSpPr>
          <p:nvPr>
            <p:ph type="title" idx="4294967295"/>
          </p:nvPr>
        </p:nvSpPr>
        <p:spPr>
          <a:xfrm>
            <a:off x="252413" y="44624"/>
            <a:ext cx="7848600" cy="782637"/>
          </a:xfrm>
        </p:spPr>
        <p:txBody>
          <a:bodyPr anchor="ctr"/>
          <a:lstStyle/>
          <a:p>
            <a:pPr eaLnBrk="1" hangingPunct="1">
              <a:defRPr/>
            </a:pPr>
            <a:r>
              <a:rPr lang="zh-CN" altLang="en-US" sz="2800" b="1" dirty="0">
                <a:solidFill>
                  <a:srgbClr val="0000FF"/>
                </a:solidFill>
                <a:effectLst>
                  <a:outerShdw blurRad="38100" dist="38100" dir="2700000" algn="tl">
                    <a:srgbClr val="C0C0C0"/>
                  </a:outerShdw>
                </a:effectLst>
              </a:rPr>
              <a:t>四、答辩秘书筹备答辩会</a:t>
            </a:r>
          </a:p>
        </p:txBody>
      </p:sp>
      <p:sp>
        <p:nvSpPr>
          <p:cNvPr id="3" name="内容占位符 2"/>
          <p:cNvSpPr>
            <a:spLocks noGrp="1"/>
          </p:cNvSpPr>
          <p:nvPr>
            <p:ph idx="4294967295"/>
          </p:nvPr>
        </p:nvSpPr>
        <p:spPr>
          <a:xfrm>
            <a:off x="250825" y="765175"/>
            <a:ext cx="8807450" cy="2494838"/>
          </a:xfrm>
        </p:spPr>
        <p:txBody>
          <a:bodyPr>
            <a:noAutofit/>
          </a:bodyPr>
          <a:lstStyle/>
          <a:p>
            <a:pPr marL="0" indent="271463" eaLnBrk="1" hangingPunct="1">
              <a:lnSpc>
                <a:spcPts val="2400"/>
              </a:lnSpc>
              <a:spcBef>
                <a:spcPts val="0"/>
              </a:spcBef>
              <a:spcAft>
                <a:spcPts val="600"/>
              </a:spcAft>
              <a:buClrTx/>
              <a:buNone/>
              <a:tabLst>
                <a:tab pos="0" algn="l"/>
              </a:tabLst>
              <a:defRPr/>
            </a:pPr>
            <a:r>
              <a:rPr lang="zh-CN" altLang="en-US" sz="1600" b="1" dirty="0">
                <a:latin typeface="+mn-ea"/>
              </a:rPr>
              <a:t>学位论文答辩申请资格审核、学位论文评阅审核、答辩委员会组成审核通过后方可进行答辩，答辩会应准备材料如下：</a:t>
            </a:r>
            <a:endParaRPr lang="en-US" altLang="zh-CN" sz="1600" b="1" dirty="0">
              <a:latin typeface="+mn-ea"/>
            </a:endParaRPr>
          </a:p>
          <a:p>
            <a:pPr eaLnBrk="1" hangingPunct="1">
              <a:lnSpc>
                <a:spcPts val="2400"/>
              </a:lnSpc>
              <a:spcBef>
                <a:spcPts val="0"/>
              </a:spcBef>
              <a:spcAft>
                <a:spcPts val="600"/>
              </a:spcAft>
              <a:buClrTx/>
              <a:buFont typeface="Century Schoolbook" pitchFamily="18" charset="0"/>
              <a:buAutoNum type="arabicPeriod"/>
              <a:defRPr/>
            </a:pPr>
            <a:r>
              <a:rPr lang="zh-CN" altLang="en-US" sz="1600" b="1" dirty="0">
                <a:latin typeface="+mn-ea"/>
              </a:rPr>
              <a:t>学位</a:t>
            </a:r>
            <a:r>
              <a:rPr lang="zh-CN" altLang="en-US" sz="1600" b="1" dirty="0" smtClean="0">
                <a:latin typeface="+mn-ea"/>
              </a:rPr>
              <a:t>论文；</a:t>
            </a:r>
            <a:endParaRPr lang="en-US" altLang="zh-CN" sz="1600" b="1" dirty="0">
              <a:latin typeface="+mn-ea"/>
            </a:endParaRPr>
          </a:p>
          <a:p>
            <a:pPr eaLnBrk="1" hangingPunct="1">
              <a:lnSpc>
                <a:spcPts val="2400"/>
              </a:lnSpc>
              <a:spcBef>
                <a:spcPts val="0"/>
              </a:spcBef>
              <a:spcAft>
                <a:spcPts val="600"/>
              </a:spcAft>
              <a:buClrTx/>
              <a:buFont typeface="Century Schoolbook" pitchFamily="18" charset="0"/>
              <a:buAutoNum type="arabicPeriod"/>
              <a:defRPr/>
            </a:pPr>
            <a:r>
              <a:rPr lang="zh-CN" altLang="en-US" sz="1600" b="1" dirty="0">
                <a:latin typeface="+mn-ea"/>
              </a:rPr>
              <a:t>学位论文答辩申请书、论文答辩程序、答辩记录本、答辩委员会表决票（答辩前到教育处领取，表决票盖章方有效</a:t>
            </a:r>
            <a:r>
              <a:rPr lang="zh-CN" altLang="en-US" sz="1600" b="1" dirty="0" smtClean="0">
                <a:latin typeface="+mn-ea"/>
              </a:rPr>
              <a:t>）；</a:t>
            </a:r>
            <a:endParaRPr lang="en-US" altLang="zh-CN" sz="1600" b="1" dirty="0">
              <a:latin typeface="+mn-ea"/>
            </a:endParaRPr>
          </a:p>
          <a:p>
            <a:pPr eaLnBrk="1" hangingPunct="1">
              <a:lnSpc>
                <a:spcPts val="2400"/>
              </a:lnSpc>
              <a:spcBef>
                <a:spcPts val="0"/>
              </a:spcBef>
              <a:spcAft>
                <a:spcPts val="600"/>
              </a:spcAft>
              <a:buClrTx/>
              <a:buFont typeface="Century Schoolbook" pitchFamily="18" charset="0"/>
              <a:buAutoNum type="arabicPeriod"/>
              <a:defRPr/>
            </a:pPr>
            <a:r>
              <a:rPr lang="zh-CN" altLang="en-US" sz="1600" b="1" dirty="0">
                <a:latin typeface="+mn-ea"/>
              </a:rPr>
              <a:t>论文答辩情况和学位授予决议</a:t>
            </a:r>
            <a:r>
              <a:rPr lang="zh-CN" altLang="en-US" sz="1600" b="1" dirty="0" smtClean="0">
                <a:latin typeface="+mn-ea"/>
              </a:rPr>
              <a:t>书；</a:t>
            </a:r>
            <a:endParaRPr lang="en-US" altLang="zh-CN" sz="1600" b="1" dirty="0">
              <a:latin typeface="+mn-ea"/>
            </a:endParaRPr>
          </a:p>
          <a:p>
            <a:pPr eaLnBrk="1" hangingPunct="1">
              <a:lnSpc>
                <a:spcPts val="2400"/>
              </a:lnSpc>
              <a:spcBef>
                <a:spcPts val="0"/>
              </a:spcBef>
              <a:spcAft>
                <a:spcPts val="600"/>
              </a:spcAft>
              <a:buClrTx/>
              <a:buFont typeface="Century Schoolbook" pitchFamily="18" charset="0"/>
              <a:buAutoNum type="arabicPeriod"/>
              <a:defRPr/>
            </a:pPr>
            <a:r>
              <a:rPr lang="zh-CN" altLang="en-US" sz="1600" b="1" dirty="0">
                <a:latin typeface="+mn-ea"/>
              </a:rPr>
              <a:t>学位论文评阅书：需评阅人签字、同意答辩的评阅</a:t>
            </a:r>
            <a:r>
              <a:rPr lang="zh-CN" altLang="en-US" sz="1600" b="1" dirty="0" smtClean="0">
                <a:latin typeface="+mn-ea"/>
              </a:rPr>
              <a:t>书；</a:t>
            </a:r>
            <a:endParaRPr lang="en-US" altLang="zh-CN" sz="1600" b="1" dirty="0">
              <a:latin typeface="+mn-ea"/>
            </a:endParaRPr>
          </a:p>
        </p:txBody>
      </p:sp>
      <p:sp>
        <p:nvSpPr>
          <p:cNvPr id="4" name="文本框 3"/>
          <p:cNvSpPr txBox="1"/>
          <p:nvPr/>
        </p:nvSpPr>
        <p:spPr>
          <a:xfrm>
            <a:off x="229965" y="3284984"/>
            <a:ext cx="3241675" cy="3220177"/>
          </a:xfrm>
          <a:prstGeom prst="rect">
            <a:avLst/>
          </a:prstGeom>
          <a:noFill/>
        </p:spPr>
        <p:txBody>
          <a:bodyPr wrap="square" rtlCol="0">
            <a:spAutoFit/>
          </a:bodyPr>
          <a:lstStyle/>
          <a:p>
            <a:pPr algn="just">
              <a:lnSpc>
                <a:spcPts val="2400"/>
              </a:lnSpc>
              <a:spcAft>
                <a:spcPts val="600"/>
              </a:spcAft>
            </a:pPr>
            <a:r>
              <a:rPr lang="en-US" altLang="zh-CN" sz="1600" b="1" dirty="0" smtClean="0">
                <a:latin typeface="+mn-ea"/>
              </a:rPr>
              <a:t>5. </a:t>
            </a:r>
            <a:r>
              <a:rPr lang="zh-CN" altLang="en-US" sz="1600" b="1" dirty="0" smtClean="0">
                <a:latin typeface="+mn-ea"/>
              </a:rPr>
              <a:t>答辩</a:t>
            </a:r>
            <a:r>
              <a:rPr lang="zh-CN" altLang="en-US" sz="1600" b="1" dirty="0">
                <a:latin typeface="+mn-ea"/>
              </a:rPr>
              <a:t>委员会成员聘书：根据需要，个人下载打印，到教育处</a:t>
            </a:r>
            <a:r>
              <a:rPr lang="zh-CN" altLang="en-US" sz="1600" b="1" dirty="0" smtClean="0">
                <a:latin typeface="+mn-ea"/>
              </a:rPr>
              <a:t>盖章；</a:t>
            </a:r>
            <a:endParaRPr lang="en-US" altLang="zh-CN" sz="1600" b="1" dirty="0" smtClean="0">
              <a:latin typeface="+mn-ea"/>
            </a:endParaRPr>
          </a:p>
          <a:p>
            <a:pPr algn="just">
              <a:lnSpc>
                <a:spcPts val="2400"/>
              </a:lnSpc>
              <a:spcAft>
                <a:spcPts val="600"/>
              </a:spcAft>
            </a:pPr>
            <a:r>
              <a:rPr lang="en-US" altLang="zh-CN" sz="1600" b="1" dirty="0" smtClean="0">
                <a:latin typeface="+mn-ea"/>
              </a:rPr>
              <a:t>6. </a:t>
            </a:r>
            <a:r>
              <a:rPr lang="zh-CN" altLang="en-US" sz="1600" b="1" dirty="0" smtClean="0">
                <a:latin typeface="+mn-ea"/>
              </a:rPr>
              <a:t>论文</a:t>
            </a:r>
            <a:r>
              <a:rPr lang="zh-CN" altLang="en-US" sz="1600" b="1" dirty="0">
                <a:latin typeface="+mn-ea"/>
              </a:rPr>
              <a:t>答辩公告（模板可下载）：需提前三天由教育处在所网站学术活动栏发布，请</a:t>
            </a:r>
            <a:r>
              <a:rPr lang="zh-CN" altLang="en-US" sz="1600" b="1" u="sng" dirty="0">
                <a:solidFill>
                  <a:srgbClr val="FF0000"/>
                </a:solidFill>
                <a:latin typeface="+mn-ea"/>
              </a:rPr>
              <a:t>至少提前五天</a:t>
            </a:r>
            <a:r>
              <a:rPr lang="zh-CN" altLang="en-US" sz="1600" b="1" dirty="0">
                <a:latin typeface="+mn-ea"/>
              </a:rPr>
              <a:t>将答辩公告发送至</a:t>
            </a:r>
            <a:r>
              <a:rPr lang="en-US" altLang="zh-CN" sz="1600" b="1" dirty="0">
                <a:latin typeface="+mn-ea"/>
              </a:rPr>
              <a:t>tsli@mail.iggcas.ac.cn</a:t>
            </a:r>
            <a:r>
              <a:rPr lang="zh-CN" altLang="en-US" sz="1600" b="1" dirty="0">
                <a:latin typeface="+mn-ea"/>
              </a:rPr>
              <a:t>，并至少提前</a:t>
            </a:r>
            <a:r>
              <a:rPr lang="en-US" altLang="zh-CN" sz="1600" b="1" dirty="0">
                <a:latin typeface="+mn-ea"/>
              </a:rPr>
              <a:t>3</a:t>
            </a:r>
            <a:r>
              <a:rPr lang="zh-CN" altLang="en-US" sz="1600" b="1" dirty="0">
                <a:latin typeface="+mn-ea"/>
              </a:rPr>
              <a:t>天在地</a:t>
            </a:r>
            <a:r>
              <a:rPr lang="en-US" altLang="zh-CN" sz="1600" b="1" dirty="0">
                <a:latin typeface="+mn-ea"/>
              </a:rPr>
              <a:t>1</a:t>
            </a:r>
            <a:r>
              <a:rPr lang="zh-CN" altLang="en-US" sz="1600" b="1" dirty="0">
                <a:latin typeface="+mn-ea"/>
              </a:rPr>
              <a:t>楼、地</a:t>
            </a:r>
            <a:r>
              <a:rPr lang="en-US" altLang="zh-CN" sz="1600" b="1" dirty="0">
                <a:latin typeface="+mn-ea"/>
              </a:rPr>
              <a:t>3</a:t>
            </a:r>
            <a:r>
              <a:rPr lang="zh-CN" altLang="en-US" sz="1600" b="1" dirty="0">
                <a:latin typeface="+mn-ea"/>
              </a:rPr>
              <a:t>楼、地</a:t>
            </a:r>
            <a:r>
              <a:rPr lang="en-US" altLang="zh-CN" sz="1600" b="1" dirty="0">
                <a:latin typeface="+mn-ea"/>
              </a:rPr>
              <a:t>6</a:t>
            </a:r>
            <a:r>
              <a:rPr lang="zh-CN" altLang="en-US" sz="1600" b="1" dirty="0">
                <a:latin typeface="+mn-ea"/>
              </a:rPr>
              <a:t>楼张贴纸制答辩海报</a:t>
            </a:r>
            <a:r>
              <a:rPr lang="zh-CN" altLang="en-US" sz="1600" b="1" dirty="0" smtClean="0">
                <a:latin typeface="+mn-ea"/>
              </a:rPr>
              <a:t>。</a:t>
            </a:r>
            <a:endParaRPr lang="zh-CN" alt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9" name="Text Box 5"/>
          <p:cNvSpPr txBox="1">
            <a:spLocks noChangeArrowheads="1"/>
          </p:cNvSpPr>
          <p:nvPr/>
        </p:nvSpPr>
        <p:spPr bwMode="auto">
          <a:xfrm>
            <a:off x="683568" y="332656"/>
            <a:ext cx="7867820" cy="6370975"/>
          </a:xfrm>
          <a:prstGeom prst="rect">
            <a:avLst/>
          </a:prstGeom>
          <a:solidFill>
            <a:schemeClr val="bg1"/>
          </a:solidFill>
          <a:ln w="9525">
            <a:solidFill>
              <a:schemeClr val="bg1"/>
            </a:solidFill>
            <a:miter lim="800000"/>
            <a:headEnd/>
            <a:tailEnd/>
          </a:ln>
          <a:effectLst/>
        </p:spPr>
        <p:txBody>
          <a:bodyPr wrap="square">
            <a:spAutoFit/>
          </a:bodyPr>
          <a:lstStyle/>
          <a:p>
            <a:pPr algn="ctr">
              <a:spcBef>
                <a:spcPts val="600"/>
              </a:spcBef>
              <a:spcAft>
                <a:spcPts val="1200"/>
              </a:spcAft>
              <a:defRPr/>
            </a:pPr>
            <a:r>
              <a:rPr lang="zh-CN" altLang="en-US" sz="2800" b="1" dirty="0">
                <a:solidFill>
                  <a:srgbClr val="000066"/>
                </a:solidFill>
                <a:effectLst>
                  <a:outerShdw blurRad="38100" dist="38100" dir="2700000" algn="tl">
                    <a:srgbClr val="C0C0C0"/>
                  </a:outerShdw>
                </a:effectLst>
              </a:rPr>
              <a:t>目  录</a:t>
            </a:r>
            <a:endParaRPr lang="en-US" altLang="zh-CN" sz="2800" b="1" dirty="0">
              <a:solidFill>
                <a:srgbClr val="000066"/>
              </a:solidFill>
              <a:effectLst>
                <a:outerShdw blurRad="38100" dist="38100" dir="2700000" algn="tl">
                  <a:srgbClr val="C0C0C0"/>
                </a:outerShdw>
              </a:effectLst>
            </a:endParaRP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一、时间安排</a:t>
            </a: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二、申请范围</a:t>
            </a:r>
            <a:endParaRPr lang="en-US" altLang="zh-CN" b="1" dirty="0">
              <a:solidFill>
                <a:srgbClr val="000066"/>
              </a:solidFill>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三、答辩前准备</a:t>
            </a:r>
            <a:endParaRPr lang="en-US" altLang="zh-CN" b="1" dirty="0">
              <a:solidFill>
                <a:srgbClr val="000066"/>
              </a:solidFill>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effectLst>
                  <a:outerShdw blurRad="38100" dist="38100" dir="2700000" algn="tl">
                    <a:srgbClr val="C0C0C0"/>
                  </a:outerShdw>
                </a:effectLst>
                <a:latin typeface="+mn-ea"/>
                <a:ea typeface="+mn-ea"/>
              </a:rPr>
              <a:t>（一）论文评阅前：论文出查重</a:t>
            </a:r>
            <a:endParaRPr lang="en-US" altLang="zh-CN" b="1" dirty="0">
              <a:effectLst>
                <a:outerShdw blurRad="38100" dist="38100" dir="2700000" algn="tl">
                  <a:srgbClr val="C0C0C0"/>
                </a:outerShdw>
              </a:effectLst>
              <a:latin typeface="+mn-ea"/>
              <a:ea typeface="+mn-ea"/>
            </a:endParaRPr>
          </a:p>
          <a:p>
            <a:pPr marL="541338">
              <a:lnSpc>
                <a:spcPts val="2400"/>
              </a:lnSpc>
              <a:spcBef>
                <a:spcPts val="0"/>
              </a:spcBef>
              <a:spcAft>
                <a:spcPts val="600"/>
              </a:spcAft>
              <a:defRPr/>
            </a:pPr>
            <a:r>
              <a:rPr lang="en-US" altLang="zh-CN" b="1" dirty="0">
                <a:effectLst>
                  <a:outerShdw blurRad="38100" dist="38100" dir="2700000" algn="tl">
                    <a:srgbClr val="C0C0C0"/>
                  </a:outerShdw>
                </a:effectLst>
                <a:latin typeface="+mn-ea"/>
                <a:ea typeface="+mn-ea"/>
              </a:rPr>
              <a:t>1</a:t>
            </a:r>
            <a:r>
              <a:rPr lang="zh-CN" altLang="en-US" b="1" dirty="0">
                <a:effectLst>
                  <a:outerShdw blurRad="38100" dist="38100" dir="2700000" algn="tl">
                    <a:srgbClr val="C0C0C0"/>
                  </a:outerShdw>
                </a:effectLst>
                <a:latin typeface="+mn-ea"/>
                <a:ea typeface="+mn-ea"/>
              </a:rPr>
              <a:t>、</a:t>
            </a:r>
            <a:r>
              <a:rPr lang="zh-CN" altLang="en-US" b="1" kern="0" dirty="0">
                <a:effectLst>
                  <a:outerShdw blurRad="38100" dist="38100" dir="2700000" algn="tl">
                    <a:srgbClr val="C0C0C0"/>
                  </a:outerShdw>
                </a:effectLst>
                <a:latin typeface="+mn-ea"/>
                <a:ea typeface="+mn-ea"/>
              </a:rPr>
              <a:t>博士、硕士学位论文撰写格式</a:t>
            </a:r>
            <a:endParaRPr lang="en-US" altLang="zh-CN" b="1" kern="0" dirty="0">
              <a:effectLst>
                <a:outerShdw blurRad="38100" dist="38100" dir="2700000" algn="tl">
                  <a:srgbClr val="C0C0C0"/>
                </a:outerShdw>
              </a:effectLst>
              <a:latin typeface="+mn-ea"/>
              <a:ea typeface="+mn-ea"/>
            </a:endParaRPr>
          </a:p>
          <a:p>
            <a:pPr marL="541338">
              <a:lnSpc>
                <a:spcPts val="2400"/>
              </a:lnSpc>
              <a:spcBef>
                <a:spcPts val="0"/>
              </a:spcBef>
              <a:spcAft>
                <a:spcPts val="600"/>
              </a:spcAft>
              <a:defRPr/>
            </a:pPr>
            <a:r>
              <a:rPr lang="en-US" altLang="zh-CN" b="1" kern="0" dirty="0">
                <a:effectLst>
                  <a:outerShdw blurRad="38100" dist="38100" dir="2700000" algn="tl">
                    <a:srgbClr val="C0C0C0"/>
                  </a:outerShdw>
                </a:effectLst>
                <a:latin typeface="+mn-ea"/>
                <a:ea typeface="+mn-ea"/>
              </a:rPr>
              <a:t>2</a:t>
            </a:r>
            <a:r>
              <a:rPr lang="zh-CN" altLang="en-US" b="1" kern="0" dirty="0">
                <a:effectLst>
                  <a:outerShdw blurRad="38100" dist="38100" dir="2700000" algn="tl">
                    <a:srgbClr val="C0C0C0"/>
                  </a:outerShdw>
                </a:effectLst>
                <a:latin typeface="+mn-ea"/>
                <a:ea typeface="+mn-ea"/>
              </a:rPr>
              <a:t>、</a:t>
            </a:r>
            <a:r>
              <a:rPr lang="zh-CN" altLang="en-US" b="1" kern="0" dirty="0" smtClean="0">
                <a:effectLst>
                  <a:outerShdw blurRad="38100" dist="38100" dir="2700000" algn="tl">
                    <a:srgbClr val="C0C0C0"/>
                  </a:outerShdw>
                </a:effectLst>
                <a:latin typeface="+mn-ea"/>
                <a:ea typeface="+mn-ea"/>
              </a:rPr>
              <a:t>论文</a:t>
            </a:r>
            <a:r>
              <a:rPr lang="zh-CN" altLang="en-US" b="1" kern="0" dirty="0">
                <a:effectLst>
                  <a:outerShdw blurRad="38100" dist="38100" dir="2700000" algn="tl">
                    <a:srgbClr val="C0C0C0"/>
                  </a:outerShdw>
                </a:effectLst>
                <a:latin typeface="+mn-ea"/>
                <a:ea typeface="+mn-ea"/>
              </a:rPr>
              <a:t>查</a:t>
            </a:r>
            <a:r>
              <a:rPr lang="zh-CN" altLang="en-US" b="1" kern="0" dirty="0" smtClean="0">
                <a:effectLst>
                  <a:outerShdw blurRad="38100" dist="38100" dir="2700000" algn="tl">
                    <a:srgbClr val="C0C0C0"/>
                  </a:outerShdw>
                </a:effectLst>
                <a:latin typeface="+mn-ea"/>
                <a:ea typeface="+mn-ea"/>
              </a:rPr>
              <a:t>重</a:t>
            </a:r>
            <a:endParaRPr lang="en-US" altLang="zh-CN" b="1" kern="0" dirty="0">
              <a:effectLst>
                <a:outerShdw blurRad="38100" dist="38100" dir="2700000" algn="tl">
                  <a:srgbClr val="C0C0C0"/>
                </a:outerShdw>
              </a:effectLst>
              <a:latin typeface="+mn-ea"/>
              <a:ea typeface="+mn-ea"/>
            </a:endParaRPr>
          </a:p>
          <a:p>
            <a:pPr marL="541338">
              <a:lnSpc>
                <a:spcPts val="2400"/>
              </a:lnSpc>
              <a:spcBef>
                <a:spcPts val="0"/>
              </a:spcBef>
              <a:spcAft>
                <a:spcPts val="600"/>
              </a:spcAft>
              <a:defRPr/>
            </a:pPr>
            <a:r>
              <a:rPr lang="en-US" altLang="zh-CN" b="1" kern="0" dirty="0" smtClean="0">
                <a:effectLst>
                  <a:outerShdw blurRad="38100" dist="38100" dir="2700000" algn="tl">
                    <a:srgbClr val="C0C0C0"/>
                  </a:outerShdw>
                </a:effectLst>
                <a:latin typeface="+mn-ea"/>
                <a:ea typeface="+mn-ea"/>
              </a:rPr>
              <a:t>3</a:t>
            </a:r>
            <a:r>
              <a:rPr lang="zh-CN" altLang="en-US" b="1" kern="0" dirty="0" smtClean="0">
                <a:effectLst>
                  <a:outerShdw blurRad="38100" dist="38100" dir="2700000" algn="tl">
                    <a:srgbClr val="C0C0C0"/>
                  </a:outerShdw>
                </a:effectLst>
                <a:latin typeface="+mn-ea"/>
                <a:ea typeface="+mn-ea"/>
              </a:rPr>
              <a:t>、论文</a:t>
            </a:r>
            <a:r>
              <a:rPr lang="zh-CN" altLang="en-US" b="1" kern="0" dirty="0">
                <a:effectLst>
                  <a:outerShdw blurRad="38100" dist="38100" dir="2700000" algn="tl">
                    <a:srgbClr val="C0C0C0"/>
                  </a:outerShdw>
                </a:effectLst>
                <a:latin typeface="+mn-ea"/>
                <a:ea typeface="+mn-ea"/>
              </a:rPr>
              <a:t>质量抽检及不合格论文处罚措施</a:t>
            </a:r>
            <a:endParaRPr lang="en-US" altLang="zh-CN" b="1" kern="0" dirty="0">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effectLst>
                  <a:outerShdw blurRad="38100" dist="38100" dir="2700000" algn="tl">
                    <a:srgbClr val="C0C0C0"/>
                  </a:outerShdw>
                </a:effectLst>
                <a:latin typeface="+mn-ea"/>
                <a:ea typeface="+mn-ea"/>
              </a:rPr>
              <a:t>（二）毕业及学位论文答辩申请资格审核</a:t>
            </a:r>
            <a:endParaRPr lang="en-US" altLang="zh-CN" b="1" dirty="0">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effectLst>
                  <a:outerShdw blurRad="38100" dist="38100" dir="2700000" algn="tl">
                    <a:srgbClr val="C0C0C0"/>
                  </a:outerShdw>
                </a:effectLst>
                <a:latin typeface="+mn-ea"/>
                <a:ea typeface="+mn-ea"/>
              </a:rPr>
              <a:t>（三）答辩前各项工作流程及应提交的纸制材料</a:t>
            </a:r>
            <a:endParaRPr lang="en-US" altLang="zh-CN" b="1" dirty="0">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effectLst>
                  <a:outerShdw blurRad="38100" dist="38100" dir="2700000" algn="tl">
                    <a:srgbClr val="C0C0C0"/>
                  </a:outerShdw>
                </a:effectLst>
                <a:latin typeface="+mn-ea"/>
                <a:ea typeface="+mn-ea"/>
              </a:rPr>
              <a:t>（四）论文评阅、答辩流程</a:t>
            </a:r>
            <a:endParaRPr lang="en-US" altLang="zh-CN" b="1" dirty="0">
              <a:effectLst>
                <a:outerShdw blurRad="38100" dist="38100" dir="2700000" algn="tl">
                  <a:srgbClr val="C0C0C0"/>
                </a:outerShdw>
              </a:effectLst>
              <a:latin typeface="+mn-ea"/>
              <a:ea typeface="+mn-ea"/>
            </a:endParaRPr>
          </a:p>
          <a:p>
            <a:pPr>
              <a:lnSpc>
                <a:spcPts val="2400"/>
              </a:lnSpc>
              <a:spcBef>
                <a:spcPts val="0"/>
              </a:spcBef>
              <a:spcAft>
                <a:spcPts val="600"/>
              </a:spcAft>
              <a:defRPr/>
            </a:pPr>
            <a:r>
              <a:rPr lang="zh-CN" altLang="en-US" b="1" dirty="0">
                <a:effectLst>
                  <a:outerShdw blurRad="38100" dist="38100" dir="2700000" algn="tl">
                    <a:srgbClr val="C0C0C0"/>
                  </a:outerShdw>
                </a:effectLst>
                <a:latin typeface="+mn-ea"/>
                <a:ea typeface="+mn-ea"/>
              </a:rPr>
              <a:t>（五）各种提交表格的填写说明</a:t>
            </a: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四、答辩秘书筹备论文答辩会</a:t>
            </a: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五、答辩后报送材料</a:t>
            </a:r>
          </a:p>
          <a:p>
            <a:pPr marL="720725" indent="-720725">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六、其他事宜（资料下载、照片采集、证书发放、毕业典礼等）</a:t>
            </a:r>
          </a:p>
          <a:p>
            <a:pPr>
              <a:lnSpc>
                <a:spcPts val="2400"/>
              </a:lnSpc>
              <a:spcBef>
                <a:spcPts val="0"/>
              </a:spcBef>
              <a:spcAft>
                <a:spcPts val="600"/>
              </a:spcAft>
              <a:defRPr/>
            </a:pPr>
            <a:r>
              <a:rPr lang="zh-CN" altLang="en-US" b="1" dirty="0">
                <a:solidFill>
                  <a:srgbClr val="000066"/>
                </a:solidFill>
                <a:effectLst>
                  <a:outerShdw blurRad="38100" dist="38100" dir="2700000" algn="tl">
                    <a:srgbClr val="C0C0C0"/>
                  </a:outerShdw>
                </a:effectLst>
                <a:latin typeface="+mn-ea"/>
                <a:ea typeface="+mn-ea"/>
              </a:rPr>
              <a:t>七、可申请毕业及学位论文答辩的研究生名单</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nvPr>
        </p:nvGraphicFramePr>
        <p:xfrm>
          <a:off x="179509" y="4437112"/>
          <a:ext cx="8424938" cy="2303166"/>
        </p:xfrm>
        <a:graphic>
          <a:graphicData uri="http://schemas.openxmlformats.org/drawingml/2006/table">
            <a:tbl>
              <a:tblPr>
                <a:tableStyleId>{5C22544A-7EE6-4342-B048-85BDC9FD1C3A}</a:tableStyleId>
              </a:tblPr>
              <a:tblGrid>
                <a:gridCol w="447988"/>
                <a:gridCol w="447985"/>
                <a:gridCol w="386395"/>
                <a:gridCol w="885393"/>
                <a:gridCol w="1277581"/>
                <a:gridCol w="990373"/>
                <a:gridCol w="850508"/>
                <a:gridCol w="575630"/>
                <a:gridCol w="857921"/>
                <a:gridCol w="645466"/>
                <a:gridCol w="1059698"/>
              </a:tblGrid>
              <a:tr h="243709">
                <a:tc gridSpan="11">
                  <a:txBody>
                    <a:bodyPr/>
                    <a:lstStyle/>
                    <a:p>
                      <a:pPr algn="ctr" fontAlgn="ctr"/>
                      <a:r>
                        <a:rPr lang="zh-CN" altLang="en-US" sz="1400" u="none" strike="noStrike" dirty="0">
                          <a:effectLst/>
                        </a:rPr>
                        <a:t>附表</a:t>
                      </a:r>
                      <a:r>
                        <a:rPr lang="en-US" altLang="zh-CN" sz="1400" u="none" strike="noStrike" dirty="0">
                          <a:effectLst/>
                        </a:rPr>
                        <a:t>6</a:t>
                      </a:r>
                      <a:r>
                        <a:rPr lang="zh-CN" altLang="en-US" sz="1400" u="none" strike="noStrike" dirty="0">
                          <a:effectLst/>
                        </a:rPr>
                        <a:t>：人员发放名单（评审费）</a:t>
                      </a:r>
                      <a:endParaRPr lang="zh-CN" altLang="en-US" sz="1400" b="1" i="0" u="none" strike="noStrike" dirty="0">
                        <a:effectLst/>
                        <a:latin typeface="华文仿宋" panose="02010600040101010101" pitchFamily="2" charset="-122"/>
                        <a:ea typeface="华文仿宋" panose="0201060004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260347">
                <a:tc gridSpan="6">
                  <a:txBody>
                    <a:bodyPr/>
                    <a:lstStyle/>
                    <a:p>
                      <a:pPr algn="l" fontAlgn="ctr"/>
                      <a:r>
                        <a:rPr lang="zh-CN" altLang="en-US" sz="1400" u="none" strike="noStrike" dirty="0">
                          <a:effectLst/>
                        </a:rPr>
                        <a:t>　</a:t>
                      </a:r>
                      <a:endParaRPr lang="zh-CN" altLang="en-US" sz="1400" b="0" i="0" u="sng"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a:p>
                  </a:txBody>
                  <a:tcPr/>
                </a:tc>
                <a:tc hMerge="1">
                  <a:txBody>
                    <a:bodyPr/>
                    <a:lstStyle/>
                    <a:p>
                      <a:pPr algn="l" fontAlgn="ct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zh-CN" altLang="en-US" sz="1400" b="0" i="0" u="sng"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zh-CN" altLang="en-US" sz="1400" u="none" strike="noStrike" dirty="0">
                          <a:effectLst/>
                        </a:rPr>
                        <a:t>编号：</a:t>
                      </a: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l" fontAlgn="ctr"/>
                      <a:r>
                        <a:rPr lang="zh-CN" altLang="en-US" sz="1400" u="none" strike="noStrike" dirty="0">
                          <a:effectLst/>
                        </a:rPr>
                        <a:t>　　</a:t>
                      </a: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zh-CN" altLang="en-US" sz="1400" u="none" strike="noStrike">
                          <a:effectLst/>
                        </a:rPr>
                        <a:t>单位：元</a:t>
                      </a:r>
                      <a:endParaRPr lang="zh-CN" altLang="en-US" sz="1400" b="1"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0199">
                <a:tc>
                  <a:txBody>
                    <a:bodyPr/>
                    <a:lstStyle/>
                    <a:p>
                      <a:pPr algn="ctr" fontAlgn="ctr"/>
                      <a:r>
                        <a:rPr lang="zh-CN" altLang="en-US" sz="1400" u="none" strike="noStrike" dirty="0">
                          <a:effectLst/>
                        </a:rPr>
                        <a:t>序号</a:t>
                      </a: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姓名</a:t>
                      </a: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职称</a:t>
                      </a: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身份证号码</a:t>
                      </a: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单位名称或</a:t>
                      </a:r>
                      <a:br>
                        <a:rPr lang="zh-CN" altLang="en-US" sz="1400" u="none" strike="noStrike" dirty="0">
                          <a:effectLst/>
                        </a:rPr>
                      </a:br>
                      <a:r>
                        <a:rPr lang="zh-CN" altLang="en-US" sz="1400" u="none" strike="noStrike" dirty="0">
                          <a:effectLst/>
                        </a:rPr>
                        <a:t>家庭住址</a:t>
                      </a: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a:effectLst/>
                        </a:rPr>
                        <a:t>联系方式</a:t>
                      </a:r>
                      <a:endParaRPr lang="zh-CN" altLang="en-US" sz="1400" b="1"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应发金额</a:t>
                      </a:r>
                      <a:br>
                        <a:rPr lang="zh-CN" altLang="en-US" sz="1400" u="none" strike="noStrike" dirty="0">
                          <a:effectLst/>
                        </a:rPr>
                      </a:br>
                      <a:r>
                        <a:rPr lang="zh-CN" altLang="en-US" sz="1400" u="none" strike="noStrike" dirty="0">
                          <a:effectLst/>
                        </a:rPr>
                        <a:t>（税前）</a:t>
                      </a: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zh-CN" altLang="en-US" sz="1400" u="none" strike="noStrike" dirty="0">
                          <a:effectLst/>
                        </a:rPr>
                        <a:t>税金</a:t>
                      </a: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领取金额</a:t>
                      </a:r>
                      <a:br>
                        <a:rPr lang="zh-CN" altLang="en-US" sz="1400" u="none" strike="noStrike" dirty="0">
                          <a:effectLst/>
                        </a:rPr>
                      </a:br>
                      <a:r>
                        <a:rPr lang="zh-CN" altLang="en-US" sz="1400" u="none" strike="noStrike" dirty="0">
                          <a:effectLst/>
                        </a:rPr>
                        <a:t>（税后）</a:t>
                      </a: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本人签名</a:t>
                      </a: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zh-CN" altLang="en-US" sz="1400" u="none" strike="noStrike" dirty="0">
                          <a:effectLst/>
                        </a:rPr>
                        <a:t>开户行及银行卡号</a:t>
                      </a:r>
                      <a:endParaRPr lang="zh-CN" altLang="en-US" sz="1400" b="1"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211921">
                <a:tc>
                  <a:txBody>
                    <a:bodyPr/>
                    <a:lstStyle/>
                    <a:p>
                      <a:pPr algn="ctr" fontAlgn="ctr"/>
                      <a:r>
                        <a:rPr lang="en-US" altLang="zh-CN" sz="1400" u="none" strike="noStrike">
                          <a:effectLst/>
                        </a:rPr>
                        <a:t>1</a:t>
                      </a:r>
                      <a:endParaRPr lang="en-US" altLang="zh-CN"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254305">
                <a:tc>
                  <a:txBody>
                    <a:bodyPr/>
                    <a:lstStyle/>
                    <a:p>
                      <a:pPr algn="ctr" fontAlgn="ctr"/>
                      <a:r>
                        <a:rPr lang="en-US" altLang="zh-CN" sz="1400" u="none" strike="noStrike">
                          <a:effectLst/>
                        </a:rPr>
                        <a:t>2</a:t>
                      </a:r>
                      <a:endParaRPr lang="en-US" altLang="zh-CN"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211921">
                <a:tc>
                  <a:txBody>
                    <a:bodyPr/>
                    <a:lstStyle/>
                    <a:p>
                      <a:pPr algn="ctr" fontAlgn="ctr"/>
                      <a:r>
                        <a:rPr lang="en-US" altLang="zh-CN" sz="1400" u="none" strike="noStrike">
                          <a:effectLst/>
                        </a:rPr>
                        <a:t>3</a:t>
                      </a:r>
                      <a:endParaRPr lang="en-US" altLang="zh-CN"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a:effectLst/>
                        </a:rPr>
                        <a:t>　</a:t>
                      </a:r>
                      <a:endParaRPr lang="zh-CN" altLang="en-US" sz="1400" b="0" i="0" u="none" strike="noStrike">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247693">
                <a:tc>
                  <a:txBody>
                    <a:bodyPr/>
                    <a:lstStyle/>
                    <a:p>
                      <a:pPr algn="ctr" fontAlgn="ctr"/>
                      <a:r>
                        <a:rPr lang="zh-CN" altLang="en-US" sz="1400" u="none" strike="noStrike" dirty="0">
                          <a:effectLst/>
                        </a:rPr>
                        <a:t>合计</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ctr"/>
                      <a:r>
                        <a:rPr lang="zh-CN" altLang="en-US" sz="1400" u="none" strike="noStrike" dirty="0">
                          <a:effectLst/>
                        </a:rPr>
                        <a:t>　</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r>
              <a:tr h="249007">
                <a:tc gridSpan="11">
                  <a:txBody>
                    <a:bodyPr/>
                    <a:lstStyle/>
                    <a:p>
                      <a:pPr algn="l" fontAlgn="ctr"/>
                      <a:r>
                        <a:rPr lang="zh-CN" altLang="en-US" sz="1400" u="none" strike="noStrike" dirty="0">
                          <a:effectLst/>
                        </a:rPr>
                        <a:t> 经办人                    负责人                    主管部门                      教育处                      人事处</a:t>
                      </a:r>
                      <a:br>
                        <a:rPr lang="zh-CN" altLang="en-US" sz="1400" u="none" strike="noStrike" dirty="0">
                          <a:effectLst/>
                        </a:rPr>
                      </a:br>
                      <a:r>
                        <a:rPr lang="zh-CN" altLang="en-US" sz="1400" u="none" strike="noStrike" dirty="0">
                          <a:effectLst/>
                        </a:rPr>
                        <a:t> 签字                      签字                      签字（盖章）                  签字（盖章）                签字（盖章）</a:t>
                      </a:r>
                      <a:endParaRPr lang="zh-CN" altLang="en-US" sz="1400" b="0" i="0" u="none" strike="noStrike" dirty="0">
                        <a:effectLst/>
                        <a:latin typeface="宋体" panose="02010600030101010101" pitchFamily="2" charset="-122"/>
                        <a:ea typeface="宋体" panose="02010600030101010101" pitchFamily="2" charset="-122"/>
                      </a:endParaRPr>
                    </a:p>
                  </a:txBody>
                  <a:tcPr marL="4238" marR="4238" marT="42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pic>
        <p:nvPicPr>
          <p:cNvPr id="4" name="图片 3"/>
          <p:cNvPicPr>
            <a:picLocks noChangeAspect="1"/>
          </p:cNvPicPr>
          <p:nvPr/>
        </p:nvPicPr>
        <p:blipFill>
          <a:blip r:embed="rId3"/>
          <a:stretch>
            <a:fillRect/>
          </a:stretch>
        </p:blipFill>
        <p:spPr>
          <a:xfrm>
            <a:off x="5701000" y="116632"/>
            <a:ext cx="3112058" cy="4104456"/>
          </a:xfrm>
          <a:prstGeom prst="rect">
            <a:avLst/>
          </a:prstGeom>
        </p:spPr>
      </p:pic>
      <p:sp>
        <p:nvSpPr>
          <p:cNvPr id="5" name="矩形 4"/>
          <p:cNvSpPr/>
          <p:nvPr/>
        </p:nvSpPr>
        <p:spPr>
          <a:xfrm>
            <a:off x="323528" y="442746"/>
            <a:ext cx="5112568" cy="3452227"/>
          </a:xfrm>
          <a:prstGeom prst="rect">
            <a:avLst/>
          </a:prstGeom>
        </p:spPr>
        <p:txBody>
          <a:bodyPr wrap="square">
            <a:spAutoFit/>
          </a:bodyPr>
          <a:lstStyle/>
          <a:p>
            <a:pPr algn="ctr" eaLnBrk="1" hangingPunct="1">
              <a:lnSpc>
                <a:spcPts val="2500"/>
              </a:lnSpc>
              <a:spcBef>
                <a:spcPts val="1200"/>
              </a:spcBef>
              <a:spcAft>
                <a:spcPts val="1200"/>
              </a:spcAft>
              <a:buClrTx/>
              <a:defRPr/>
            </a:pPr>
            <a:r>
              <a:rPr lang="en-US" altLang="zh-CN" sz="2000" b="1" dirty="0" smtClean="0">
                <a:solidFill>
                  <a:srgbClr val="FF0000"/>
                </a:solidFill>
                <a:latin typeface="华文仿宋" pitchFamily="2" charset="-122"/>
                <a:ea typeface="华文仿宋" pitchFamily="2" charset="-122"/>
              </a:rPr>
              <a:t>7</a:t>
            </a:r>
            <a:r>
              <a:rPr lang="zh-CN" altLang="en-US" sz="2000" b="1" dirty="0" smtClean="0">
                <a:solidFill>
                  <a:srgbClr val="FF0000"/>
                </a:solidFill>
                <a:latin typeface="华文仿宋" pitchFamily="2" charset="-122"/>
                <a:ea typeface="华文仿宋" pitchFamily="2" charset="-122"/>
              </a:rPr>
              <a:t>、关于学位论文评阅费和答辩费方法</a:t>
            </a:r>
            <a:endParaRPr lang="en-US" altLang="zh-CN" sz="2000" b="1" dirty="0" smtClean="0">
              <a:solidFill>
                <a:srgbClr val="FF0000"/>
              </a:solidFill>
              <a:latin typeface="华文仿宋" pitchFamily="2" charset="-122"/>
              <a:ea typeface="华文仿宋" pitchFamily="2" charset="-122"/>
            </a:endParaRPr>
          </a:p>
          <a:p>
            <a:pPr marL="285750" indent="-285750" algn="just" eaLnBrk="1" hangingPunct="1">
              <a:lnSpc>
                <a:spcPts val="2500"/>
              </a:lnSpc>
              <a:buClrTx/>
              <a:buFont typeface="Wingdings" panose="05000000000000000000" pitchFamily="2" charset="2"/>
              <a:buChar char="Ø"/>
              <a:defRPr/>
            </a:pPr>
            <a:r>
              <a:rPr lang="zh-CN" altLang="en-US" b="1" u="sng" dirty="0" smtClean="0">
                <a:latin typeface="华文仿宋" pitchFamily="2" charset="-122"/>
                <a:ea typeface="华文仿宋" pitchFamily="2" charset="-122"/>
              </a:rPr>
              <a:t>支出</a:t>
            </a:r>
            <a:r>
              <a:rPr lang="zh-CN" altLang="en-US" b="1" u="sng" dirty="0">
                <a:latin typeface="华文仿宋" pitchFamily="2" charset="-122"/>
                <a:ea typeface="华文仿宋" pitchFamily="2" charset="-122"/>
              </a:rPr>
              <a:t>说明在所内网综合信息栏下载，</a:t>
            </a:r>
            <a:r>
              <a:rPr lang="zh-CN" altLang="zh-CN" b="1" u="sng" dirty="0">
                <a:latin typeface="华文仿宋" panose="02010600040101010101" pitchFamily="2" charset="-122"/>
                <a:ea typeface="华文仿宋" panose="02010600040101010101" pitchFamily="2" charset="-122"/>
              </a:rPr>
              <a:t>根据研究所有关财务管理规定，</a:t>
            </a:r>
            <a:r>
              <a:rPr lang="zh-CN" altLang="zh-CN" b="1" u="sng" dirty="0">
                <a:solidFill>
                  <a:srgbClr val="FF0000"/>
                </a:solidFill>
                <a:latin typeface="华文仿宋" panose="02010600040101010101" pitchFamily="2" charset="-122"/>
                <a:ea typeface="华文仿宋" panose="02010600040101010101" pitchFamily="2" charset="-122"/>
              </a:rPr>
              <a:t>研究生导师不再享受所指导学生的学位论文</a:t>
            </a:r>
            <a:r>
              <a:rPr lang="zh-CN" altLang="en-US" b="1" u="sng" dirty="0">
                <a:solidFill>
                  <a:srgbClr val="FF0000"/>
                </a:solidFill>
                <a:latin typeface="华文仿宋" panose="02010600040101010101" pitchFamily="2" charset="-122"/>
                <a:ea typeface="华文仿宋" panose="02010600040101010101" pitchFamily="2" charset="-122"/>
              </a:rPr>
              <a:t>评阅和答辩</a:t>
            </a:r>
            <a:r>
              <a:rPr lang="zh-CN" altLang="zh-CN" b="1" u="sng" dirty="0">
                <a:solidFill>
                  <a:srgbClr val="FF0000"/>
                </a:solidFill>
                <a:latin typeface="华文仿宋" panose="02010600040101010101" pitchFamily="2" charset="-122"/>
                <a:ea typeface="华文仿宋" panose="02010600040101010101" pitchFamily="2" charset="-122"/>
              </a:rPr>
              <a:t>费</a:t>
            </a:r>
            <a:r>
              <a:rPr lang="zh-CN" altLang="zh-CN" b="1" u="sng" dirty="0">
                <a:latin typeface="华文仿宋" pitchFamily="2" charset="-122"/>
                <a:ea typeface="华文仿宋" pitchFamily="2" charset="-122"/>
              </a:rPr>
              <a:t>。</a:t>
            </a:r>
            <a:r>
              <a:rPr lang="zh-CN" altLang="en-US" b="1" u="sng" dirty="0">
                <a:latin typeface="华文仿宋" pitchFamily="2" charset="-122"/>
                <a:ea typeface="华文仿宋" pitchFamily="2" charset="-122"/>
              </a:rPr>
              <a:t>请严格按照答辩费支出说明中的标准支付论文评阅及答辩评委费用</a:t>
            </a:r>
            <a:r>
              <a:rPr lang="zh-CN" altLang="en-US" b="1" dirty="0" smtClean="0">
                <a:latin typeface="华文仿宋" pitchFamily="2" charset="-122"/>
                <a:ea typeface="华文仿宋" pitchFamily="2" charset="-122"/>
              </a:rPr>
              <a:t>。</a:t>
            </a:r>
            <a:endParaRPr lang="en-US" altLang="zh-CN" b="1" dirty="0" smtClean="0">
              <a:latin typeface="华文仿宋" pitchFamily="2" charset="-122"/>
              <a:ea typeface="华文仿宋" pitchFamily="2" charset="-122"/>
            </a:endParaRPr>
          </a:p>
          <a:p>
            <a:pPr marL="285750" indent="-285750" algn="just" eaLnBrk="1" hangingPunct="1">
              <a:lnSpc>
                <a:spcPts val="2500"/>
              </a:lnSpc>
              <a:buClrTx/>
              <a:buFont typeface="Wingdings" panose="05000000000000000000" pitchFamily="2" charset="2"/>
              <a:buChar char="Ø"/>
              <a:defRPr/>
            </a:pPr>
            <a:r>
              <a:rPr lang="zh-CN" altLang="en-US" b="1" dirty="0" smtClean="0">
                <a:latin typeface="华文仿宋" pitchFamily="2" charset="-122"/>
                <a:ea typeface="华文仿宋" pitchFamily="2" charset="-122"/>
              </a:rPr>
              <a:t>论文</a:t>
            </a:r>
            <a:r>
              <a:rPr lang="zh-CN" altLang="en-US" b="1" dirty="0">
                <a:latin typeface="华文仿宋" pitchFamily="2" charset="-122"/>
                <a:ea typeface="华文仿宋" pitchFamily="2" charset="-122"/>
              </a:rPr>
              <a:t>评阅、评委答辩费用报销需填写</a:t>
            </a:r>
            <a:r>
              <a:rPr lang="en-US" altLang="zh-CN" b="1" dirty="0">
                <a:latin typeface="华文仿宋" panose="02010600040101010101" pitchFamily="2" charset="-122"/>
                <a:ea typeface="华文仿宋" panose="02010600040101010101" pitchFamily="2" charset="-122"/>
              </a:rPr>
              <a:t>《</a:t>
            </a:r>
            <a:r>
              <a:rPr lang="zh-CN" altLang="en-US" b="1" dirty="0">
                <a:latin typeface="华文仿宋" panose="02010600040101010101" pitchFamily="2" charset="-122"/>
                <a:ea typeface="华文仿宋" panose="02010600040101010101" pitchFamily="2" charset="-122"/>
              </a:rPr>
              <a:t>评审费备案表</a:t>
            </a:r>
            <a:r>
              <a:rPr lang="en-US" altLang="zh-CN" b="1" dirty="0">
                <a:latin typeface="华文仿宋" panose="02010600040101010101" pitchFamily="2" charset="-122"/>
                <a:ea typeface="华文仿宋" panose="02010600040101010101" pitchFamily="2" charset="-122"/>
              </a:rPr>
              <a:t>》</a:t>
            </a:r>
            <a:r>
              <a:rPr lang="zh-CN" altLang="en-US" b="1" dirty="0">
                <a:latin typeface="华文仿宋" panose="02010600040101010101" pitchFamily="2" charset="-122"/>
                <a:ea typeface="华文仿宋" panose="02010600040101010101" pitchFamily="2" charset="-122"/>
              </a:rPr>
              <a:t>（附表</a:t>
            </a:r>
            <a:r>
              <a:rPr lang="en-US" altLang="zh-CN" b="1" dirty="0">
                <a:latin typeface="华文仿宋" panose="02010600040101010101" pitchFamily="2" charset="-122"/>
                <a:ea typeface="华文仿宋" panose="02010600040101010101" pitchFamily="2" charset="-122"/>
              </a:rPr>
              <a:t>5</a:t>
            </a:r>
            <a:r>
              <a:rPr lang="zh-CN" altLang="en-US" b="1" dirty="0">
                <a:latin typeface="华文仿宋" pitchFamily="2" charset="-122"/>
                <a:ea typeface="华文仿宋" pitchFamily="2" charset="-122"/>
              </a:rPr>
              <a:t>）和</a:t>
            </a:r>
            <a:r>
              <a:rPr lang="en-US" altLang="zh-CN" b="1" dirty="0">
                <a:latin typeface="华文仿宋" panose="02010600040101010101" pitchFamily="2" charset="-122"/>
                <a:ea typeface="华文仿宋" panose="02010600040101010101" pitchFamily="2" charset="-122"/>
              </a:rPr>
              <a:t>《</a:t>
            </a:r>
            <a:r>
              <a:rPr lang="zh-CN" altLang="en-US" b="1" dirty="0">
                <a:latin typeface="华文仿宋" panose="02010600040101010101" pitchFamily="2" charset="-122"/>
                <a:ea typeface="华文仿宋" panose="02010600040101010101" pitchFamily="2" charset="-122"/>
              </a:rPr>
              <a:t>人员发放名单表（评审费）</a:t>
            </a:r>
            <a:r>
              <a:rPr lang="en-US" altLang="zh-CN" b="1" dirty="0">
                <a:latin typeface="华文仿宋" panose="02010600040101010101" pitchFamily="2" charset="-122"/>
                <a:ea typeface="华文仿宋" panose="02010600040101010101" pitchFamily="2" charset="-122"/>
              </a:rPr>
              <a:t>》</a:t>
            </a:r>
            <a:r>
              <a:rPr lang="zh-CN" altLang="en-US" b="1" dirty="0">
                <a:latin typeface="华文仿宋" panose="02010600040101010101" pitchFamily="2" charset="-122"/>
                <a:ea typeface="华文仿宋" panose="02010600040101010101" pitchFamily="2" charset="-122"/>
              </a:rPr>
              <a:t>（附表</a:t>
            </a:r>
            <a:r>
              <a:rPr lang="en-US" altLang="zh-CN" b="1" dirty="0">
                <a:latin typeface="华文仿宋" panose="02010600040101010101" pitchFamily="2" charset="-122"/>
                <a:ea typeface="华文仿宋" panose="02010600040101010101" pitchFamily="2" charset="-122"/>
              </a:rPr>
              <a:t>6</a:t>
            </a:r>
            <a:r>
              <a:rPr lang="zh-CN" altLang="en-US" b="1" dirty="0">
                <a:latin typeface="华文仿宋" panose="02010600040101010101" pitchFamily="2" charset="-122"/>
                <a:ea typeface="华文仿宋" panose="02010600040101010101" pitchFamily="2" charset="-122"/>
              </a:rPr>
              <a:t>），论文答辩后一个月内办理论文评阅费、答辩费报销。</a:t>
            </a:r>
          </a:p>
        </p:txBody>
      </p:sp>
    </p:spTree>
    <p:extLst>
      <p:ext uri="{BB962C8B-B14F-4D97-AF65-F5344CB8AC3E}">
        <p14:creationId xmlns:p14="http://schemas.microsoft.com/office/powerpoint/2010/main" val="12231673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标题 1"/>
          <p:cNvSpPr>
            <a:spLocks noGrp="1"/>
          </p:cNvSpPr>
          <p:nvPr>
            <p:ph type="title" idx="4294967295"/>
          </p:nvPr>
        </p:nvSpPr>
        <p:spPr>
          <a:xfrm>
            <a:off x="395288" y="620713"/>
            <a:ext cx="6264944" cy="792063"/>
          </a:xfrm>
        </p:spPr>
        <p:txBody>
          <a:bodyPr anchor="ctr"/>
          <a:lstStyle/>
          <a:p>
            <a:pPr eaLnBrk="1" hangingPunct="1">
              <a:defRPr/>
            </a:pPr>
            <a:r>
              <a:rPr lang="zh-CN" altLang="en-US" sz="4000" b="1" dirty="0">
                <a:solidFill>
                  <a:srgbClr val="0000FF"/>
                </a:solidFill>
                <a:effectLst>
                  <a:outerShdw blurRad="38100" dist="38100" dir="2700000" algn="tl">
                    <a:srgbClr val="C0C0C0"/>
                  </a:outerShdw>
                </a:effectLst>
              </a:rPr>
              <a:t>五、论文答辩后报送材料</a:t>
            </a:r>
          </a:p>
        </p:txBody>
      </p:sp>
      <p:sp>
        <p:nvSpPr>
          <p:cNvPr id="17411" name="内容占位符 2"/>
          <p:cNvSpPr>
            <a:spLocks noGrp="1"/>
          </p:cNvSpPr>
          <p:nvPr>
            <p:ph idx="4294967295"/>
          </p:nvPr>
        </p:nvSpPr>
        <p:spPr>
          <a:xfrm>
            <a:off x="457200" y="1643063"/>
            <a:ext cx="7808913" cy="4681537"/>
          </a:xfrm>
        </p:spPr>
        <p:txBody>
          <a:bodyPr/>
          <a:lstStyle/>
          <a:p>
            <a:pPr eaLnBrk="1" hangingPunct="1">
              <a:lnSpc>
                <a:spcPct val="150000"/>
              </a:lnSpc>
              <a:buClrTx/>
              <a:buFont typeface="Wingdings" pitchFamily="2" charset="2"/>
              <a:buChar char="Ø"/>
            </a:pPr>
            <a:r>
              <a:rPr lang="zh-CN" altLang="en-US" sz="2400" b="1" dirty="0">
                <a:latin typeface="华文仿宋" pitchFamily="2" charset="-122"/>
                <a:ea typeface="华文仿宋" pitchFamily="2" charset="-122"/>
              </a:rPr>
              <a:t>按</a:t>
            </a:r>
            <a:r>
              <a:rPr lang="en-US" altLang="zh-CN" sz="2400" b="1" dirty="0">
                <a:latin typeface="华文仿宋" pitchFamily="2" charset="-122"/>
                <a:ea typeface="华文仿宋" pitchFamily="2" charset="-122"/>
              </a:rPr>
              <a:t>《</a:t>
            </a:r>
            <a:r>
              <a:rPr lang="zh-CN" altLang="en-US" sz="2400" b="1" dirty="0">
                <a:latin typeface="华文仿宋" pitchFamily="2" charset="-122"/>
                <a:ea typeface="华文仿宋" pitchFamily="2" charset="-122"/>
              </a:rPr>
              <a:t>申请学位材料目录单</a:t>
            </a:r>
            <a:r>
              <a:rPr lang="en-US" altLang="zh-CN" sz="2400" b="1" dirty="0">
                <a:latin typeface="华文仿宋" pitchFamily="2" charset="-122"/>
                <a:ea typeface="华文仿宋" pitchFamily="2" charset="-122"/>
              </a:rPr>
              <a:t>》</a:t>
            </a:r>
            <a:r>
              <a:rPr lang="zh-CN" altLang="en-US" sz="2400" b="1" dirty="0">
                <a:latin typeface="华文仿宋" pitchFamily="2" charset="-122"/>
                <a:ea typeface="华文仿宋" pitchFamily="2" charset="-122"/>
              </a:rPr>
              <a:t>要求提交全部学位申请材料（见下页）及</a:t>
            </a:r>
            <a:r>
              <a:rPr lang="zh-CN" altLang="en-US" sz="2400" b="1" u="sng" dirty="0">
                <a:solidFill>
                  <a:srgbClr val="FF0000"/>
                </a:solidFill>
                <a:latin typeface="华文仿宋" pitchFamily="2" charset="-122"/>
                <a:ea typeface="华文仿宋" pitchFamily="2" charset="-122"/>
              </a:rPr>
              <a:t>填写网上个人学位信息管理系统</a:t>
            </a:r>
            <a:r>
              <a:rPr lang="zh-CN" altLang="en-US" sz="2400" b="1" dirty="0">
                <a:latin typeface="华文仿宋" pitchFamily="2" charset="-122"/>
                <a:ea typeface="华文仿宋" pitchFamily="2" charset="-122"/>
              </a:rPr>
              <a:t>后，方能参加学位评定。</a:t>
            </a:r>
            <a:endParaRPr lang="en-US" altLang="zh-CN" sz="2400" b="1" dirty="0">
              <a:latin typeface="华文仿宋" pitchFamily="2" charset="-122"/>
              <a:ea typeface="华文仿宋" pitchFamily="2" charset="-122"/>
            </a:endParaRPr>
          </a:p>
          <a:p>
            <a:pPr eaLnBrk="1" hangingPunct="1">
              <a:lnSpc>
                <a:spcPct val="150000"/>
              </a:lnSpc>
              <a:buClrTx/>
              <a:buFont typeface="Wingdings" pitchFamily="2" charset="2"/>
              <a:buChar char="Ø"/>
            </a:pPr>
            <a:r>
              <a:rPr lang="zh-CN" altLang="en-US" sz="2400" b="1" dirty="0">
                <a:latin typeface="华文仿宋" pitchFamily="2" charset="-122"/>
                <a:ea typeface="华文仿宋" pitchFamily="2" charset="-122"/>
              </a:rPr>
              <a:t>截至时间</a:t>
            </a:r>
            <a:r>
              <a:rPr lang="zh-CN" altLang="en-US" sz="2400" b="1" dirty="0" smtClean="0">
                <a:latin typeface="华文仿宋" pitchFamily="2" charset="-122"/>
                <a:ea typeface="华文仿宋" pitchFamily="2" charset="-122"/>
              </a:rPr>
              <a:t>：</a:t>
            </a:r>
            <a:r>
              <a:rPr lang="en-US" altLang="zh-CN"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6</a:t>
            </a:r>
            <a:r>
              <a:rPr lang="zh-CN" altLang="en-US"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月</a:t>
            </a:r>
            <a:r>
              <a:rPr lang="en-US" altLang="zh-CN"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2</a:t>
            </a:r>
            <a:r>
              <a:rPr lang="zh-CN" altLang="en-US"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日</a:t>
            </a:r>
            <a:endParaRPr lang="en-US" altLang="zh-CN" sz="2400" b="1" dirty="0">
              <a:solidFill>
                <a:srgbClr val="FF0000"/>
              </a:solidFill>
              <a:effectLst>
                <a:outerShdw blurRad="38100" dist="38100" dir="2700000" algn="tl">
                  <a:srgbClr val="000000">
                    <a:alpha val="43137"/>
                  </a:srgbClr>
                </a:outerShdw>
              </a:effectLst>
              <a:latin typeface="华文仿宋" pitchFamily="2" charset="-122"/>
              <a:ea typeface="华文仿宋" pitchFamily="2" charset="-122"/>
            </a:endParaRPr>
          </a:p>
          <a:p>
            <a:pPr marL="0" indent="0" eaLnBrk="1" hangingPunct="1">
              <a:lnSpc>
                <a:spcPct val="150000"/>
              </a:lnSpc>
              <a:buClrTx/>
              <a:buNone/>
            </a:pPr>
            <a:r>
              <a:rPr lang="zh-CN" altLang="en-US" sz="2400" b="1" dirty="0">
                <a:latin typeface="华文仿宋" pitchFamily="2" charset="-122"/>
                <a:ea typeface="华文仿宋" pitchFamily="2" charset="-122"/>
              </a:rPr>
              <a:t>（注：学位论文纸制版和电子版提交的截止日期可延</a:t>
            </a:r>
            <a:r>
              <a:rPr lang="zh-CN" altLang="en-US" sz="2400" b="1" dirty="0" smtClean="0">
                <a:latin typeface="华文仿宋" pitchFamily="2" charset="-122"/>
                <a:ea typeface="华文仿宋" pitchFamily="2" charset="-122"/>
              </a:rPr>
              <a:t>至</a:t>
            </a:r>
            <a:r>
              <a:rPr lang="en-US" altLang="zh-CN" sz="2400" b="1" dirty="0" smtClean="0">
                <a:solidFill>
                  <a:srgbClr val="FF0000"/>
                </a:solidFill>
                <a:effectLst>
                  <a:outerShdw blurRad="38100" dist="38100" dir="2700000" algn="tl">
                    <a:srgbClr val="000000">
                      <a:alpha val="43137"/>
                    </a:srgbClr>
                  </a:outerShdw>
                </a:effectLst>
                <a:ea typeface="华文仿宋" pitchFamily="2" charset="-122"/>
              </a:rPr>
              <a:t>6</a:t>
            </a:r>
            <a:r>
              <a:rPr lang="zh-CN" altLang="en-US" sz="2400" b="1" dirty="0" smtClean="0">
                <a:solidFill>
                  <a:srgbClr val="FF0000"/>
                </a:solidFill>
                <a:effectLst>
                  <a:outerShdw blurRad="38100" dist="38100" dir="2700000" algn="tl">
                    <a:srgbClr val="000000">
                      <a:alpha val="43137"/>
                    </a:srgbClr>
                  </a:outerShdw>
                </a:effectLst>
                <a:ea typeface="华文仿宋" pitchFamily="2" charset="-122"/>
              </a:rPr>
              <a:t>月</a:t>
            </a:r>
            <a:r>
              <a:rPr lang="en-US" altLang="zh-CN" sz="2400" b="1" dirty="0" smtClean="0">
                <a:solidFill>
                  <a:srgbClr val="FF0000"/>
                </a:solidFill>
                <a:effectLst>
                  <a:outerShdw blurRad="38100" dist="38100" dir="2700000" algn="tl">
                    <a:srgbClr val="000000">
                      <a:alpha val="43137"/>
                    </a:srgbClr>
                  </a:outerShdw>
                </a:effectLst>
                <a:ea typeface="华文仿宋" pitchFamily="2" charset="-122"/>
              </a:rPr>
              <a:t>10</a:t>
            </a:r>
            <a:r>
              <a:rPr lang="zh-CN" altLang="en-US"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日</a:t>
            </a:r>
            <a:r>
              <a:rPr lang="zh-CN" altLang="en-US" sz="2400" b="1" dirty="0">
                <a:latin typeface="华文仿宋" pitchFamily="2" charset="-122"/>
                <a:ea typeface="华文仿宋" pitchFamily="2" charset="-122"/>
              </a:rPr>
              <a:t>）。</a:t>
            </a:r>
            <a:endParaRPr lang="en-US" altLang="zh-CN" sz="2400" b="1" dirty="0">
              <a:latin typeface="华文仿宋" pitchFamily="2" charset="-122"/>
              <a:ea typeface="华文仿宋" pitchFamily="2" charset="-122"/>
            </a:endParaRPr>
          </a:p>
        </p:txBody>
      </p:sp>
      <p:grpSp>
        <p:nvGrpSpPr>
          <p:cNvPr id="17412" name="Group 6"/>
          <p:cNvGrpSpPr>
            <a:grpSpLocks/>
          </p:cNvGrpSpPr>
          <p:nvPr/>
        </p:nvGrpSpPr>
        <p:grpSpPr bwMode="auto">
          <a:xfrm>
            <a:off x="201613" y="0"/>
            <a:ext cx="8942387" cy="6864350"/>
            <a:chOff x="127" y="0"/>
            <a:chExt cx="5633" cy="4324"/>
          </a:xfrm>
        </p:grpSpPr>
        <p:grpSp>
          <p:nvGrpSpPr>
            <p:cNvPr id="17413" name="Group 7"/>
            <p:cNvGrpSpPr>
              <a:grpSpLocks/>
            </p:cNvGrpSpPr>
            <p:nvPr/>
          </p:nvGrpSpPr>
          <p:grpSpPr bwMode="auto">
            <a:xfrm>
              <a:off x="127" y="4065"/>
              <a:ext cx="5633" cy="259"/>
              <a:chOff x="127" y="4065"/>
              <a:chExt cx="5633" cy="259"/>
            </a:xfrm>
          </p:grpSpPr>
          <p:sp>
            <p:nvSpPr>
              <p:cNvPr id="17415"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7416" name="Text Box 9"/>
              <p:cNvSpPr txBox="1">
                <a:spLocks noChangeArrowheads="1"/>
              </p:cNvSpPr>
              <p:nvPr/>
            </p:nvSpPr>
            <p:spPr bwMode="auto">
              <a:xfrm>
                <a:off x="2200" y="4093"/>
                <a:ext cx="346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7414"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p:cNvSpPr>
          <p:nvPr>
            <p:ph type="body" idx="1"/>
          </p:nvPr>
        </p:nvSpPr>
        <p:spPr>
          <a:xfrm>
            <a:off x="323528" y="1125538"/>
            <a:ext cx="8208912" cy="5327650"/>
          </a:xfrm>
        </p:spPr>
        <p:txBody>
          <a:bodyPr/>
          <a:lstStyle/>
          <a:p>
            <a:pPr marL="87313" indent="-87313">
              <a:lnSpc>
                <a:spcPct val="125000"/>
              </a:lnSpc>
              <a:spcBef>
                <a:spcPct val="10000"/>
              </a:spcBef>
              <a:spcAft>
                <a:spcPct val="10000"/>
              </a:spcAft>
              <a:buClr>
                <a:schemeClr val="tx1"/>
              </a:buClr>
              <a:buFont typeface="Wingdings" pitchFamily="2" charset="2"/>
              <a:buChar char="Ø"/>
            </a:pPr>
            <a:r>
              <a:rPr lang="en-US" altLang="zh-CN" sz="2000" b="1" dirty="0">
                <a:latin typeface="华文仿宋" pitchFamily="2" charset="-122"/>
                <a:ea typeface="华文仿宋" pitchFamily="2" charset="-122"/>
              </a:rPr>
              <a:t>《</a:t>
            </a:r>
            <a:r>
              <a:rPr lang="zh-CN" altLang="en-US" sz="2000" b="1" dirty="0">
                <a:latin typeface="华文仿宋" pitchFamily="2" charset="-122"/>
                <a:ea typeface="华文仿宋" pitchFamily="2" charset="-122"/>
              </a:rPr>
              <a:t>毕业研究生登记表</a:t>
            </a:r>
            <a:r>
              <a:rPr lang="en-US" altLang="zh-CN" sz="2000" b="1" dirty="0">
                <a:latin typeface="华文仿宋" pitchFamily="2" charset="-122"/>
                <a:ea typeface="华文仿宋" pitchFamily="2" charset="-122"/>
              </a:rPr>
              <a:t>》</a:t>
            </a:r>
            <a:r>
              <a:rPr lang="zh-CN" altLang="en-US" sz="2000" b="1" dirty="0">
                <a:latin typeface="华文仿宋" pitchFamily="2" charset="-122"/>
                <a:ea typeface="华文仿宋" pitchFamily="2" charset="-122"/>
              </a:rPr>
              <a:t>：一式两份，贴免冠一寸照片</a:t>
            </a:r>
            <a:endParaRPr lang="en-US" altLang="zh-CN" sz="2000" b="1" dirty="0">
              <a:latin typeface="华文仿宋" pitchFamily="2" charset="-122"/>
              <a:ea typeface="华文仿宋" pitchFamily="2" charset="-122"/>
            </a:endParaRPr>
          </a:p>
          <a:p>
            <a:pPr marL="87313" indent="-87313">
              <a:lnSpc>
                <a:spcPct val="125000"/>
              </a:lnSpc>
              <a:spcBef>
                <a:spcPct val="10000"/>
              </a:spcBef>
              <a:spcAft>
                <a:spcPct val="10000"/>
              </a:spcAft>
              <a:buClr>
                <a:schemeClr val="tx1"/>
              </a:buClr>
              <a:buFont typeface="Wingdings" pitchFamily="2" charset="2"/>
              <a:buChar char="Ø"/>
            </a:pPr>
            <a:r>
              <a:rPr lang="en-US" altLang="zh-CN" sz="2000" b="1" dirty="0">
                <a:latin typeface="华文仿宋" pitchFamily="2" charset="-122"/>
                <a:ea typeface="华文仿宋" pitchFamily="2" charset="-122"/>
              </a:rPr>
              <a:t>《</a:t>
            </a:r>
            <a:r>
              <a:rPr lang="zh-CN" altLang="en-US" sz="2000" b="1" dirty="0">
                <a:latin typeface="华文仿宋" pitchFamily="2" charset="-122"/>
                <a:ea typeface="华文仿宋" pitchFamily="2" charset="-122"/>
              </a:rPr>
              <a:t>学位论文答辩申请书</a:t>
            </a:r>
            <a:r>
              <a:rPr lang="en-US" altLang="zh-CN" sz="2000" b="1" dirty="0">
                <a:latin typeface="华文仿宋" pitchFamily="2" charset="-122"/>
                <a:ea typeface="华文仿宋" pitchFamily="2" charset="-122"/>
              </a:rPr>
              <a:t>》</a:t>
            </a:r>
            <a:r>
              <a:rPr lang="zh-CN" altLang="en-US" sz="2000" b="1" dirty="0">
                <a:latin typeface="华文仿宋" pitchFamily="2" charset="-122"/>
                <a:ea typeface="华文仿宋" pitchFamily="2" charset="-122"/>
              </a:rPr>
              <a:t>：一式两份（可复印）；</a:t>
            </a:r>
            <a:endParaRPr lang="en-US" altLang="zh-CN" sz="2000" b="1" dirty="0">
              <a:latin typeface="华文仿宋" pitchFamily="2" charset="-122"/>
              <a:ea typeface="华文仿宋" pitchFamily="2" charset="-122"/>
            </a:endParaRPr>
          </a:p>
          <a:p>
            <a:pPr marL="87313" indent="-87313">
              <a:lnSpc>
                <a:spcPct val="125000"/>
              </a:lnSpc>
              <a:spcBef>
                <a:spcPct val="10000"/>
              </a:spcBef>
              <a:spcAft>
                <a:spcPct val="10000"/>
              </a:spcAft>
              <a:buClr>
                <a:schemeClr val="tx1"/>
              </a:buClr>
              <a:buFont typeface="Wingdings" pitchFamily="2" charset="2"/>
              <a:buChar char="Ø"/>
            </a:pPr>
            <a:r>
              <a:rPr lang="en-US" altLang="zh-CN" sz="2000" b="1" dirty="0">
                <a:latin typeface="华文仿宋" pitchFamily="2" charset="-122"/>
                <a:ea typeface="华文仿宋" pitchFamily="2" charset="-122"/>
              </a:rPr>
              <a:t>《</a:t>
            </a:r>
            <a:r>
              <a:rPr lang="zh-CN" altLang="en-US" sz="2000" b="1" dirty="0">
                <a:latin typeface="华文仿宋" pitchFamily="2" charset="-122"/>
                <a:ea typeface="华文仿宋" pitchFamily="2" charset="-122"/>
              </a:rPr>
              <a:t>学位论文评阅书</a:t>
            </a:r>
            <a:r>
              <a:rPr lang="en-US" altLang="zh-CN" sz="2000" b="1" dirty="0">
                <a:latin typeface="华文仿宋" pitchFamily="2" charset="-122"/>
                <a:ea typeface="华文仿宋" pitchFamily="2" charset="-122"/>
              </a:rPr>
              <a:t>》</a:t>
            </a:r>
            <a:r>
              <a:rPr lang="zh-CN" altLang="en-US" sz="2000" b="1" dirty="0">
                <a:latin typeface="华文仿宋" pitchFamily="2" charset="-122"/>
                <a:ea typeface="华文仿宋" pitchFamily="2" charset="-122"/>
              </a:rPr>
              <a:t>；</a:t>
            </a:r>
          </a:p>
          <a:p>
            <a:pPr marL="87313" indent="-87313">
              <a:lnSpc>
                <a:spcPct val="125000"/>
              </a:lnSpc>
              <a:spcBef>
                <a:spcPct val="10000"/>
              </a:spcBef>
              <a:spcAft>
                <a:spcPct val="10000"/>
              </a:spcAft>
              <a:buClr>
                <a:schemeClr val="tx1"/>
              </a:buClr>
              <a:buFont typeface="Wingdings" pitchFamily="2" charset="2"/>
              <a:buChar char="Ø"/>
            </a:pPr>
            <a:r>
              <a:rPr lang="en-US" altLang="zh-CN" sz="2000" b="1" dirty="0">
                <a:latin typeface="华文仿宋" pitchFamily="2" charset="-122"/>
                <a:ea typeface="华文仿宋" pitchFamily="2" charset="-122"/>
              </a:rPr>
              <a:t>《</a:t>
            </a:r>
            <a:r>
              <a:rPr lang="zh-CN" altLang="en-US" sz="2000" b="1" dirty="0">
                <a:latin typeface="华文仿宋" pitchFamily="2" charset="-122"/>
                <a:ea typeface="华文仿宋" pitchFamily="2" charset="-122"/>
              </a:rPr>
              <a:t>论文答辩情况和学位授予决议书</a:t>
            </a:r>
            <a:r>
              <a:rPr lang="en-US" altLang="zh-CN" sz="2000" b="1" dirty="0">
                <a:latin typeface="华文仿宋" pitchFamily="2" charset="-122"/>
                <a:ea typeface="华文仿宋" pitchFamily="2" charset="-122"/>
              </a:rPr>
              <a:t>》</a:t>
            </a:r>
            <a:r>
              <a:rPr lang="zh-CN" altLang="en-US" sz="2000" b="1" dirty="0">
                <a:latin typeface="华文仿宋" pitchFamily="2" charset="-122"/>
                <a:ea typeface="华文仿宋" pitchFamily="2" charset="-122"/>
              </a:rPr>
              <a:t>：一式两份（原件</a:t>
            </a:r>
            <a:r>
              <a:rPr lang="en-US" altLang="zh-CN" sz="2000" b="1" dirty="0">
                <a:latin typeface="华文仿宋" pitchFamily="2" charset="-122"/>
                <a:ea typeface="华文仿宋" pitchFamily="2" charset="-122"/>
              </a:rPr>
              <a:t>+</a:t>
            </a:r>
            <a:r>
              <a:rPr lang="zh-CN" altLang="en-US" sz="2000" b="1" dirty="0">
                <a:latin typeface="华文仿宋" pitchFamily="2" charset="-122"/>
                <a:ea typeface="华文仿宋" pitchFamily="2" charset="-122"/>
              </a:rPr>
              <a:t>复印件）；</a:t>
            </a:r>
            <a:endParaRPr lang="en-US" altLang="zh-CN" sz="2000" b="1" dirty="0">
              <a:latin typeface="华文仿宋" pitchFamily="2" charset="-122"/>
              <a:ea typeface="华文仿宋" pitchFamily="2" charset="-122"/>
            </a:endParaRPr>
          </a:p>
          <a:p>
            <a:pPr marL="87313" indent="-87313">
              <a:lnSpc>
                <a:spcPct val="125000"/>
              </a:lnSpc>
              <a:spcBef>
                <a:spcPct val="10000"/>
              </a:spcBef>
              <a:spcAft>
                <a:spcPct val="10000"/>
              </a:spcAft>
              <a:buClr>
                <a:schemeClr val="tx1"/>
              </a:buClr>
              <a:buFont typeface="Wingdings" pitchFamily="2" charset="2"/>
              <a:buChar char="Ø"/>
            </a:pPr>
            <a:r>
              <a:rPr lang="zh-CN" altLang="en-US" sz="2000" b="1" dirty="0">
                <a:latin typeface="华文仿宋" pitchFamily="2" charset="-122"/>
                <a:ea typeface="华文仿宋" pitchFamily="2" charset="-122"/>
              </a:rPr>
              <a:t>学位论文答辩表决票；</a:t>
            </a:r>
          </a:p>
          <a:p>
            <a:pPr marL="87313" indent="-87313">
              <a:lnSpc>
                <a:spcPct val="125000"/>
              </a:lnSpc>
              <a:spcBef>
                <a:spcPct val="10000"/>
              </a:spcBef>
              <a:spcAft>
                <a:spcPct val="10000"/>
              </a:spcAft>
              <a:buClr>
                <a:schemeClr val="tx1"/>
              </a:buClr>
              <a:buFont typeface="Wingdings" pitchFamily="2" charset="2"/>
              <a:buChar char="Ø"/>
            </a:pPr>
            <a:r>
              <a:rPr lang="zh-CN" altLang="en-US" sz="2000" b="1" dirty="0">
                <a:latin typeface="华文仿宋" pitchFamily="2" charset="-122"/>
                <a:ea typeface="华文仿宋" pitchFamily="2" charset="-122"/>
              </a:rPr>
              <a:t>已正式发表的学术论文首页、待发表论文的正式录用函及待发表论文全文复印件、专利授权书或专利受理通知书、其它学术成果证明材料、获奖证书的复印件；</a:t>
            </a:r>
          </a:p>
          <a:p>
            <a:pPr marL="87313" indent="-87313">
              <a:lnSpc>
                <a:spcPct val="125000"/>
              </a:lnSpc>
              <a:spcBef>
                <a:spcPct val="10000"/>
              </a:spcBef>
              <a:spcAft>
                <a:spcPct val="10000"/>
              </a:spcAft>
              <a:buClr>
                <a:schemeClr val="tx1"/>
              </a:buClr>
              <a:buFont typeface="Wingdings" pitchFamily="2" charset="2"/>
              <a:buChar char="Ø"/>
            </a:pPr>
            <a:r>
              <a:rPr lang="zh-CN" altLang="en-US" sz="2000" b="1" dirty="0">
                <a:latin typeface="华文仿宋" pitchFamily="2" charset="-122"/>
                <a:ea typeface="华文仿宋" pitchFamily="2" charset="-122"/>
              </a:rPr>
              <a:t>学位论文 </a:t>
            </a:r>
            <a:r>
              <a:rPr lang="en-US" altLang="zh-CN" sz="2000" b="1" dirty="0">
                <a:solidFill>
                  <a:srgbClr val="FF0000"/>
                </a:solidFill>
                <a:latin typeface="华文仿宋" pitchFamily="2" charset="-122"/>
                <a:ea typeface="华文仿宋" pitchFamily="2" charset="-122"/>
              </a:rPr>
              <a:t>4 </a:t>
            </a:r>
            <a:r>
              <a:rPr lang="zh-CN" altLang="en-US" sz="2000" b="1" dirty="0">
                <a:latin typeface="华文仿宋" pitchFamily="2" charset="-122"/>
                <a:ea typeface="华文仿宋" pitchFamily="2" charset="-122"/>
              </a:rPr>
              <a:t>本（最终版本）、</a:t>
            </a:r>
            <a:r>
              <a:rPr lang="zh-CN" altLang="en-US" sz="2000" b="1" dirty="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学位论文电子版</a:t>
            </a:r>
            <a:r>
              <a:rPr lang="zh-CN" altLang="en-US" sz="2000" b="1" dirty="0">
                <a:latin typeface="华文仿宋" pitchFamily="2" charset="-122"/>
                <a:ea typeface="华文仿宋" pitchFamily="2" charset="-122"/>
              </a:rPr>
              <a:t>（</a:t>
            </a:r>
            <a:r>
              <a:rPr lang="en-US" altLang="zh-CN" sz="2000" b="1" dirty="0" err="1">
                <a:latin typeface="华文仿宋" pitchFamily="2" charset="-122"/>
                <a:ea typeface="华文仿宋" pitchFamily="2" charset="-122"/>
              </a:rPr>
              <a:t>pdf</a:t>
            </a:r>
            <a:r>
              <a:rPr lang="zh-CN" altLang="en-US" sz="2000" b="1" dirty="0">
                <a:latin typeface="华文仿宋" pitchFamily="2" charset="-122"/>
                <a:ea typeface="华文仿宋" pitchFamily="2" charset="-122"/>
              </a:rPr>
              <a:t>格式，发至</a:t>
            </a:r>
            <a:r>
              <a:rPr lang="en-US" altLang="zh-CN" sz="2000" b="1" dirty="0">
                <a:latin typeface="华文仿宋" pitchFamily="2" charset="-122"/>
                <a:ea typeface="华文仿宋" pitchFamily="2" charset="-122"/>
              </a:rPr>
              <a:t>tsli@mail.iggcas.ac.cn</a:t>
            </a:r>
            <a:r>
              <a:rPr lang="zh-CN" altLang="en-US" sz="2000" b="1" dirty="0">
                <a:latin typeface="华文仿宋" pitchFamily="2" charset="-122"/>
                <a:ea typeface="华文仿宋" pitchFamily="2" charset="-122"/>
              </a:rPr>
              <a:t>），并</a:t>
            </a:r>
            <a:r>
              <a:rPr lang="zh-CN" altLang="en-US" sz="2000" b="1" dirty="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在学位管理系统</a:t>
            </a:r>
            <a:r>
              <a:rPr lang="zh-CN" altLang="en-US" sz="2000" b="1" dirty="0">
                <a:latin typeface="华文仿宋" pitchFamily="2" charset="-122"/>
                <a:ea typeface="华文仿宋" pitchFamily="2" charset="-122"/>
              </a:rPr>
              <a:t>上传最终版学位论文。  </a:t>
            </a:r>
            <a:endParaRPr lang="en-US" altLang="zh-CN" sz="2000" b="1" dirty="0">
              <a:latin typeface="华文仿宋" pitchFamily="2" charset="-122"/>
              <a:ea typeface="华文仿宋" pitchFamily="2" charset="-122"/>
            </a:endParaRPr>
          </a:p>
          <a:p>
            <a:pPr marL="495300" indent="-495300">
              <a:lnSpc>
                <a:spcPct val="110000"/>
              </a:lnSpc>
              <a:spcBef>
                <a:spcPct val="10000"/>
              </a:spcBef>
              <a:spcAft>
                <a:spcPct val="10000"/>
              </a:spcAft>
              <a:buClr>
                <a:schemeClr val="tx1"/>
              </a:buClr>
              <a:buFont typeface="Wingdings" pitchFamily="2" charset="2"/>
              <a:buChar char="Ø"/>
            </a:pPr>
            <a:endParaRPr lang="en-US" altLang="zh-CN" sz="2000" b="1" dirty="0">
              <a:latin typeface="宋体" pitchFamily="2" charset="-122"/>
            </a:endParaRPr>
          </a:p>
        </p:txBody>
      </p:sp>
      <p:sp>
        <p:nvSpPr>
          <p:cNvPr id="94212" name="Text Box 4"/>
          <p:cNvSpPr txBox="1">
            <a:spLocks noChangeArrowheads="1"/>
          </p:cNvSpPr>
          <p:nvPr/>
        </p:nvSpPr>
        <p:spPr bwMode="auto">
          <a:xfrm>
            <a:off x="179388" y="404813"/>
            <a:ext cx="4363695" cy="461665"/>
          </a:xfrm>
          <a:prstGeom prst="rect">
            <a:avLst/>
          </a:prstGeom>
          <a:noFill/>
          <a:ln w="9525">
            <a:noFill/>
            <a:miter lim="800000"/>
            <a:headEnd/>
            <a:tailEnd/>
          </a:ln>
          <a:effectLst/>
        </p:spPr>
        <p:txBody>
          <a:bodyPr wrap="none">
            <a:spAutoFit/>
          </a:bodyPr>
          <a:lstStyle/>
          <a:p>
            <a:pPr>
              <a:defRPr/>
            </a:pPr>
            <a:r>
              <a:rPr lang="en-US" altLang="zh-CN" sz="2400" b="1" dirty="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1.</a:t>
            </a:r>
            <a:r>
              <a:rPr lang="zh-CN" altLang="en-US" sz="2400" b="1" dirty="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申请毕业及学位材料目录单</a:t>
            </a:r>
            <a:r>
              <a:rPr lang="en-US" altLang="zh-CN" sz="2400" b="1" dirty="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a:t>
            </a:r>
          </a:p>
        </p:txBody>
      </p:sp>
      <p:grpSp>
        <p:nvGrpSpPr>
          <p:cNvPr id="18436" name="Group 5"/>
          <p:cNvGrpSpPr>
            <a:grpSpLocks/>
          </p:cNvGrpSpPr>
          <p:nvPr/>
        </p:nvGrpSpPr>
        <p:grpSpPr bwMode="auto">
          <a:xfrm>
            <a:off x="201613" y="0"/>
            <a:ext cx="8942387" cy="6864350"/>
            <a:chOff x="127" y="0"/>
            <a:chExt cx="5633" cy="4324"/>
          </a:xfrm>
        </p:grpSpPr>
        <p:grpSp>
          <p:nvGrpSpPr>
            <p:cNvPr id="18437" name="Group 6"/>
            <p:cNvGrpSpPr>
              <a:grpSpLocks/>
            </p:cNvGrpSpPr>
            <p:nvPr/>
          </p:nvGrpSpPr>
          <p:grpSpPr bwMode="auto">
            <a:xfrm>
              <a:off x="127" y="4065"/>
              <a:ext cx="5633" cy="259"/>
              <a:chOff x="127" y="4065"/>
              <a:chExt cx="5633" cy="259"/>
            </a:xfrm>
          </p:grpSpPr>
          <p:sp>
            <p:nvSpPr>
              <p:cNvPr id="18439"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8440" name="Text Box 8"/>
              <p:cNvSpPr txBox="1">
                <a:spLocks noChangeArrowheads="1"/>
              </p:cNvSpPr>
              <p:nvPr/>
            </p:nvSpPr>
            <p:spPr bwMode="auto">
              <a:xfrm>
                <a:off x="2200" y="4093"/>
                <a:ext cx="346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8438"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标题 1"/>
          <p:cNvSpPr>
            <a:spLocks noGrp="1"/>
          </p:cNvSpPr>
          <p:nvPr>
            <p:ph type="title" idx="4294967295"/>
          </p:nvPr>
        </p:nvSpPr>
        <p:spPr>
          <a:xfrm>
            <a:off x="323850" y="125413"/>
            <a:ext cx="7488510" cy="711200"/>
          </a:xfrm>
        </p:spPr>
        <p:txBody>
          <a:bodyPr anchor="ctr"/>
          <a:lstStyle/>
          <a:p>
            <a:pPr eaLnBrk="1" hangingPunct="1">
              <a:defRPr/>
            </a:pPr>
            <a:r>
              <a:rPr lang="en-US" altLang="zh-CN" sz="2800" b="1" dirty="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2.</a:t>
            </a:r>
            <a:r>
              <a:rPr lang="zh-CN" altLang="en-US" sz="2800" b="1" dirty="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 学位管理系统：填报信息、完成学位申报</a:t>
            </a:r>
          </a:p>
        </p:txBody>
      </p:sp>
      <p:sp>
        <p:nvSpPr>
          <p:cNvPr id="19459" name="内容占位符 2"/>
          <p:cNvSpPr>
            <a:spLocks noGrp="1"/>
          </p:cNvSpPr>
          <p:nvPr>
            <p:ph idx="4294967295"/>
          </p:nvPr>
        </p:nvSpPr>
        <p:spPr>
          <a:xfrm>
            <a:off x="322263" y="908050"/>
            <a:ext cx="8426450" cy="5543550"/>
          </a:xfrm>
        </p:spPr>
        <p:txBody>
          <a:bodyPr/>
          <a:lstStyle/>
          <a:p>
            <a:pPr eaLnBrk="1" hangingPunct="1">
              <a:lnSpc>
                <a:spcPts val="3400"/>
              </a:lnSpc>
              <a:spcBef>
                <a:spcPct val="25000"/>
              </a:spcBef>
              <a:spcAft>
                <a:spcPct val="20000"/>
              </a:spcAft>
              <a:buClrTx/>
              <a:buFont typeface="Wingdings" pitchFamily="2" charset="2"/>
              <a:buChar char="Ø"/>
            </a:pPr>
            <a:r>
              <a:rPr lang="zh-CN" altLang="en-US" sz="2200" b="1" dirty="0">
                <a:latin typeface="宋体" panose="02010600030101010101" pitchFamily="2" charset="-122"/>
                <a:ea typeface="宋体" panose="02010600030101010101" pitchFamily="2" charset="-122"/>
              </a:rPr>
              <a:t>学位信息管理系统网址：</a:t>
            </a:r>
            <a:r>
              <a:rPr lang="en-US" altLang="en-US" sz="2200" b="1" dirty="0">
                <a:solidFill>
                  <a:srgbClr val="FF0000"/>
                </a:solidFill>
                <a:latin typeface="宋体" panose="02010600030101010101" pitchFamily="2" charset="-122"/>
                <a:ea typeface="宋体" panose="02010600030101010101" pitchFamily="2" charset="-122"/>
              </a:rPr>
              <a:t>http://</a:t>
            </a:r>
            <a:r>
              <a:rPr lang="en-US" altLang="zh-CN" sz="2200" b="1" dirty="0">
                <a:solidFill>
                  <a:srgbClr val="FF0000"/>
                </a:solidFill>
                <a:latin typeface="宋体" panose="02010600030101010101" pitchFamily="2" charset="-122"/>
                <a:ea typeface="宋体" panose="02010600030101010101" pitchFamily="2" charset="-122"/>
              </a:rPr>
              <a:t>sep</a:t>
            </a:r>
            <a:r>
              <a:rPr lang="en-US" altLang="en-US" sz="2200" b="1" dirty="0">
                <a:solidFill>
                  <a:srgbClr val="FF0000"/>
                </a:solidFill>
                <a:latin typeface="宋体" panose="02010600030101010101" pitchFamily="2" charset="-122"/>
                <a:ea typeface="宋体" panose="02010600030101010101" pitchFamily="2" charset="-122"/>
              </a:rPr>
              <a:t>.ucas.ac.cn/</a:t>
            </a:r>
            <a:r>
              <a:rPr lang="zh-CN" altLang="en-US" sz="2200" b="1" dirty="0">
                <a:latin typeface="宋体" panose="02010600030101010101" pitchFamily="2" charset="-122"/>
                <a:ea typeface="宋体" panose="02010600030101010101" pitchFamily="2" charset="-122"/>
              </a:rPr>
              <a:t>，用户名是个人邮箱地址或学号（如有国科大邮箱的同学，请使用国科大邮箱登陆），密码是本人身份证号，按照网站说明进行登录（</a:t>
            </a:r>
            <a:r>
              <a:rPr lang="zh-CN" altLang="en-US" sz="2200" b="1" dirty="0">
                <a:solidFill>
                  <a:srgbClr val="FF0000"/>
                </a:solidFill>
                <a:latin typeface="宋体" panose="02010600030101010101" pitchFamily="2" charset="-122"/>
                <a:ea typeface="宋体" panose="02010600030101010101" pitchFamily="2" charset="-122"/>
              </a:rPr>
              <a:t>如无法登陆，请与网站技术支持联系 </a:t>
            </a:r>
            <a:r>
              <a:rPr lang="en-US" altLang="zh-CN" sz="2200" b="1" dirty="0">
                <a:solidFill>
                  <a:srgbClr val="FF0000"/>
                </a:solidFill>
                <a:latin typeface="宋体" panose="02010600030101010101" pitchFamily="2" charset="-122"/>
                <a:ea typeface="宋体" panose="02010600030101010101" pitchFamily="2" charset="-122"/>
              </a:rPr>
              <a:t>010-88256622</a:t>
            </a:r>
            <a:r>
              <a:rPr lang="zh-CN" altLang="en-US" sz="2200" b="1" dirty="0">
                <a:latin typeface="宋体" panose="02010600030101010101" pitchFamily="2" charset="-122"/>
                <a:ea typeface="宋体" panose="02010600030101010101" pitchFamily="2" charset="-122"/>
              </a:rPr>
              <a:t>）</a:t>
            </a:r>
          </a:p>
          <a:p>
            <a:pPr eaLnBrk="1" hangingPunct="1">
              <a:lnSpc>
                <a:spcPts val="3400"/>
              </a:lnSpc>
              <a:spcBef>
                <a:spcPct val="25000"/>
              </a:spcBef>
              <a:spcAft>
                <a:spcPct val="20000"/>
              </a:spcAft>
              <a:buClrTx/>
              <a:buFont typeface="Wingdings" pitchFamily="2" charset="2"/>
              <a:buChar char="Ø"/>
            </a:pPr>
            <a:r>
              <a:rPr lang="zh-CN" altLang="en-US" sz="2200" b="1" dirty="0">
                <a:latin typeface="宋体" panose="02010600030101010101" pitchFamily="2" charset="-122"/>
                <a:ea typeface="宋体" panose="02010600030101010101" pitchFamily="2" charset="-122"/>
              </a:rPr>
              <a:t>学位管理系统中的</a:t>
            </a:r>
            <a:r>
              <a:rPr lang="zh-CN" altLang="en-US" sz="2200" b="1" dirty="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各项数据均从学籍管理系统、培养管理系统、教务系统中同步导入</a:t>
            </a:r>
            <a:r>
              <a:rPr lang="zh-CN" altLang="en-US" sz="2200" b="1" dirty="0">
                <a:latin typeface="宋体" panose="02010600030101010101" pitchFamily="2" charset="-122"/>
                <a:ea typeface="宋体" panose="02010600030101010101" pitchFamily="2" charset="-122"/>
              </a:rPr>
              <a:t>，学位申请人需对各项资料进行核查，并</a:t>
            </a:r>
            <a:r>
              <a:rPr lang="zh-CN" altLang="en-US" sz="2200" b="1" dirty="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填报其他未被同步引入的学位信息</a:t>
            </a:r>
            <a:r>
              <a:rPr lang="zh-CN" altLang="en-US" sz="2200" b="1" dirty="0">
                <a:latin typeface="宋体" panose="02010600030101010101" pitchFamily="2" charset="-122"/>
                <a:ea typeface="宋体" panose="02010600030101010101" pitchFamily="2" charset="-122"/>
              </a:rPr>
              <a:t>，所有信息是进行学位审核评定的重要材料，必须准确无误。</a:t>
            </a:r>
            <a:endParaRPr lang="en-US" altLang="zh-CN" sz="2200" b="1" dirty="0">
              <a:latin typeface="宋体" panose="02010600030101010101" pitchFamily="2" charset="-122"/>
              <a:ea typeface="宋体" panose="02010600030101010101" pitchFamily="2" charset="-122"/>
            </a:endParaRPr>
          </a:p>
          <a:p>
            <a:pPr eaLnBrk="1" hangingPunct="1">
              <a:lnSpc>
                <a:spcPts val="3400"/>
              </a:lnSpc>
              <a:spcBef>
                <a:spcPct val="25000"/>
              </a:spcBef>
              <a:spcAft>
                <a:spcPct val="20000"/>
              </a:spcAft>
              <a:buClrTx/>
              <a:buFont typeface="Wingdings" pitchFamily="2" charset="2"/>
              <a:buChar char="Ø"/>
            </a:pPr>
            <a:r>
              <a:rPr lang="zh-CN" altLang="en-US" sz="2200" b="1" dirty="0">
                <a:latin typeface="宋体" panose="02010600030101010101" pitchFamily="2" charset="-122"/>
                <a:ea typeface="宋体" panose="02010600030101010101" pitchFamily="2" charset="-122"/>
              </a:rPr>
              <a:t>检查无误后，在学位管理系统上传</a:t>
            </a:r>
            <a:r>
              <a:rPr lang="zh-CN" altLang="en-US" sz="2200" b="1" dirty="0">
                <a:solidFill>
                  <a:srgbClr val="FF0000"/>
                </a:solidFill>
                <a:latin typeface="宋体" panose="02010600030101010101" pitchFamily="2" charset="-122"/>
                <a:ea typeface="宋体" panose="02010600030101010101" pitchFamily="2" charset="-122"/>
              </a:rPr>
              <a:t>学位论文最终版本</a:t>
            </a:r>
            <a:r>
              <a:rPr lang="zh-CN" altLang="en-US" sz="2200" b="1" dirty="0">
                <a:latin typeface="宋体" panose="02010600030101010101" pitchFamily="2" charset="-122"/>
                <a:ea typeface="宋体" panose="02010600030101010101" pitchFamily="2" charset="-122"/>
              </a:rPr>
              <a:t>（必须与提交的纸制版论文完全一致），并提交信息确认后，通知所教育处（</a:t>
            </a:r>
            <a:r>
              <a:rPr lang="en-US" altLang="zh-CN" sz="2200" b="1" dirty="0">
                <a:latin typeface="宋体" panose="02010600030101010101" pitchFamily="2" charset="-122"/>
                <a:ea typeface="宋体" panose="02010600030101010101" pitchFamily="2" charset="-122"/>
              </a:rPr>
              <a:t>010-82998058</a:t>
            </a:r>
            <a:r>
              <a:rPr lang="zh-CN" altLang="en-US" sz="2200" b="1" dirty="0">
                <a:latin typeface="宋体" panose="02010600030101010101" pitchFamily="2" charset="-122"/>
                <a:ea typeface="宋体" panose="02010600030101010101" pitchFamily="2" charset="-122"/>
              </a:rPr>
              <a:t>，</a:t>
            </a:r>
            <a:r>
              <a:rPr lang="en-US" altLang="zh-CN" sz="2200" b="1" dirty="0">
                <a:latin typeface="宋体" panose="02010600030101010101" pitchFamily="2" charset="-122"/>
                <a:ea typeface="宋体" panose="02010600030101010101" pitchFamily="2" charset="-122"/>
              </a:rPr>
              <a:t>tsli@mail.iggcas.ac.cn</a:t>
            </a:r>
            <a:r>
              <a:rPr lang="zh-CN" altLang="en-US" sz="2200" b="1" dirty="0">
                <a:latin typeface="宋体" panose="02010600030101010101" pitchFamily="2" charset="-122"/>
                <a:ea typeface="宋体" panose="02010600030101010101" pitchFamily="2" charset="-122"/>
              </a:rPr>
              <a:t>）进行审核。</a:t>
            </a:r>
          </a:p>
        </p:txBody>
      </p:sp>
      <p:grpSp>
        <p:nvGrpSpPr>
          <p:cNvPr id="19460" name="Group 6"/>
          <p:cNvGrpSpPr>
            <a:grpSpLocks/>
          </p:cNvGrpSpPr>
          <p:nvPr/>
        </p:nvGrpSpPr>
        <p:grpSpPr bwMode="auto">
          <a:xfrm>
            <a:off x="201613" y="0"/>
            <a:ext cx="8942387" cy="6864350"/>
            <a:chOff x="127" y="0"/>
            <a:chExt cx="5633" cy="4324"/>
          </a:xfrm>
        </p:grpSpPr>
        <p:grpSp>
          <p:nvGrpSpPr>
            <p:cNvPr id="19461" name="Group 7"/>
            <p:cNvGrpSpPr>
              <a:grpSpLocks/>
            </p:cNvGrpSpPr>
            <p:nvPr/>
          </p:nvGrpSpPr>
          <p:grpSpPr bwMode="auto">
            <a:xfrm>
              <a:off x="127" y="4065"/>
              <a:ext cx="5633" cy="259"/>
              <a:chOff x="127" y="4065"/>
              <a:chExt cx="5633" cy="259"/>
            </a:xfrm>
          </p:grpSpPr>
          <p:sp>
            <p:nvSpPr>
              <p:cNvPr id="19463"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9464"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9462"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流程图: 过程 1"/>
          <p:cNvSpPr/>
          <p:nvPr/>
        </p:nvSpPr>
        <p:spPr>
          <a:xfrm>
            <a:off x="2617476" y="265103"/>
            <a:ext cx="3312366" cy="558344"/>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1</a:t>
            </a:r>
            <a:r>
              <a:rPr lang="zh-CN" altLang="en-US" sz="1400" b="1" dirty="0">
                <a:solidFill>
                  <a:schemeClr val="tx1"/>
                </a:solidFill>
              </a:rPr>
              <a:t>、 基本信息（个人情况、博</a:t>
            </a:r>
            <a:r>
              <a:rPr lang="en-US" altLang="zh-CN" sz="1400" b="1" dirty="0">
                <a:solidFill>
                  <a:schemeClr val="tx1"/>
                </a:solidFill>
              </a:rPr>
              <a:t>/</a:t>
            </a:r>
            <a:r>
              <a:rPr lang="zh-CN" altLang="en-US" sz="1400" b="1" dirty="0">
                <a:solidFill>
                  <a:schemeClr val="tx1"/>
                </a:solidFill>
              </a:rPr>
              <a:t>硕导师、学习信息、主要简历）</a:t>
            </a:r>
          </a:p>
        </p:txBody>
      </p:sp>
      <p:sp>
        <p:nvSpPr>
          <p:cNvPr id="3" name="下箭头 2"/>
          <p:cNvSpPr/>
          <p:nvPr/>
        </p:nvSpPr>
        <p:spPr>
          <a:xfrm>
            <a:off x="4183764" y="895454"/>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4" name="流程图: 可选过程 3"/>
          <p:cNvSpPr/>
          <p:nvPr/>
        </p:nvSpPr>
        <p:spPr>
          <a:xfrm>
            <a:off x="2617475" y="1115098"/>
            <a:ext cx="3312367" cy="379563"/>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2</a:t>
            </a:r>
            <a:r>
              <a:rPr lang="zh-CN" altLang="en-US" sz="1400" b="1" dirty="0">
                <a:solidFill>
                  <a:schemeClr val="tx1"/>
                </a:solidFill>
              </a:rPr>
              <a:t>、课程学习（点击同步数据）</a:t>
            </a:r>
          </a:p>
        </p:txBody>
      </p:sp>
      <p:sp>
        <p:nvSpPr>
          <p:cNvPr id="5" name="流程图: 过程 4"/>
          <p:cNvSpPr/>
          <p:nvPr/>
        </p:nvSpPr>
        <p:spPr>
          <a:xfrm>
            <a:off x="2599589" y="1782693"/>
            <a:ext cx="3330254" cy="298320"/>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3</a:t>
            </a:r>
            <a:r>
              <a:rPr lang="zh-CN" altLang="en-US" sz="1400" b="1" dirty="0">
                <a:solidFill>
                  <a:schemeClr val="tx1"/>
                </a:solidFill>
              </a:rPr>
              <a:t>、必修环节（点击同步数据）</a:t>
            </a:r>
          </a:p>
        </p:txBody>
      </p:sp>
      <p:sp>
        <p:nvSpPr>
          <p:cNvPr id="6" name="矩形 5"/>
          <p:cNvSpPr/>
          <p:nvPr/>
        </p:nvSpPr>
        <p:spPr>
          <a:xfrm>
            <a:off x="2599589" y="2358757"/>
            <a:ext cx="3330254" cy="31422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4</a:t>
            </a:r>
            <a:r>
              <a:rPr lang="zh-CN" altLang="en-US" sz="1400" b="1" dirty="0">
                <a:solidFill>
                  <a:schemeClr val="tx1"/>
                </a:solidFill>
              </a:rPr>
              <a:t>、科研成果（点击同步数据）</a:t>
            </a:r>
          </a:p>
        </p:txBody>
      </p:sp>
      <p:sp>
        <p:nvSpPr>
          <p:cNvPr id="7" name="流程图: 过程 6"/>
          <p:cNvSpPr/>
          <p:nvPr/>
        </p:nvSpPr>
        <p:spPr>
          <a:xfrm>
            <a:off x="2599588" y="2934821"/>
            <a:ext cx="3330255" cy="821872"/>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5</a:t>
            </a:r>
            <a:r>
              <a:rPr lang="zh-CN" altLang="en-US" sz="1400" b="1" dirty="0">
                <a:solidFill>
                  <a:schemeClr val="tx1"/>
                </a:solidFill>
              </a:rPr>
              <a:t>、学位论文</a:t>
            </a:r>
            <a:endParaRPr lang="en-US" altLang="zh-CN" sz="1400" b="1" dirty="0">
              <a:solidFill>
                <a:schemeClr val="tx1"/>
              </a:solidFill>
            </a:endParaRPr>
          </a:p>
          <a:p>
            <a:pPr algn="ctr"/>
            <a:r>
              <a:rPr lang="zh-CN" altLang="en-US" sz="1400" b="1" dirty="0">
                <a:solidFill>
                  <a:schemeClr val="tx1"/>
                </a:solidFill>
              </a:rPr>
              <a:t>（</a:t>
            </a:r>
            <a:r>
              <a:rPr lang="en-US" altLang="zh-CN" sz="1400" b="1" dirty="0">
                <a:solidFill>
                  <a:schemeClr val="tx1"/>
                </a:solidFill>
              </a:rPr>
              <a:t>1</a:t>
            </a:r>
            <a:r>
              <a:rPr lang="zh-CN" altLang="en-US" sz="1400" b="1" dirty="0">
                <a:solidFill>
                  <a:schemeClr val="tx1"/>
                </a:solidFill>
              </a:rPr>
              <a:t>）各项内容均需同步数据；</a:t>
            </a:r>
            <a:endParaRPr lang="en-US" altLang="zh-CN" sz="1400" b="1" dirty="0">
              <a:solidFill>
                <a:schemeClr val="tx1"/>
              </a:solidFill>
            </a:endParaRPr>
          </a:p>
          <a:p>
            <a:pPr algn="ctr"/>
            <a:r>
              <a:rPr lang="zh-CN" altLang="en-US" sz="1400" b="1" dirty="0">
                <a:solidFill>
                  <a:schemeClr val="tx1"/>
                </a:solidFill>
              </a:rPr>
              <a:t>（</a:t>
            </a:r>
            <a:r>
              <a:rPr lang="en-US" altLang="zh-CN" sz="1400" b="1" dirty="0">
                <a:solidFill>
                  <a:schemeClr val="tx1"/>
                </a:solidFill>
              </a:rPr>
              <a:t>2</a:t>
            </a:r>
            <a:r>
              <a:rPr lang="zh-CN" altLang="en-US" sz="1400" b="1" dirty="0">
                <a:solidFill>
                  <a:schemeClr val="tx1"/>
                </a:solidFill>
              </a:rPr>
              <a:t>）上传最终版学位论文</a:t>
            </a:r>
          </a:p>
        </p:txBody>
      </p:sp>
      <p:sp>
        <p:nvSpPr>
          <p:cNvPr id="8" name="流程图: 过程 7"/>
          <p:cNvSpPr/>
          <p:nvPr/>
        </p:nvSpPr>
        <p:spPr>
          <a:xfrm>
            <a:off x="2599588" y="4014941"/>
            <a:ext cx="3330255" cy="265357"/>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6</a:t>
            </a:r>
            <a:r>
              <a:rPr lang="zh-CN" altLang="en-US" sz="1400" b="1" dirty="0">
                <a:solidFill>
                  <a:schemeClr val="tx1"/>
                </a:solidFill>
              </a:rPr>
              <a:t>、论文评阅（点击同步数据）</a:t>
            </a:r>
          </a:p>
        </p:txBody>
      </p:sp>
      <p:sp>
        <p:nvSpPr>
          <p:cNvPr id="9" name="流程图: 过程 8"/>
          <p:cNvSpPr/>
          <p:nvPr/>
        </p:nvSpPr>
        <p:spPr>
          <a:xfrm>
            <a:off x="2586496" y="4591005"/>
            <a:ext cx="3312367" cy="250538"/>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7</a:t>
            </a:r>
            <a:r>
              <a:rPr lang="zh-CN" altLang="en-US" sz="1400" b="1" dirty="0">
                <a:solidFill>
                  <a:schemeClr val="tx1"/>
                </a:solidFill>
              </a:rPr>
              <a:t>、论文答辩（点击同步数据）</a:t>
            </a:r>
          </a:p>
        </p:txBody>
      </p:sp>
      <p:sp>
        <p:nvSpPr>
          <p:cNvPr id="10" name="流程图: 过程 9"/>
          <p:cNvSpPr/>
          <p:nvPr/>
        </p:nvSpPr>
        <p:spPr>
          <a:xfrm>
            <a:off x="2579000" y="5095061"/>
            <a:ext cx="3312367" cy="300887"/>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solidFill>
                  <a:schemeClr val="tx1"/>
                </a:solidFill>
              </a:rPr>
              <a:t>8</a:t>
            </a:r>
            <a:r>
              <a:rPr lang="zh-CN" altLang="en-US" sz="1400" b="1" dirty="0">
                <a:solidFill>
                  <a:schemeClr val="tx1"/>
                </a:solidFill>
              </a:rPr>
              <a:t>、信息确认</a:t>
            </a:r>
          </a:p>
        </p:txBody>
      </p:sp>
      <p:sp>
        <p:nvSpPr>
          <p:cNvPr id="11" name="下箭头 10"/>
          <p:cNvSpPr/>
          <p:nvPr/>
        </p:nvSpPr>
        <p:spPr>
          <a:xfrm>
            <a:off x="4183763" y="1566669"/>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2" name="下箭头 11"/>
          <p:cNvSpPr/>
          <p:nvPr/>
        </p:nvSpPr>
        <p:spPr>
          <a:xfrm>
            <a:off x="4183763" y="2142733"/>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3" name="下箭头 12"/>
          <p:cNvSpPr/>
          <p:nvPr/>
        </p:nvSpPr>
        <p:spPr>
          <a:xfrm>
            <a:off x="4183763" y="271879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4" name="下箭头 13"/>
          <p:cNvSpPr/>
          <p:nvPr/>
        </p:nvSpPr>
        <p:spPr>
          <a:xfrm>
            <a:off x="4183763" y="379891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5" name="下箭头 14"/>
          <p:cNvSpPr/>
          <p:nvPr/>
        </p:nvSpPr>
        <p:spPr>
          <a:xfrm>
            <a:off x="4183763" y="4351838"/>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6" name="下箭头 15"/>
          <p:cNvSpPr/>
          <p:nvPr/>
        </p:nvSpPr>
        <p:spPr>
          <a:xfrm>
            <a:off x="4173778" y="487903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29" name="文本框 28"/>
          <p:cNvSpPr txBox="1"/>
          <p:nvPr/>
        </p:nvSpPr>
        <p:spPr>
          <a:xfrm flipH="1">
            <a:off x="585501" y="1526162"/>
            <a:ext cx="677108" cy="3312368"/>
          </a:xfrm>
          <a:prstGeom prst="rect">
            <a:avLst/>
          </a:prstGeom>
          <a:noFill/>
        </p:spPr>
        <p:txBody>
          <a:bodyPr vert="eaVert" wrap="square" rtlCol="0">
            <a:spAutoFit/>
          </a:bodyPr>
          <a:lstStyle/>
          <a:p>
            <a:r>
              <a:rPr lang="zh-CN" altLang="en-US" sz="3200" b="1" dirty="0">
                <a:solidFill>
                  <a:srgbClr val="FF3300"/>
                </a:solidFill>
              </a:rPr>
              <a:t>学位管理系统填报</a:t>
            </a:r>
          </a:p>
        </p:txBody>
      </p:sp>
      <p:sp>
        <p:nvSpPr>
          <p:cNvPr id="30" name="文本框 29"/>
          <p:cNvSpPr txBox="1"/>
          <p:nvPr/>
        </p:nvSpPr>
        <p:spPr>
          <a:xfrm>
            <a:off x="6178601" y="44624"/>
            <a:ext cx="2805552" cy="6694910"/>
          </a:xfrm>
          <a:prstGeom prst="rect">
            <a:avLst/>
          </a:prstGeom>
          <a:noFill/>
          <a:ln w="38100">
            <a:solidFill>
              <a:schemeClr val="accent1">
                <a:shade val="50000"/>
              </a:schemeClr>
            </a:solidFill>
          </a:ln>
        </p:spPr>
        <p:txBody>
          <a:bodyPr wrap="square" rtlCol="0">
            <a:spAutoFit/>
          </a:bodyPr>
          <a:lstStyle/>
          <a:p>
            <a:pPr algn="just">
              <a:lnSpc>
                <a:spcPct val="110000"/>
              </a:lnSpc>
            </a:pPr>
            <a:r>
              <a:rPr lang="zh-CN" altLang="en-US" b="1" dirty="0">
                <a:solidFill>
                  <a:srgbClr val="FF0000"/>
                </a:solidFill>
                <a:latin typeface="+mn-ea"/>
                <a:ea typeface="+mn-ea"/>
              </a:rPr>
              <a:t>说明：</a:t>
            </a:r>
            <a:endParaRPr lang="en-US" altLang="zh-CN" b="1" dirty="0">
              <a:solidFill>
                <a:srgbClr val="FF0000"/>
              </a:solidFill>
              <a:latin typeface="+mn-ea"/>
              <a:ea typeface="+mn-ea"/>
            </a:endParaRPr>
          </a:p>
          <a:p>
            <a:pPr algn="just">
              <a:lnSpc>
                <a:spcPct val="110000"/>
              </a:lnSpc>
              <a:spcAft>
                <a:spcPts val="600"/>
              </a:spcAft>
            </a:pPr>
            <a:r>
              <a:rPr lang="en-US" altLang="zh-CN" b="1" dirty="0">
                <a:solidFill>
                  <a:srgbClr val="FF0000"/>
                </a:solidFill>
                <a:latin typeface="+mn-ea"/>
                <a:ea typeface="+mn-ea"/>
              </a:rPr>
              <a:t>1</a:t>
            </a:r>
            <a:r>
              <a:rPr lang="zh-CN" altLang="en-US" b="1" dirty="0">
                <a:solidFill>
                  <a:srgbClr val="FF0000"/>
                </a:solidFill>
                <a:latin typeface="+mn-ea"/>
                <a:ea typeface="+mn-ea"/>
              </a:rPr>
              <a:t>、关于论文上传：</a:t>
            </a:r>
            <a:endParaRPr lang="en-US" altLang="zh-CN" b="1" dirty="0">
              <a:solidFill>
                <a:srgbClr val="FF0000"/>
              </a:solidFill>
              <a:latin typeface="+mn-ea"/>
              <a:ea typeface="+mn-ea"/>
            </a:endParaRPr>
          </a:p>
          <a:p>
            <a:pPr algn="just">
              <a:lnSpc>
                <a:spcPct val="110000"/>
              </a:lnSpc>
            </a:pPr>
            <a:r>
              <a:rPr lang="zh-CN" altLang="en-US" sz="1600" b="1" dirty="0">
                <a:latin typeface="+mn-ea"/>
                <a:ea typeface="+mn-ea"/>
              </a:rPr>
              <a:t>如论文需修改，可先进行“信息确认”，待修改完成后，在学位申报截止时间前，通过学位管理系统上传最终版论文；</a:t>
            </a:r>
            <a:endParaRPr lang="en-US" altLang="zh-CN" sz="1600" b="1" dirty="0">
              <a:latin typeface="+mn-ea"/>
              <a:ea typeface="+mn-ea"/>
            </a:endParaRPr>
          </a:p>
          <a:p>
            <a:pPr algn="just">
              <a:lnSpc>
                <a:spcPct val="110000"/>
              </a:lnSpc>
              <a:spcAft>
                <a:spcPts val="600"/>
              </a:spcAft>
            </a:pPr>
            <a:r>
              <a:rPr lang="en-US" altLang="zh-CN" b="1" dirty="0">
                <a:solidFill>
                  <a:srgbClr val="FF0000"/>
                </a:solidFill>
                <a:latin typeface="+mn-ea"/>
                <a:ea typeface="+mn-ea"/>
              </a:rPr>
              <a:t>2</a:t>
            </a:r>
            <a:r>
              <a:rPr lang="zh-CN" altLang="en-US" b="1" dirty="0">
                <a:solidFill>
                  <a:srgbClr val="FF0000"/>
                </a:solidFill>
                <a:latin typeface="+mn-ea"/>
                <a:ea typeface="+mn-ea"/>
              </a:rPr>
              <a:t>、关于同步数据：</a:t>
            </a:r>
            <a:endParaRPr lang="en-US" altLang="zh-CN" b="1" dirty="0">
              <a:solidFill>
                <a:srgbClr val="FF0000"/>
              </a:solidFill>
              <a:latin typeface="+mn-ea"/>
              <a:ea typeface="+mn-ea"/>
            </a:endParaRPr>
          </a:p>
          <a:p>
            <a:pPr algn="just">
              <a:lnSpc>
                <a:spcPct val="110000"/>
              </a:lnSpc>
            </a:pPr>
            <a:r>
              <a:rPr lang="zh-CN" altLang="en-US" sz="1600" b="1" dirty="0">
                <a:latin typeface="+mn-ea"/>
                <a:ea typeface="+mn-ea"/>
              </a:rPr>
              <a:t>如同步数据项有误，需到相应的系统中修改，如学籍系统、教务系统，其中学籍系统和教务系统资料数据有误，需联系教育处进行修改。</a:t>
            </a:r>
            <a:endParaRPr lang="en-US" altLang="zh-CN" sz="1600" b="1" dirty="0">
              <a:latin typeface="+mn-ea"/>
              <a:ea typeface="+mn-ea"/>
            </a:endParaRPr>
          </a:p>
          <a:p>
            <a:pPr algn="just">
              <a:lnSpc>
                <a:spcPct val="110000"/>
              </a:lnSpc>
              <a:spcAft>
                <a:spcPts val="600"/>
              </a:spcAft>
            </a:pPr>
            <a:r>
              <a:rPr lang="en-US" altLang="zh-CN" b="1" dirty="0">
                <a:solidFill>
                  <a:srgbClr val="FF0000"/>
                </a:solidFill>
                <a:latin typeface="+mn-ea"/>
                <a:ea typeface="+mn-ea"/>
              </a:rPr>
              <a:t>3</a:t>
            </a:r>
            <a:r>
              <a:rPr lang="zh-CN" altLang="en-US" b="1" dirty="0">
                <a:solidFill>
                  <a:srgbClr val="FF0000"/>
                </a:solidFill>
                <a:latin typeface="+mn-ea"/>
                <a:ea typeface="+mn-ea"/>
              </a:rPr>
              <a:t>、重要数据审核：</a:t>
            </a:r>
            <a:endParaRPr lang="en-US" altLang="zh-CN" b="1" dirty="0">
              <a:solidFill>
                <a:srgbClr val="FF0000"/>
              </a:solidFill>
              <a:latin typeface="+mn-ea"/>
              <a:ea typeface="+mn-ea"/>
            </a:endParaRPr>
          </a:p>
          <a:p>
            <a:pPr algn="just">
              <a:lnSpc>
                <a:spcPct val="110000"/>
              </a:lnSpc>
            </a:pPr>
            <a:r>
              <a:rPr lang="zh-CN" altLang="en-US" sz="1600" b="1" dirty="0">
                <a:latin typeface="+mn-ea"/>
                <a:ea typeface="+mn-ea"/>
              </a:rPr>
              <a:t>（</a:t>
            </a:r>
            <a:r>
              <a:rPr lang="en-US" altLang="zh-CN" sz="1600" b="1" dirty="0">
                <a:latin typeface="+mn-ea"/>
                <a:ea typeface="+mn-ea"/>
              </a:rPr>
              <a:t>1</a:t>
            </a:r>
            <a:r>
              <a:rPr lang="zh-CN" altLang="en-US" sz="1600" b="1" dirty="0">
                <a:latin typeface="+mn-ea"/>
                <a:ea typeface="+mn-ea"/>
              </a:rPr>
              <a:t>）学科专业、学位授予类别（理学、工学）；</a:t>
            </a:r>
            <a:endParaRPr lang="en-US" altLang="zh-CN" sz="1600" b="1" dirty="0">
              <a:latin typeface="+mn-ea"/>
              <a:ea typeface="+mn-ea"/>
            </a:endParaRPr>
          </a:p>
          <a:p>
            <a:pPr algn="just">
              <a:lnSpc>
                <a:spcPct val="110000"/>
              </a:lnSpc>
            </a:pPr>
            <a:r>
              <a:rPr lang="zh-CN" altLang="en-US" sz="1600" b="1" dirty="0">
                <a:latin typeface="+mn-ea"/>
                <a:ea typeface="+mn-ea"/>
              </a:rPr>
              <a:t>（</a:t>
            </a:r>
            <a:r>
              <a:rPr lang="en-US" altLang="zh-CN" sz="1600" b="1" dirty="0">
                <a:latin typeface="+mn-ea"/>
                <a:ea typeface="+mn-ea"/>
              </a:rPr>
              <a:t>2</a:t>
            </a:r>
            <a:r>
              <a:rPr lang="zh-CN" altLang="en-US" sz="1600" b="1" dirty="0">
                <a:latin typeface="+mn-ea"/>
                <a:ea typeface="+mn-ea"/>
              </a:rPr>
              <a:t>）学位论文中英文题目、关键词等是否是最终信息。这些内容是从培养系统里填写，同步到学位系统中的，如需修改，请在培养系统中填写这些信息的地方进行修改，再同步到学位系统中。</a:t>
            </a:r>
          </a:p>
        </p:txBody>
      </p:sp>
      <p:sp>
        <p:nvSpPr>
          <p:cNvPr id="32" name="流程图: 决策 31"/>
          <p:cNvSpPr/>
          <p:nvPr/>
        </p:nvSpPr>
        <p:spPr>
          <a:xfrm>
            <a:off x="2579000" y="5815141"/>
            <a:ext cx="3319864" cy="782211"/>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a:t>9</a:t>
            </a:r>
            <a:r>
              <a:rPr lang="zh-CN" altLang="en-US" sz="1400" b="1" dirty="0"/>
              <a:t>、教育处审核，提交学位会审议</a:t>
            </a:r>
          </a:p>
        </p:txBody>
      </p:sp>
      <p:pic>
        <p:nvPicPr>
          <p:cNvPr id="33" name="图片 32"/>
          <p:cNvPicPr>
            <a:picLocks noChangeAspect="1"/>
          </p:cNvPicPr>
          <p:nvPr/>
        </p:nvPicPr>
        <p:blipFill>
          <a:blip r:embed="rId3"/>
          <a:stretch>
            <a:fillRect/>
          </a:stretch>
        </p:blipFill>
        <p:spPr>
          <a:xfrm>
            <a:off x="4065179" y="5455101"/>
            <a:ext cx="355000" cy="315556"/>
          </a:xfrm>
          <a:prstGeom prst="rect">
            <a:avLst/>
          </a:prstGeom>
          <a:noFill/>
        </p:spPr>
      </p:pic>
      <p:sp>
        <p:nvSpPr>
          <p:cNvPr id="21" name="文本框 20"/>
          <p:cNvSpPr txBox="1"/>
          <p:nvPr/>
        </p:nvSpPr>
        <p:spPr>
          <a:xfrm>
            <a:off x="136836" y="324702"/>
            <a:ext cx="2251546" cy="523220"/>
          </a:xfrm>
          <a:prstGeom prst="rect">
            <a:avLst/>
          </a:prstGeom>
          <a:noFill/>
        </p:spPr>
        <p:txBody>
          <a:bodyPr wrap="square" rtlCol="0">
            <a:spAutoFit/>
          </a:bodyPr>
          <a:lstStyle/>
          <a:p>
            <a:r>
              <a:rPr lang="en-US" altLang="zh-CN" sz="2800" dirty="0">
                <a:solidFill>
                  <a:srgbClr val="FF0000"/>
                </a:solidFill>
                <a:latin typeface="华文琥珀" panose="02010800040101010101" pitchFamily="2" charset="-122"/>
                <a:ea typeface="华文琥珀" panose="02010800040101010101" pitchFamily="2" charset="-122"/>
              </a:rPr>
              <a:t>Step by Step!</a:t>
            </a:r>
            <a:endParaRPr lang="zh-CN" altLang="en-US" sz="2800" dirty="0">
              <a:solidFill>
                <a:srgbClr val="FF0000"/>
              </a:solidFill>
              <a:latin typeface="华文琥珀" panose="02010800040101010101" pitchFamily="2" charset="-122"/>
              <a:ea typeface="华文琥珀" panose="02010800040101010101" pitchFamily="2" charset="-122"/>
            </a:endParaRPr>
          </a:p>
        </p:txBody>
      </p:sp>
      <p:sp>
        <p:nvSpPr>
          <p:cNvPr id="17" name="文本框 16"/>
          <p:cNvSpPr txBox="1"/>
          <p:nvPr/>
        </p:nvSpPr>
        <p:spPr>
          <a:xfrm>
            <a:off x="251520" y="5046196"/>
            <a:ext cx="2232248" cy="1569660"/>
          </a:xfrm>
          <a:prstGeom prst="rect">
            <a:avLst/>
          </a:prstGeom>
          <a:noFill/>
          <a:ln w="25400">
            <a:solidFill>
              <a:srgbClr val="0000FF"/>
            </a:solidFill>
          </a:ln>
        </p:spPr>
        <p:txBody>
          <a:bodyPr wrap="square" rtlCol="0">
            <a:spAutoFit/>
          </a:bodyPr>
          <a:lstStyle/>
          <a:p>
            <a:r>
              <a:rPr lang="zh-CN" altLang="en-US" sz="2400" dirty="0">
                <a:solidFill>
                  <a:srgbClr val="FF0000"/>
                </a:solidFill>
                <a:latin typeface="微软雅黑" panose="020B0503020204020204" pitchFamily="34" charset="-122"/>
                <a:ea typeface="微软雅黑" panose="020B0503020204020204" pitchFamily="34" charset="-122"/>
              </a:rPr>
              <a:t>重要提示：</a:t>
            </a:r>
            <a:endParaRPr lang="en-US" altLang="zh-CN" sz="2400" dirty="0">
              <a:solidFill>
                <a:srgbClr val="FF0000"/>
              </a:solidFill>
              <a:latin typeface="微软雅黑" panose="020B0503020204020204" pitchFamily="34" charset="-122"/>
              <a:ea typeface="微软雅黑" panose="020B0503020204020204" pitchFamily="34" charset="-122"/>
            </a:endParaRPr>
          </a:p>
          <a:p>
            <a:r>
              <a:rPr lang="zh-CN" altLang="en-US" sz="2400" dirty="0">
                <a:solidFill>
                  <a:srgbClr val="FF0000"/>
                </a:solidFill>
                <a:latin typeface="微软雅黑" panose="020B0503020204020204" pitchFamily="34" charset="-122"/>
                <a:ea typeface="微软雅黑" panose="020B0503020204020204" pitchFamily="34" charset="-122"/>
              </a:rPr>
              <a:t>务必在学位管理系统上传最终版论文！</a:t>
            </a:r>
          </a:p>
        </p:txBody>
      </p:sp>
    </p:spTree>
    <p:extLst>
      <p:ext uri="{BB962C8B-B14F-4D97-AF65-F5344CB8AC3E}">
        <p14:creationId xmlns:p14="http://schemas.microsoft.com/office/powerpoint/2010/main" val="30290644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8"/>
          <p:cNvGrpSpPr>
            <a:grpSpLocks/>
          </p:cNvGrpSpPr>
          <p:nvPr/>
        </p:nvGrpSpPr>
        <p:grpSpPr bwMode="auto">
          <a:xfrm>
            <a:off x="201613" y="6453188"/>
            <a:ext cx="8942387" cy="411162"/>
            <a:chOff x="127" y="4065"/>
            <a:chExt cx="5633" cy="259"/>
          </a:xfrm>
        </p:grpSpPr>
        <p:sp>
          <p:nvSpPr>
            <p:cNvPr id="20486" name="Line 9"/>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20487" name="Text Box 10"/>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sp>
        <p:nvSpPr>
          <p:cNvPr id="20483" name="Rectangle 13"/>
          <p:cNvSpPr>
            <a:spLocks noChangeArrowheads="1"/>
          </p:cNvSpPr>
          <p:nvPr/>
        </p:nvSpPr>
        <p:spPr bwMode="auto">
          <a:xfrm>
            <a:off x="229567" y="302741"/>
            <a:ext cx="3262313" cy="461963"/>
          </a:xfrm>
          <a:prstGeom prst="rect">
            <a:avLst/>
          </a:prstGeom>
          <a:noFill/>
          <a:ln w="9525">
            <a:noFill/>
            <a:miter lim="800000"/>
            <a:headEnd/>
            <a:tailEnd/>
          </a:ln>
        </p:spPr>
        <p:txBody>
          <a:bodyPr wrap="none">
            <a:spAutoFit/>
          </a:bodyPr>
          <a:lstStyle/>
          <a:p>
            <a:r>
              <a:rPr lang="zh-CN" altLang="en-US" sz="2400" b="1" dirty="0">
                <a:solidFill>
                  <a:srgbClr val="FF0000"/>
                </a:solidFill>
                <a:latin typeface="微软雅黑" panose="020B0503020204020204" pitchFamily="34" charset="-122"/>
                <a:ea typeface="微软雅黑" panose="020B0503020204020204" pitchFamily="34" charset="-122"/>
              </a:rPr>
              <a:t>填写学位信息管理系统</a:t>
            </a:r>
          </a:p>
        </p:txBody>
      </p:sp>
      <p:sp>
        <p:nvSpPr>
          <p:cNvPr id="11" name="内容占位符 2"/>
          <p:cNvSpPr txBox="1">
            <a:spLocks/>
          </p:cNvSpPr>
          <p:nvPr/>
        </p:nvSpPr>
        <p:spPr bwMode="auto">
          <a:xfrm>
            <a:off x="250825" y="4221163"/>
            <a:ext cx="8229600" cy="1944687"/>
          </a:xfrm>
          <a:prstGeom prst="rect">
            <a:avLst/>
          </a:prstGeom>
          <a:noFill/>
          <a:ln w="9525">
            <a:noFill/>
            <a:miter lim="800000"/>
            <a:headEnd/>
            <a:tailEnd/>
          </a:ln>
        </p:spPr>
        <p:txBody>
          <a:bodyPr>
            <a:normAutofit fontScale="92500" lnSpcReduction="20000"/>
          </a:bodyPr>
          <a:lstStyle/>
          <a:p>
            <a:pPr marL="273050" indent="-273050">
              <a:lnSpc>
                <a:spcPct val="125000"/>
              </a:lnSpc>
              <a:spcBef>
                <a:spcPct val="25000"/>
              </a:spcBef>
              <a:spcAft>
                <a:spcPct val="25000"/>
              </a:spcAft>
              <a:buClr>
                <a:srgbClr val="FF3300"/>
              </a:buClr>
              <a:defRPr/>
            </a:pPr>
            <a:r>
              <a:rPr lang="zh-CN" altLang="en-US" sz="1600" b="1" kern="0" dirty="0">
                <a:solidFill>
                  <a:srgbClr val="660066"/>
                </a:solidFill>
                <a:effectLst>
                  <a:outerShdw blurRad="38100" dist="38100" dir="2700000" algn="tl">
                    <a:srgbClr val="C0C0C0"/>
                  </a:outerShdw>
                </a:effectLst>
                <a:latin typeface="宋体" pitchFamily="2" charset="-122"/>
                <a:ea typeface="+mn-ea"/>
              </a:rPr>
              <a:t>注意事项：</a:t>
            </a:r>
            <a:endParaRPr lang="en-US" altLang="zh-CN" sz="1600" b="1" kern="0" dirty="0">
              <a:solidFill>
                <a:srgbClr val="660066"/>
              </a:solidFill>
              <a:effectLst>
                <a:outerShdw blurRad="38100" dist="38100" dir="2700000" algn="tl">
                  <a:srgbClr val="C0C0C0"/>
                </a:outerShdw>
              </a:effectLst>
              <a:latin typeface="宋体" pitchFamily="2" charset="-122"/>
              <a:ea typeface="+mn-ea"/>
            </a:endParaRP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a:solidFill>
                  <a:srgbClr val="660066"/>
                </a:solidFill>
                <a:effectLst>
                  <a:outerShdw blurRad="38100" dist="38100" dir="2700000" algn="tl">
                    <a:srgbClr val="C0C0C0"/>
                  </a:outerShdw>
                </a:effectLst>
                <a:latin typeface="宋体" pitchFamily="2" charset="-122"/>
                <a:ea typeface="+mn-ea"/>
              </a:rPr>
              <a:t>答辩结束后，尽快填报网上学位申请信息（</a:t>
            </a:r>
            <a:r>
              <a:rPr lang="zh-CN" altLang="en-US" sz="1600" b="1" kern="0" dirty="0">
                <a:solidFill>
                  <a:srgbClr val="FF0000"/>
                </a:solidFill>
                <a:effectLst>
                  <a:outerShdw blurRad="38100" dist="38100" dir="2700000" algn="tl">
                    <a:srgbClr val="C0C0C0"/>
                  </a:outerShdw>
                </a:effectLst>
                <a:latin typeface="宋体" pitchFamily="2" charset="-122"/>
                <a:ea typeface="+mn-ea"/>
              </a:rPr>
              <a:t>截至日期</a:t>
            </a:r>
            <a:r>
              <a:rPr lang="zh-CN" altLang="en-US" sz="1600" b="1" kern="0" dirty="0" smtClean="0">
                <a:solidFill>
                  <a:srgbClr val="FF0000"/>
                </a:solidFill>
                <a:effectLst>
                  <a:outerShdw blurRad="38100" dist="38100" dir="2700000" algn="tl">
                    <a:srgbClr val="C0C0C0"/>
                  </a:outerShdw>
                </a:effectLst>
                <a:latin typeface="宋体" pitchFamily="2" charset="-122"/>
                <a:ea typeface="+mn-ea"/>
              </a:rPr>
              <a:t>：</a:t>
            </a:r>
            <a:r>
              <a:rPr lang="en-US" altLang="zh-CN" sz="1600" b="1" kern="0" dirty="0">
                <a:solidFill>
                  <a:srgbClr val="FF0000"/>
                </a:solidFill>
                <a:effectLst>
                  <a:outerShdw blurRad="38100" dist="38100" dir="2700000" algn="tl">
                    <a:srgbClr val="C0C0C0"/>
                  </a:outerShdw>
                </a:effectLst>
                <a:latin typeface="宋体" pitchFamily="2" charset="-122"/>
                <a:ea typeface="+mn-ea"/>
              </a:rPr>
              <a:t>6</a:t>
            </a:r>
            <a:r>
              <a:rPr lang="zh-CN" altLang="en-US" sz="1600" b="1" kern="0" dirty="0" smtClean="0">
                <a:solidFill>
                  <a:srgbClr val="FF0000"/>
                </a:solidFill>
                <a:effectLst>
                  <a:outerShdw blurRad="38100" dist="38100" dir="2700000" algn="tl">
                    <a:srgbClr val="C0C0C0"/>
                  </a:outerShdw>
                </a:effectLst>
                <a:latin typeface="宋体" pitchFamily="2" charset="-122"/>
                <a:ea typeface="+mn-ea"/>
              </a:rPr>
              <a:t>月</a:t>
            </a:r>
            <a:r>
              <a:rPr lang="en-US" altLang="zh-CN" sz="1600" b="1" kern="0" dirty="0" smtClean="0">
                <a:solidFill>
                  <a:srgbClr val="FF0000"/>
                </a:solidFill>
                <a:effectLst>
                  <a:outerShdw blurRad="38100" dist="38100" dir="2700000" algn="tl">
                    <a:srgbClr val="C0C0C0"/>
                  </a:outerShdw>
                </a:effectLst>
                <a:latin typeface="宋体" pitchFamily="2" charset="-122"/>
                <a:ea typeface="+mn-ea"/>
              </a:rPr>
              <a:t>2</a:t>
            </a:r>
            <a:r>
              <a:rPr lang="zh-CN" altLang="en-US" sz="1600" b="1" kern="0" dirty="0" smtClean="0">
                <a:solidFill>
                  <a:srgbClr val="FF0000"/>
                </a:solidFill>
                <a:effectLst>
                  <a:outerShdw blurRad="38100" dist="38100" dir="2700000" algn="tl">
                    <a:srgbClr val="C0C0C0"/>
                  </a:outerShdw>
                </a:effectLst>
                <a:latin typeface="宋体" pitchFamily="2" charset="-122"/>
                <a:ea typeface="+mn-ea"/>
              </a:rPr>
              <a:t>日</a:t>
            </a:r>
            <a:r>
              <a:rPr lang="zh-CN" altLang="en-US" sz="1600" b="1" kern="0" dirty="0">
                <a:solidFill>
                  <a:srgbClr val="660066"/>
                </a:solidFill>
                <a:effectLst>
                  <a:outerShdw blurRad="38100" dist="38100" dir="2700000" algn="tl">
                    <a:srgbClr val="C0C0C0"/>
                  </a:outerShdw>
                </a:effectLst>
                <a:latin typeface="宋体" pitchFamily="2" charset="-122"/>
                <a:ea typeface="+mn-ea"/>
              </a:rPr>
              <a:t>）。</a:t>
            </a: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a:solidFill>
                  <a:srgbClr val="660066"/>
                </a:solidFill>
                <a:effectLst>
                  <a:outerShdw blurRad="38100" dist="38100" dir="2700000" algn="tl">
                    <a:srgbClr val="C0C0C0"/>
                  </a:outerShdw>
                </a:effectLst>
                <a:latin typeface="宋体" pitchFamily="2" charset="-122"/>
                <a:ea typeface="+mn-ea"/>
              </a:rPr>
              <a:t>完成网上学位信息系统录入后，务必逐项检查，确保数据完整、准确、不空项。检查无误后按信息确认键提交。</a:t>
            </a: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a:solidFill>
                  <a:srgbClr val="660066"/>
                </a:solidFill>
                <a:effectLst>
                  <a:outerShdw blurRad="38100" dist="38100" dir="2700000" algn="tl">
                    <a:srgbClr val="C0C0C0"/>
                  </a:outerShdw>
                </a:effectLst>
                <a:latin typeface="宋体" pitchFamily="2" charset="-122"/>
                <a:ea typeface="+mn-ea"/>
              </a:rPr>
              <a:t>为确保毕业证、学位证打印正确，请认真填写</a:t>
            </a:r>
            <a:r>
              <a:rPr lang="zh-CN" altLang="en-US" sz="1600" b="1" u="sng" kern="0" dirty="0">
                <a:solidFill>
                  <a:srgbClr val="FF0000"/>
                </a:solidFill>
                <a:effectLst>
                  <a:outerShdw blurRad="38100" dist="38100" dir="2700000" algn="tl">
                    <a:srgbClr val="C0C0C0"/>
                  </a:outerShdw>
                </a:effectLst>
                <a:latin typeface="黑体" pitchFamily="49" charset="-122"/>
                <a:ea typeface="黑体" pitchFamily="49" charset="-122"/>
              </a:rPr>
              <a:t>身份证号、出生日期、籍贯</a:t>
            </a:r>
            <a:r>
              <a:rPr lang="zh-CN" altLang="en-US" sz="1600" b="1" kern="0" dirty="0">
                <a:solidFill>
                  <a:srgbClr val="660066"/>
                </a:solidFill>
                <a:effectLst>
                  <a:outerShdw blurRad="38100" dist="38100" dir="2700000" algn="tl">
                    <a:srgbClr val="C0C0C0"/>
                  </a:outerShdw>
                </a:effectLst>
                <a:latin typeface="宋体" pitchFamily="2" charset="-122"/>
                <a:ea typeface="+mn-ea"/>
              </a:rPr>
              <a:t>（写至市、县级，如福建厦门）。这些内容必须与户籍卡的内容保持一致。</a:t>
            </a:r>
          </a:p>
        </p:txBody>
      </p:sp>
      <p:sp>
        <p:nvSpPr>
          <p:cNvPr id="12" name="Text Box 14"/>
          <p:cNvSpPr txBox="1">
            <a:spLocks noChangeArrowheads="1"/>
          </p:cNvSpPr>
          <p:nvPr/>
        </p:nvSpPr>
        <p:spPr bwMode="auto">
          <a:xfrm>
            <a:off x="250825" y="906973"/>
            <a:ext cx="8642350" cy="3170099"/>
          </a:xfrm>
          <a:prstGeom prst="rect">
            <a:avLst/>
          </a:prstGeom>
          <a:noFill/>
          <a:ln w="9525">
            <a:noFill/>
            <a:miter lim="800000"/>
            <a:headEnd/>
            <a:tailEnd/>
          </a:ln>
          <a:effectLst/>
        </p:spPr>
        <p:txBody>
          <a:bodyPr>
            <a:spAutoFit/>
          </a:bodyPr>
          <a:lstStyle/>
          <a:p>
            <a:pPr>
              <a:lnSpc>
                <a:spcPct val="125000"/>
              </a:lnSpc>
              <a:buClr>
                <a:schemeClr val="tx1"/>
              </a:buClr>
              <a:buFont typeface="Wingdings" pitchFamily="2" charset="2"/>
              <a:buChar char="Ø"/>
              <a:defRPr/>
            </a:pPr>
            <a:r>
              <a:rPr lang="zh-CN" altLang="en-US" sz="1600" b="1" dirty="0">
                <a:latin typeface="华文仿宋" pitchFamily="2" charset="-122"/>
                <a:ea typeface="华文仿宋" pitchFamily="2" charset="-122"/>
              </a:rPr>
              <a:t>学位管理系统中的各项数据均从学籍管理系统、培养管理系统、教务系统中同步导入 </a:t>
            </a:r>
            <a:r>
              <a:rPr lang="zh-CN" altLang="en-US" sz="1600" b="1" dirty="0">
                <a:latin typeface="宋体" pitchFamily="2" charset="-122"/>
              </a:rPr>
              <a:t>。</a:t>
            </a:r>
          </a:p>
          <a:p>
            <a:pPr>
              <a:lnSpc>
                <a:spcPct val="125000"/>
              </a:lnSpc>
              <a:buClr>
                <a:schemeClr val="tx1"/>
              </a:buClr>
              <a:buFont typeface="Wingdings" pitchFamily="2" charset="2"/>
              <a:buChar char="Ø"/>
              <a:defRPr/>
            </a:pPr>
            <a:r>
              <a:rPr lang="zh-CN" altLang="en-US" sz="1600" b="1" dirty="0">
                <a:latin typeface="宋体" pitchFamily="2" charset="-122"/>
              </a:rPr>
              <a:t>对已接收的论文需在培养指导中上传录用函原件，以</a:t>
            </a:r>
            <a:r>
              <a:rPr lang="en-US" altLang="zh-CN" sz="1600" b="1" dirty="0">
                <a:latin typeface="宋体" pitchFamily="2" charset="-122"/>
              </a:rPr>
              <a:t>jpg</a:t>
            </a:r>
            <a:r>
              <a:rPr lang="zh-CN" altLang="en-US" sz="1600" b="1" dirty="0">
                <a:latin typeface="宋体" pitchFamily="2" charset="-122"/>
              </a:rPr>
              <a:t>、</a:t>
            </a:r>
            <a:r>
              <a:rPr lang="en-US" altLang="zh-CN" sz="1600" b="1" dirty="0" err="1">
                <a:latin typeface="宋体" pitchFamily="2" charset="-122"/>
              </a:rPr>
              <a:t>pdf</a:t>
            </a:r>
            <a:r>
              <a:rPr lang="zh-CN" altLang="en-US" sz="1600" b="1" dirty="0">
                <a:latin typeface="宋体" pitchFamily="2" charset="-122"/>
              </a:rPr>
              <a:t>格式提交。</a:t>
            </a:r>
          </a:p>
          <a:p>
            <a:pPr>
              <a:lnSpc>
                <a:spcPct val="125000"/>
              </a:lnSpc>
              <a:buClr>
                <a:schemeClr val="tx1"/>
              </a:buClr>
              <a:buFont typeface="Wingdings" pitchFamily="2" charset="2"/>
              <a:buChar char="Ø"/>
              <a:defRPr/>
            </a:pPr>
            <a:r>
              <a:rPr lang="zh-CN" altLang="en-US" sz="1600" b="1" dirty="0">
                <a:latin typeface="宋体" pitchFamily="2" charset="-122"/>
              </a:rPr>
              <a:t>学位论文网上提交：提交论文的电子版全文，应与提交至教育处的纸制版、电子版论文完全一致。</a:t>
            </a:r>
          </a:p>
          <a:p>
            <a:pPr marL="447675" indent="-447675">
              <a:lnSpc>
                <a:spcPct val="125000"/>
              </a:lnSpc>
              <a:defRPr/>
            </a:pPr>
            <a:r>
              <a:rPr lang="zh-CN" altLang="en-US" sz="1600" b="1" dirty="0">
                <a:solidFill>
                  <a:srgbClr val="000066"/>
                </a:solidFill>
                <a:latin typeface="+mj-ea"/>
                <a:ea typeface="+mj-ea"/>
              </a:rPr>
              <a:t>注</a:t>
            </a:r>
            <a:r>
              <a:rPr lang="zh-CN" altLang="en-US" sz="1600" b="1" dirty="0">
                <a:solidFill>
                  <a:srgbClr val="000066"/>
                </a:solidFill>
                <a:latin typeface="+mj-ea"/>
                <a:ea typeface="+mj-ea"/>
                <a:sym typeface="Wingdings" pitchFamily="2" charset="2"/>
              </a:rPr>
              <a:t>：（</a:t>
            </a:r>
            <a:r>
              <a:rPr lang="en-US" altLang="zh-CN" sz="1600" b="1" dirty="0">
                <a:solidFill>
                  <a:srgbClr val="000066"/>
                </a:solidFill>
                <a:latin typeface="+mj-ea"/>
                <a:ea typeface="+mj-ea"/>
                <a:sym typeface="Wingdings" pitchFamily="2" charset="2"/>
              </a:rPr>
              <a:t>1</a:t>
            </a:r>
            <a:r>
              <a:rPr lang="zh-CN" altLang="en-US" sz="1600" b="1" dirty="0">
                <a:solidFill>
                  <a:srgbClr val="000066"/>
                </a:solidFill>
                <a:latin typeface="+mj-ea"/>
                <a:ea typeface="+mj-ea"/>
                <a:sym typeface="Wingdings" pitchFamily="2" charset="2"/>
              </a:rPr>
              <a:t>）</a:t>
            </a:r>
            <a:r>
              <a:rPr lang="zh-CN" altLang="en-US" sz="1600" b="1" dirty="0" smtClean="0">
                <a:solidFill>
                  <a:srgbClr val="FF0000"/>
                </a:solidFill>
                <a:latin typeface="+mj-ea"/>
                <a:ea typeface="+mj-ea"/>
              </a:rPr>
              <a:t>如已申请</a:t>
            </a:r>
            <a:r>
              <a:rPr lang="zh-CN" altLang="en-US" sz="1600" b="1" dirty="0">
                <a:solidFill>
                  <a:srgbClr val="FF0000"/>
                </a:solidFill>
                <a:latin typeface="+mj-ea"/>
                <a:ea typeface="+mj-ea"/>
              </a:rPr>
              <a:t>论文涉密或延迟公开，</a:t>
            </a:r>
            <a:r>
              <a:rPr lang="zh-CN" altLang="en-US" sz="1600" b="1" dirty="0">
                <a:solidFill>
                  <a:srgbClr val="000066"/>
                </a:solidFill>
                <a:latin typeface="+mj-ea"/>
                <a:ea typeface="+mj-ea"/>
              </a:rPr>
              <a:t>不需进行网上论文提交</a:t>
            </a:r>
            <a:r>
              <a:rPr lang="zh-CN" altLang="zh-CN" sz="1600" b="1" dirty="0">
                <a:solidFill>
                  <a:srgbClr val="000066"/>
                </a:solidFill>
                <a:latin typeface="+mj-ea"/>
                <a:ea typeface="+mj-ea"/>
              </a:rPr>
              <a:t>。为保证研究生培养环节和学位审核工作的正常实施，原则上涉密学位论文的题目、关键词和摘要内容不得涉密。涉密论文学位电子信息需进行脱密填报。</a:t>
            </a:r>
          </a:p>
          <a:p>
            <a:pPr marL="447675">
              <a:lnSpc>
                <a:spcPct val="125000"/>
              </a:lnSpc>
              <a:defRPr/>
            </a:pPr>
            <a:r>
              <a:rPr lang="zh-CN" altLang="en-US" sz="1600" b="1" dirty="0">
                <a:solidFill>
                  <a:srgbClr val="000066"/>
                </a:solidFill>
                <a:latin typeface="+mj-ea"/>
                <a:ea typeface="+mj-ea"/>
              </a:rPr>
              <a:t>（</a:t>
            </a:r>
            <a:r>
              <a:rPr lang="en-US" altLang="zh-CN" sz="1600" b="1" dirty="0">
                <a:solidFill>
                  <a:srgbClr val="000066"/>
                </a:solidFill>
                <a:latin typeface="+mj-ea"/>
                <a:ea typeface="+mj-ea"/>
              </a:rPr>
              <a:t>2</a:t>
            </a:r>
            <a:r>
              <a:rPr lang="zh-CN" altLang="en-US" sz="1600" b="1" dirty="0">
                <a:solidFill>
                  <a:srgbClr val="000066"/>
                </a:solidFill>
                <a:latin typeface="+mj-ea"/>
                <a:ea typeface="+mj-ea"/>
              </a:rPr>
              <a:t>）关于学位论文涉密或延迟公开的申请事宜，请参照</a:t>
            </a:r>
            <a:r>
              <a:rPr lang="en-US" altLang="zh-CN" sz="1600" b="1" dirty="0">
                <a:solidFill>
                  <a:srgbClr val="000066"/>
                </a:solidFill>
                <a:latin typeface="+mj-ea"/>
                <a:ea typeface="+mj-ea"/>
              </a:rPr>
              <a:t>《</a:t>
            </a:r>
            <a:r>
              <a:rPr lang="zh-CN" altLang="en-US" sz="1600" b="1" dirty="0">
                <a:solidFill>
                  <a:srgbClr val="000066"/>
                </a:solidFill>
                <a:latin typeface="+mj-ea"/>
                <a:ea typeface="+mj-ea"/>
              </a:rPr>
              <a:t>中国科学院大学涉密研究生与涉密学位论文管理实施细则</a:t>
            </a:r>
            <a:r>
              <a:rPr lang="en-US" altLang="zh-CN" sz="1600" b="1" dirty="0">
                <a:solidFill>
                  <a:srgbClr val="000066"/>
                </a:solidFill>
                <a:latin typeface="+mj-ea"/>
                <a:ea typeface="+mj-ea"/>
              </a:rPr>
              <a:t>》</a:t>
            </a:r>
            <a:r>
              <a:rPr lang="zh-CN" altLang="en-US" sz="1600" b="1" dirty="0">
                <a:solidFill>
                  <a:srgbClr val="000066"/>
                </a:solidFill>
                <a:latin typeface="+mj-ea"/>
                <a:ea typeface="+mj-ea"/>
              </a:rPr>
              <a:t>、</a:t>
            </a:r>
            <a:r>
              <a:rPr lang="en-US" altLang="zh-CN" sz="1600" b="1" dirty="0">
                <a:solidFill>
                  <a:srgbClr val="000066"/>
                </a:solidFill>
                <a:latin typeface="+mj-ea"/>
                <a:ea typeface="+mj-ea"/>
              </a:rPr>
              <a:t>《</a:t>
            </a:r>
            <a:r>
              <a:rPr lang="zh-CN" altLang="en-US" sz="1600" b="1" dirty="0">
                <a:solidFill>
                  <a:srgbClr val="000066"/>
                </a:solidFill>
                <a:latin typeface="+mj-ea"/>
                <a:ea typeface="+mj-ea"/>
              </a:rPr>
              <a:t>中国科学院大学研究生学位论文延迟公开管理办法</a:t>
            </a:r>
            <a:r>
              <a:rPr lang="en-US" altLang="zh-CN" sz="1600" b="1" dirty="0">
                <a:solidFill>
                  <a:srgbClr val="000066"/>
                </a:solidFill>
                <a:latin typeface="+mj-ea"/>
                <a:ea typeface="+mj-ea"/>
              </a:rPr>
              <a:t>》</a:t>
            </a:r>
            <a:r>
              <a:rPr lang="zh-CN" altLang="en-US" sz="1600" b="1" dirty="0">
                <a:solidFill>
                  <a:srgbClr val="000066"/>
                </a:solidFill>
                <a:latin typeface="+mj-ea"/>
                <a:ea typeface="+mj-ea"/>
              </a:rPr>
              <a:t>进行申请。</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标题 1"/>
          <p:cNvSpPr>
            <a:spLocks noGrp="1"/>
          </p:cNvSpPr>
          <p:nvPr>
            <p:ph type="title" idx="4294967295"/>
          </p:nvPr>
        </p:nvSpPr>
        <p:spPr>
          <a:xfrm>
            <a:off x="184800" y="323357"/>
            <a:ext cx="7488956" cy="576263"/>
          </a:xfrm>
        </p:spPr>
        <p:txBody>
          <a:bodyPr anchor="ctr"/>
          <a:lstStyle/>
          <a:p>
            <a:pPr eaLnBrk="1" hangingPunct="1">
              <a:defRPr/>
            </a:pPr>
            <a:r>
              <a:rPr lang="zh-CN" altLang="en-US" sz="3200" b="1" dirty="0">
                <a:solidFill>
                  <a:srgbClr val="FF0000"/>
                </a:solidFill>
                <a:effectLst>
                  <a:outerShdw blurRad="38100" dist="38100" dir="2700000" algn="tl">
                    <a:srgbClr val="C0C0C0"/>
                  </a:outerShdw>
                </a:effectLst>
              </a:rPr>
              <a:t>六</a:t>
            </a:r>
            <a:r>
              <a:rPr lang="zh-CN" altLang="en-US" sz="3200" b="1" dirty="0" smtClean="0">
                <a:solidFill>
                  <a:srgbClr val="FF0000"/>
                </a:solidFill>
                <a:effectLst>
                  <a:outerShdw blurRad="38100" dist="38100" dir="2700000" algn="tl">
                    <a:srgbClr val="C0C0C0"/>
                  </a:outerShdw>
                </a:effectLst>
              </a:rPr>
              <a:t>、其他事宜</a:t>
            </a:r>
          </a:p>
        </p:txBody>
      </p:sp>
      <p:sp>
        <p:nvSpPr>
          <p:cNvPr id="21507" name="内容占位符 2"/>
          <p:cNvSpPr>
            <a:spLocks noGrp="1"/>
          </p:cNvSpPr>
          <p:nvPr>
            <p:ph idx="4294967295"/>
          </p:nvPr>
        </p:nvSpPr>
        <p:spPr>
          <a:xfrm>
            <a:off x="323528" y="1035000"/>
            <a:ext cx="8496944" cy="5645994"/>
          </a:xfrm>
        </p:spPr>
        <p:txBody>
          <a:bodyPr/>
          <a:lstStyle/>
          <a:p>
            <a:pPr marL="0" indent="0" eaLnBrk="1" hangingPunct="1">
              <a:lnSpc>
                <a:spcPts val="3360"/>
              </a:lnSpc>
              <a:spcBef>
                <a:spcPts val="0"/>
              </a:spcBef>
              <a:spcAft>
                <a:spcPts val="0"/>
              </a:spcAft>
              <a:buClr>
                <a:schemeClr val="tx2"/>
              </a:buClr>
              <a:buFont typeface="Wingdings" pitchFamily="2" charset="2"/>
              <a:buNone/>
            </a:pPr>
            <a:r>
              <a:rPr lang="en-US" altLang="zh-CN" sz="2000" b="1" dirty="0" smtClean="0">
                <a:solidFill>
                  <a:srgbClr val="FF0000"/>
                </a:solidFill>
                <a:latin typeface="微软雅黑" panose="020B0503020204020204" pitchFamily="34" charset="-122"/>
                <a:ea typeface="微软雅黑" panose="020B0503020204020204" pitchFamily="34" charset="-122"/>
              </a:rPr>
              <a:t>1.</a:t>
            </a:r>
            <a:r>
              <a:rPr lang="zh-CN" altLang="en-US" sz="2000" b="1" dirty="0" smtClean="0">
                <a:solidFill>
                  <a:srgbClr val="FF0000"/>
                </a:solidFill>
                <a:latin typeface="微软雅黑" panose="020B0503020204020204" pitchFamily="34" charset="-122"/>
                <a:ea typeface="微软雅黑" panose="020B0503020204020204" pitchFamily="34" charset="-122"/>
              </a:rPr>
              <a:t>资料下载：所</a:t>
            </a:r>
            <a:r>
              <a:rPr lang="zh-CN" altLang="en-US" sz="2000" b="1" dirty="0">
                <a:solidFill>
                  <a:srgbClr val="FF0000"/>
                </a:solidFill>
                <a:latin typeface="微软雅黑" panose="020B0503020204020204" pitchFamily="34" charset="-122"/>
                <a:ea typeface="微软雅黑" panose="020B0503020204020204" pitchFamily="34" charset="-122"/>
              </a:rPr>
              <a:t>网站研究生教育</a:t>
            </a:r>
            <a:r>
              <a:rPr lang="en-US" altLang="zh-CN" sz="2000" b="1" dirty="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学位管理</a:t>
            </a:r>
            <a:r>
              <a:rPr lang="en-US" altLang="zh-CN" sz="2000" b="1" dirty="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论文答辩栏下载</a:t>
            </a:r>
            <a:endParaRPr lang="zh-CN" altLang="en-US" sz="2000" b="1" dirty="0" smtClean="0">
              <a:solidFill>
                <a:srgbClr val="FF0000"/>
              </a:solidFill>
              <a:latin typeface="微软雅黑" panose="020B0503020204020204" pitchFamily="34" charset="-122"/>
              <a:ea typeface="微软雅黑" panose="020B0503020204020204" pitchFamily="34" charset="-122"/>
            </a:endParaRPr>
          </a:p>
          <a:p>
            <a:pPr algn="just" eaLnBrk="1" hangingPunct="1">
              <a:lnSpc>
                <a:spcPts val="2800"/>
              </a:lnSpc>
              <a:spcBef>
                <a:spcPts val="0"/>
              </a:spcBef>
              <a:spcAft>
                <a:spcPts val="0"/>
              </a:spcAft>
              <a:buClr>
                <a:schemeClr val="tx1"/>
              </a:buClr>
              <a:buFont typeface="Wingdings" panose="05000000000000000000" pitchFamily="2" charset="2"/>
              <a:buChar char="ü"/>
            </a:pPr>
            <a:r>
              <a:rPr lang="en-US" altLang="zh-CN" sz="1600" b="1" dirty="0">
                <a:latin typeface="+mn-ea"/>
              </a:rPr>
              <a:t>《</a:t>
            </a:r>
            <a:r>
              <a:rPr lang="zh-CN" altLang="en-US" sz="1600" b="1" dirty="0">
                <a:latin typeface="+mn-ea"/>
              </a:rPr>
              <a:t>中国科学院大学研究生学位论文撰写规范指导意见</a:t>
            </a:r>
            <a:r>
              <a:rPr lang="en-US" altLang="zh-CN" sz="1600" b="1" dirty="0" smtClean="0">
                <a:latin typeface="+mn-ea"/>
              </a:rPr>
              <a:t>》</a:t>
            </a:r>
            <a:endParaRPr lang="en-US" altLang="zh-CN" sz="1600" b="1" dirty="0">
              <a:latin typeface="+mn-ea"/>
            </a:endParaRPr>
          </a:p>
          <a:p>
            <a:pPr algn="just" eaLnBrk="1" hangingPunct="1">
              <a:lnSpc>
                <a:spcPts val="2800"/>
              </a:lnSpc>
              <a:spcBef>
                <a:spcPts val="0"/>
              </a:spcBef>
              <a:spcAft>
                <a:spcPts val="0"/>
              </a:spcAft>
              <a:buClr>
                <a:schemeClr val="tx1"/>
              </a:buClr>
              <a:buFont typeface="Wingdings" panose="05000000000000000000" pitchFamily="2" charset="2"/>
              <a:buChar char="ü"/>
            </a:pPr>
            <a:r>
              <a:rPr lang="en-US" altLang="zh-CN" sz="1600" b="1" dirty="0" smtClean="0">
                <a:latin typeface="+mn-ea"/>
              </a:rPr>
              <a:t>《</a:t>
            </a:r>
            <a:r>
              <a:rPr lang="zh-CN" altLang="en-US" sz="1600" b="1" dirty="0">
                <a:latin typeface="+mn-ea"/>
              </a:rPr>
              <a:t>中国科学院大学涉密研究生与涉密学位论文管理实施细则</a:t>
            </a:r>
            <a:r>
              <a:rPr lang="en-US" altLang="zh-CN" sz="1600" b="1" dirty="0" smtClean="0">
                <a:latin typeface="+mn-ea"/>
              </a:rPr>
              <a:t>》</a:t>
            </a:r>
          </a:p>
          <a:p>
            <a:pPr algn="just" eaLnBrk="1" hangingPunct="1">
              <a:lnSpc>
                <a:spcPts val="2800"/>
              </a:lnSpc>
              <a:spcBef>
                <a:spcPts val="0"/>
              </a:spcBef>
              <a:spcAft>
                <a:spcPts val="0"/>
              </a:spcAft>
              <a:buClr>
                <a:schemeClr val="tx1"/>
              </a:buClr>
              <a:buFont typeface="Wingdings" panose="05000000000000000000" pitchFamily="2" charset="2"/>
              <a:buChar char="ü"/>
            </a:pPr>
            <a:r>
              <a:rPr lang="en-US" altLang="zh-CN" sz="1600" b="1" dirty="0" smtClean="0">
                <a:latin typeface="+mn-ea"/>
              </a:rPr>
              <a:t>《</a:t>
            </a:r>
            <a:r>
              <a:rPr lang="zh-CN" altLang="en-US" sz="1600" b="1" dirty="0">
                <a:latin typeface="+mn-ea"/>
              </a:rPr>
              <a:t>中国科学院大学研究生学位论文延迟公开管理</a:t>
            </a:r>
            <a:r>
              <a:rPr lang="zh-CN" altLang="en-US" sz="1600" b="1" dirty="0" smtClean="0">
                <a:latin typeface="+mn-ea"/>
              </a:rPr>
              <a:t>办法</a:t>
            </a:r>
            <a:r>
              <a:rPr lang="en-US" altLang="zh-CN" sz="1600" b="1" dirty="0" smtClean="0">
                <a:latin typeface="+mn-ea"/>
              </a:rPr>
              <a:t>》</a:t>
            </a:r>
          </a:p>
          <a:p>
            <a:pPr algn="just" eaLnBrk="1" hangingPunct="1">
              <a:lnSpc>
                <a:spcPts val="2800"/>
              </a:lnSpc>
              <a:spcBef>
                <a:spcPts val="0"/>
              </a:spcBef>
              <a:spcAft>
                <a:spcPts val="0"/>
              </a:spcAft>
              <a:buClr>
                <a:schemeClr val="tx1"/>
              </a:buClr>
              <a:buFont typeface="Wingdings" panose="05000000000000000000" pitchFamily="2" charset="2"/>
              <a:buChar char="ü"/>
            </a:pPr>
            <a:r>
              <a:rPr lang="en-US" altLang="zh-CN" sz="1600" b="1" dirty="0" smtClean="0">
                <a:latin typeface="+mn-ea"/>
              </a:rPr>
              <a:t>《</a:t>
            </a:r>
            <a:r>
              <a:rPr lang="zh-CN" altLang="en-US" sz="1600" b="1" dirty="0" smtClean="0">
                <a:latin typeface="+mn-ea"/>
              </a:rPr>
              <a:t>地质与地球物理研究所学位论文</a:t>
            </a:r>
            <a:r>
              <a:rPr lang="zh-CN" altLang="en-US" sz="1600" b="1" dirty="0">
                <a:latin typeface="+mn-ea"/>
              </a:rPr>
              <a:t>查重</a:t>
            </a:r>
            <a:r>
              <a:rPr lang="zh-CN" altLang="en-US" sz="1600" b="1" dirty="0" smtClean="0">
                <a:latin typeface="+mn-ea"/>
              </a:rPr>
              <a:t>申请表</a:t>
            </a:r>
            <a:r>
              <a:rPr lang="en-US" altLang="zh-CN" sz="1600" b="1" dirty="0" smtClean="0">
                <a:latin typeface="+mn-ea"/>
              </a:rPr>
              <a:t>》</a:t>
            </a:r>
          </a:p>
          <a:p>
            <a:pPr algn="just" eaLnBrk="1" hangingPunct="1">
              <a:lnSpc>
                <a:spcPts val="2800"/>
              </a:lnSpc>
              <a:spcBef>
                <a:spcPts val="0"/>
              </a:spcBef>
              <a:spcAft>
                <a:spcPts val="0"/>
              </a:spcAft>
              <a:buClr>
                <a:schemeClr val="tx1"/>
              </a:buClr>
              <a:buFont typeface="Wingdings" panose="05000000000000000000" pitchFamily="2" charset="2"/>
              <a:buChar char="ü"/>
            </a:pPr>
            <a:r>
              <a:rPr lang="en-US" altLang="zh-CN" sz="1600" b="1" dirty="0" smtClean="0">
                <a:latin typeface="+mn-ea"/>
              </a:rPr>
              <a:t>《</a:t>
            </a:r>
            <a:r>
              <a:rPr lang="zh-CN" altLang="en-US" sz="1600" b="1" dirty="0" smtClean="0">
                <a:latin typeface="+mn-ea"/>
              </a:rPr>
              <a:t>地质与地球物理研究所学位</a:t>
            </a:r>
            <a:r>
              <a:rPr lang="zh-CN" altLang="en-US" sz="1600" b="1" dirty="0">
                <a:latin typeface="+mn-ea"/>
              </a:rPr>
              <a:t>论文查重检测结果及处理意见反馈</a:t>
            </a:r>
            <a:r>
              <a:rPr lang="zh-CN" altLang="en-US" sz="1600" b="1" dirty="0" smtClean="0">
                <a:latin typeface="+mn-ea"/>
              </a:rPr>
              <a:t>表</a:t>
            </a:r>
            <a:r>
              <a:rPr lang="en-US" altLang="zh-CN" sz="1600" b="1" dirty="0" smtClean="0">
                <a:latin typeface="+mn-ea"/>
              </a:rPr>
              <a:t>》</a:t>
            </a:r>
          </a:p>
          <a:p>
            <a:pPr algn="just" eaLnBrk="1" hangingPunct="1">
              <a:lnSpc>
                <a:spcPts val="2800"/>
              </a:lnSpc>
              <a:spcBef>
                <a:spcPts val="0"/>
              </a:spcBef>
              <a:spcAft>
                <a:spcPts val="0"/>
              </a:spcAft>
              <a:buClr>
                <a:schemeClr val="tx1"/>
              </a:buClr>
              <a:buFont typeface="Wingdings" panose="05000000000000000000" pitchFamily="2" charset="2"/>
              <a:buChar char="ü"/>
            </a:pPr>
            <a:r>
              <a:rPr lang="en-US" altLang="zh-CN" sz="1600" b="1" dirty="0">
                <a:latin typeface="+mn-ea"/>
              </a:rPr>
              <a:t>《</a:t>
            </a:r>
            <a:r>
              <a:rPr lang="zh-CN" altLang="en-US" sz="1600" b="1" dirty="0">
                <a:latin typeface="+mn-ea"/>
              </a:rPr>
              <a:t>毕业研究生登记表</a:t>
            </a:r>
            <a:r>
              <a:rPr lang="en-US" altLang="zh-CN" sz="1600" b="1" dirty="0">
                <a:latin typeface="+mn-ea"/>
              </a:rPr>
              <a:t>》</a:t>
            </a:r>
          </a:p>
          <a:p>
            <a:pPr algn="just" eaLnBrk="1" hangingPunct="1">
              <a:lnSpc>
                <a:spcPts val="2800"/>
              </a:lnSpc>
              <a:spcBef>
                <a:spcPts val="0"/>
              </a:spcBef>
              <a:spcAft>
                <a:spcPts val="0"/>
              </a:spcAft>
              <a:buClr>
                <a:schemeClr val="tx1"/>
              </a:buClr>
              <a:buFont typeface="Wingdings" panose="05000000000000000000" pitchFamily="2" charset="2"/>
              <a:buChar char="ü"/>
            </a:pPr>
            <a:r>
              <a:rPr lang="en-US" altLang="zh-CN" sz="1600" b="1" dirty="0">
                <a:latin typeface="+mn-ea"/>
              </a:rPr>
              <a:t>《</a:t>
            </a:r>
            <a:r>
              <a:rPr lang="zh-CN" altLang="en-US" sz="1600" b="1" dirty="0">
                <a:latin typeface="+mn-ea"/>
              </a:rPr>
              <a:t>学位论文答辩申请书</a:t>
            </a:r>
            <a:r>
              <a:rPr lang="en-US" altLang="zh-CN" sz="1600" b="1" dirty="0">
                <a:latin typeface="+mn-ea"/>
              </a:rPr>
              <a:t>》</a:t>
            </a:r>
          </a:p>
          <a:p>
            <a:pPr algn="just" eaLnBrk="1" hangingPunct="1">
              <a:lnSpc>
                <a:spcPts val="2800"/>
              </a:lnSpc>
              <a:spcBef>
                <a:spcPts val="0"/>
              </a:spcBef>
              <a:spcAft>
                <a:spcPts val="0"/>
              </a:spcAft>
              <a:buClr>
                <a:schemeClr val="tx1"/>
              </a:buClr>
              <a:buFont typeface="Wingdings" panose="05000000000000000000" pitchFamily="2" charset="2"/>
              <a:buChar char="ü"/>
            </a:pPr>
            <a:r>
              <a:rPr lang="en-US" altLang="zh-CN" sz="1600" b="1" dirty="0">
                <a:latin typeface="+mn-ea"/>
              </a:rPr>
              <a:t>《</a:t>
            </a:r>
            <a:r>
              <a:rPr lang="zh-CN" altLang="en-US" sz="1600" b="1" dirty="0">
                <a:latin typeface="+mn-ea"/>
              </a:rPr>
              <a:t>学位论文评阅书</a:t>
            </a:r>
            <a:r>
              <a:rPr lang="en-US" altLang="zh-CN" sz="1600" b="1" dirty="0">
                <a:latin typeface="+mn-ea"/>
              </a:rPr>
              <a:t>》</a:t>
            </a:r>
          </a:p>
          <a:p>
            <a:pPr algn="just" eaLnBrk="1" hangingPunct="1">
              <a:lnSpc>
                <a:spcPts val="2800"/>
              </a:lnSpc>
              <a:spcBef>
                <a:spcPts val="0"/>
              </a:spcBef>
              <a:spcAft>
                <a:spcPts val="0"/>
              </a:spcAft>
              <a:buClr>
                <a:schemeClr val="tx1"/>
              </a:buClr>
              <a:buFont typeface="Wingdings" panose="05000000000000000000" pitchFamily="2" charset="2"/>
              <a:buChar char="ü"/>
            </a:pPr>
            <a:r>
              <a:rPr lang="en-US" altLang="zh-CN" sz="1600" b="1" dirty="0" smtClean="0">
                <a:latin typeface="+mn-ea"/>
              </a:rPr>
              <a:t>《</a:t>
            </a:r>
            <a:r>
              <a:rPr lang="zh-CN" altLang="en-US" sz="1600" b="1" dirty="0">
                <a:latin typeface="+mn-ea"/>
              </a:rPr>
              <a:t>答辩决议书</a:t>
            </a:r>
            <a:r>
              <a:rPr lang="en-US" altLang="zh-CN" sz="1600" b="1" dirty="0">
                <a:latin typeface="+mn-ea"/>
              </a:rPr>
              <a:t>》</a:t>
            </a:r>
          </a:p>
          <a:p>
            <a:pPr algn="just" eaLnBrk="1" hangingPunct="1">
              <a:lnSpc>
                <a:spcPts val="2800"/>
              </a:lnSpc>
              <a:spcBef>
                <a:spcPts val="0"/>
              </a:spcBef>
              <a:spcAft>
                <a:spcPts val="0"/>
              </a:spcAft>
              <a:buClr>
                <a:schemeClr val="tx1"/>
              </a:buClr>
              <a:buFont typeface="Wingdings" panose="05000000000000000000" pitchFamily="2" charset="2"/>
              <a:buChar char="ü"/>
            </a:pPr>
            <a:r>
              <a:rPr lang="en-US" altLang="zh-CN" sz="1600" b="1" dirty="0" smtClean="0">
                <a:latin typeface="+mn-ea"/>
              </a:rPr>
              <a:t>《</a:t>
            </a:r>
            <a:r>
              <a:rPr lang="zh-CN" altLang="en-US" sz="1600" b="1" dirty="0" smtClean="0">
                <a:latin typeface="+mn-ea"/>
              </a:rPr>
              <a:t>学位论文答辩公告模板</a:t>
            </a:r>
            <a:r>
              <a:rPr lang="en-US" altLang="zh-CN" sz="1600" b="1" dirty="0" smtClean="0">
                <a:latin typeface="+mn-ea"/>
              </a:rPr>
              <a:t>》</a:t>
            </a:r>
          </a:p>
          <a:p>
            <a:pPr algn="just" eaLnBrk="1" hangingPunct="1">
              <a:lnSpc>
                <a:spcPts val="2800"/>
              </a:lnSpc>
              <a:spcBef>
                <a:spcPts val="0"/>
              </a:spcBef>
              <a:spcAft>
                <a:spcPts val="0"/>
              </a:spcAft>
              <a:buClr>
                <a:schemeClr val="tx1"/>
              </a:buClr>
              <a:buFont typeface="Wingdings" panose="05000000000000000000" pitchFamily="2" charset="2"/>
              <a:buChar char="ü"/>
            </a:pPr>
            <a:r>
              <a:rPr lang="en-US" altLang="zh-CN" sz="1600" b="1" dirty="0" smtClean="0">
                <a:latin typeface="+mn-ea"/>
              </a:rPr>
              <a:t>《</a:t>
            </a:r>
            <a:r>
              <a:rPr lang="zh-CN" altLang="en-US" sz="1600" b="1" dirty="0">
                <a:latin typeface="+mn-ea"/>
              </a:rPr>
              <a:t>研究生学位论文评阅和答辩费用支出标准和报销程序说明</a:t>
            </a:r>
            <a:r>
              <a:rPr lang="en-US" altLang="zh-CN" sz="1600" b="1" dirty="0" smtClean="0">
                <a:latin typeface="+mn-ea"/>
              </a:rPr>
              <a:t>》</a:t>
            </a:r>
          </a:p>
          <a:p>
            <a:pPr algn="just" eaLnBrk="1" hangingPunct="1">
              <a:lnSpc>
                <a:spcPts val="2800"/>
              </a:lnSpc>
              <a:spcBef>
                <a:spcPts val="0"/>
              </a:spcBef>
              <a:spcAft>
                <a:spcPts val="0"/>
              </a:spcAft>
              <a:buClr>
                <a:schemeClr val="tx1"/>
              </a:buClr>
              <a:buFont typeface="Wingdings" panose="05000000000000000000" pitchFamily="2" charset="2"/>
              <a:buChar char="ü"/>
            </a:pPr>
            <a:r>
              <a:rPr lang="zh-CN" altLang="en-US" sz="1600" b="1" dirty="0" smtClean="0">
                <a:latin typeface="+mn-ea"/>
              </a:rPr>
              <a:t>答辩程序</a:t>
            </a:r>
            <a:endParaRPr lang="en-US" altLang="zh-CN" sz="1600" b="1" dirty="0" smtClean="0">
              <a:latin typeface="+mn-ea"/>
            </a:endParaRPr>
          </a:p>
          <a:p>
            <a:pPr algn="just" eaLnBrk="1" hangingPunct="1">
              <a:lnSpc>
                <a:spcPts val="2800"/>
              </a:lnSpc>
              <a:spcBef>
                <a:spcPts val="0"/>
              </a:spcBef>
              <a:spcAft>
                <a:spcPts val="0"/>
              </a:spcAft>
              <a:buClr>
                <a:schemeClr val="tx1"/>
              </a:buClr>
              <a:buFont typeface="Wingdings" panose="05000000000000000000" pitchFamily="2" charset="2"/>
              <a:buChar char="ü"/>
            </a:pPr>
            <a:r>
              <a:rPr lang="zh-CN" altLang="en-US" sz="1600" b="1" dirty="0" smtClean="0">
                <a:latin typeface="+mn-ea"/>
              </a:rPr>
              <a:t>评委聘书</a:t>
            </a:r>
            <a:endParaRPr lang="en-US" altLang="zh-CN" sz="1600" b="1" dirty="0" smtClean="0">
              <a:latin typeface="+mn-ea"/>
            </a:endParaRPr>
          </a:p>
        </p:txBody>
      </p:sp>
      <p:grpSp>
        <p:nvGrpSpPr>
          <p:cNvPr id="21508" name="Group 6"/>
          <p:cNvGrpSpPr>
            <a:grpSpLocks/>
          </p:cNvGrpSpPr>
          <p:nvPr/>
        </p:nvGrpSpPr>
        <p:grpSpPr bwMode="auto">
          <a:xfrm>
            <a:off x="201613" y="0"/>
            <a:ext cx="8942387" cy="6864350"/>
            <a:chOff x="127" y="0"/>
            <a:chExt cx="5633" cy="4324"/>
          </a:xfrm>
        </p:grpSpPr>
        <p:grpSp>
          <p:nvGrpSpPr>
            <p:cNvPr id="21509" name="Group 7"/>
            <p:cNvGrpSpPr>
              <a:grpSpLocks/>
            </p:cNvGrpSpPr>
            <p:nvPr/>
          </p:nvGrpSpPr>
          <p:grpSpPr bwMode="auto">
            <a:xfrm>
              <a:off x="127" y="4065"/>
              <a:ext cx="5633" cy="259"/>
              <a:chOff x="127" y="4065"/>
              <a:chExt cx="5633" cy="259"/>
            </a:xfrm>
          </p:grpSpPr>
          <p:sp>
            <p:nvSpPr>
              <p:cNvPr id="21511"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dirty="0"/>
              </a:p>
            </p:txBody>
          </p:sp>
          <p:sp>
            <p:nvSpPr>
              <p:cNvPr id="21512"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21510"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extLst>
      <p:ext uri="{BB962C8B-B14F-4D97-AF65-F5344CB8AC3E}">
        <p14:creationId xmlns:p14="http://schemas.microsoft.com/office/powerpoint/2010/main" val="24803550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bwMode="auto">
          <a:xfrm>
            <a:off x="468313" y="260350"/>
            <a:ext cx="8229600" cy="6381750"/>
          </a:xfrm>
          <a:prstGeom prst="rect">
            <a:avLst/>
          </a:prstGeom>
          <a:noFill/>
          <a:ln w="9525">
            <a:noFill/>
            <a:miter lim="800000"/>
            <a:headEnd/>
            <a:tailEnd/>
          </a:ln>
        </p:spPr>
        <p:txBody>
          <a:bodyPr/>
          <a:lstStyle/>
          <a:p>
            <a:pPr>
              <a:lnSpc>
                <a:spcPct val="110000"/>
              </a:lnSpc>
              <a:spcBef>
                <a:spcPct val="20000"/>
              </a:spcBef>
              <a:spcAft>
                <a:spcPct val="20000"/>
              </a:spcAft>
              <a:buClr>
                <a:schemeClr val="tx2"/>
              </a:buClr>
              <a:buSzPct val="95000"/>
              <a:buFont typeface="Wingdings" pitchFamily="2" charset="2"/>
              <a:buNone/>
              <a:defRPr/>
            </a:pPr>
            <a:r>
              <a:rPr lang="en-US" altLang="zh-CN" sz="2400" b="1" kern="0" dirty="0">
                <a:solidFill>
                  <a:schemeClr val="tx2"/>
                </a:solidFill>
                <a:latin typeface="黑体" pitchFamily="49" charset="-122"/>
                <a:ea typeface="黑体" pitchFamily="49" charset="-122"/>
              </a:rPr>
              <a:t>2.</a:t>
            </a:r>
            <a:r>
              <a:rPr lang="zh-CN" altLang="en-US" sz="2400" b="1" kern="0" dirty="0">
                <a:solidFill>
                  <a:schemeClr val="tx2"/>
                </a:solidFill>
                <a:latin typeface="黑体" pitchFamily="49" charset="-122"/>
                <a:ea typeface="黑体" pitchFamily="49" charset="-122"/>
              </a:rPr>
              <a:t>学位及学历数码照片</a:t>
            </a:r>
          </a:p>
          <a:p>
            <a:pPr indent="536575" eaLnBrk="0" hangingPunct="0">
              <a:lnSpc>
                <a:spcPct val="12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未参加采集学历数码照片的同学将不能进行毕业生电子注册，不能发放毕业证书和学位证书。请未参加集中采集数码照片的同学务必</a:t>
            </a:r>
            <a:r>
              <a:rPr lang="zh-CN" altLang="en-US" sz="1700" b="1" u="sng" kern="0" dirty="0" smtClean="0">
                <a:solidFill>
                  <a:srgbClr val="FF0000"/>
                </a:solidFill>
                <a:latin typeface="宋体" pitchFamily="2" charset="-122"/>
                <a:ea typeface="+mn-ea"/>
              </a:rPr>
              <a:t>于</a:t>
            </a:r>
            <a:r>
              <a:rPr lang="en-US" altLang="zh-CN" sz="1700" b="1" u="sng" kern="0" dirty="0" smtClean="0">
                <a:solidFill>
                  <a:srgbClr val="FF0000"/>
                </a:solidFill>
                <a:latin typeface="宋体" pitchFamily="2" charset="-122"/>
                <a:ea typeface="+mn-ea"/>
              </a:rPr>
              <a:t>6</a:t>
            </a:r>
            <a:r>
              <a:rPr lang="zh-CN" altLang="en-US" sz="1700" b="1" u="sng" kern="0" dirty="0" smtClean="0">
                <a:solidFill>
                  <a:srgbClr val="FF0000"/>
                </a:solidFill>
                <a:latin typeface="宋体" pitchFamily="2" charset="-122"/>
                <a:ea typeface="+mn-ea"/>
              </a:rPr>
              <a:t>月</a:t>
            </a:r>
            <a:r>
              <a:rPr lang="en-US" altLang="zh-CN" sz="1700" b="1" u="sng" kern="0" dirty="0" smtClean="0">
                <a:solidFill>
                  <a:srgbClr val="FF0000"/>
                </a:solidFill>
                <a:latin typeface="宋体" pitchFamily="2" charset="-122"/>
                <a:ea typeface="+mn-ea"/>
              </a:rPr>
              <a:t>2</a:t>
            </a:r>
            <a:r>
              <a:rPr lang="zh-CN" altLang="en-US" sz="1700" b="1" u="sng" kern="0" dirty="0" smtClean="0">
                <a:solidFill>
                  <a:srgbClr val="FF0000"/>
                </a:solidFill>
                <a:latin typeface="宋体" pitchFamily="2" charset="-122"/>
                <a:ea typeface="+mn-ea"/>
              </a:rPr>
              <a:t>日前</a:t>
            </a:r>
            <a:r>
              <a:rPr lang="zh-CN" altLang="en-US" sz="1700" b="1" kern="0" dirty="0">
                <a:latin typeface="宋体" pitchFamily="2" charset="-122"/>
                <a:ea typeface="+mn-ea"/>
              </a:rPr>
              <a:t>，自行前往中国图片社拍照，要求如下：</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1</a:t>
            </a:r>
            <a:r>
              <a:rPr lang="zh-CN" altLang="en-US" sz="1700" b="1" kern="0" dirty="0">
                <a:latin typeface="宋体" pitchFamily="2" charset="-122"/>
                <a:ea typeface="+mn-ea"/>
              </a:rPr>
              <a:t>）照相时请出示身份证、学生证</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2</a:t>
            </a:r>
            <a:r>
              <a:rPr lang="zh-CN" altLang="en-US" sz="1700" b="1" kern="0" dirty="0">
                <a:latin typeface="宋体" pitchFamily="2" charset="-122"/>
                <a:ea typeface="+mn-ea"/>
              </a:rPr>
              <a:t>）图像采集卡填写内容：</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学校代码：</a:t>
            </a:r>
            <a:r>
              <a:rPr lang="en-US" altLang="zh-CN" sz="1400" b="1" kern="0" dirty="0">
                <a:solidFill>
                  <a:srgbClr val="000066"/>
                </a:solidFill>
                <a:latin typeface="宋体" pitchFamily="2" charset="-122"/>
              </a:rPr>
              <a:t>14430</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学校名称：中国科学院大学</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院系代码：</a:t>
            </a:r>
            <a:r>
              <a:rPr lang="en-US" altLang="zh-CN" sz="1400" b="1" kern="0" dirty="0">
                <a:solidFill>
                  <a:srgbClr val="000066"/>
                </a:solidFill>
                <a:latin typeface="宋体" pitchFamily="2" charset="-122"/>
                <a:ea typeface="+mn-ea"/>
              </a:rPr>
              <a:t>0075</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院系名称：中国科学院地质与地球物理研究所</a:t>
            </a:r>
          </a:p>
          <a:p>
            <a:pPr eaLnBrk="0" hangingPunct="0">
              <a:lnSpc>
                <a:spcPct val="15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3</a:t>
            </a:r>
            <a:r>
              <a:rPr lang="zh-CN" altLang="en-US" sz="1700" b="1" kern="0" dirty="0">
                <a:latin typeface="宋体" pitchFamily="2" charset="-122"/>
                <a:ea typeface="+mn-ea"/>
              </a:rPr>
              <a:t>）个人数码照片电子版光盘及纸质版照片，需由学生本人自行领取，领取后交到所教育处</a:t>
            </a:r>
            <a:r>
              <a:rPr lang="en-US" altLang="zh-CN" sz="1700" b="1" kern="0" dirty="0">
                <a:latin typeface="宋体" pitchFamily="2" charset="-122"/>
                <a:ea typeface="+mn-ea"/>
              </a:rPr>
              <a:t>231</a:t>
            </a:r>
            <a:r>
              <a:rPr lang="zh-CN" altLang="en-US" sz="1700" b="1" kern="0" dirty="0">
                <a:latin typeface="宋体" pitchFamily="2" charset="-122"/>
                <a:ea typeface="+mn-ea"/>
              </a:rPr>
              <a:t>办公室。</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4</a:t>
            </a:r>
            <a:r>
              <a:rPr lang="zh-CN" altLang="en-US" sz="1700" b="1" kern="0" dirty="0">
                <a:latin typeface="宋体" pitchFamily="2" charset="-122"/>
                <a:ea typeface="+mn-ea"/>
              </a:rPr>
              <a:t>）拍摄单位：新华社中国图片社。</a:t>
            </a:r>
          </a:p>
          <a:p>
            <a:pPr marL="863600" lvl="2" eaLnBrk="0" hangingPunct="0">
              <a:lnSpc>
                <a:spcPct val="150000"/>
              </a:lnSpc>
              <a:spcBef>
                <a:spcPct val="30000"/>
              </a:spcBef>
              <a:spcAft>
                <a:spcPct val="30000"/>
              </a:spcAft>
              <a:buClr>
                <a:schemeClr val="accent2"/>
              </a:buClr>
              <a:buSzPct val="70000"/>
              <a:defRPr/>
            </a:pPr>
            <a:r>
              <a:rPr lang="zh-CN" altLang="en-US" sz="1400" b="1" kern="0" dirty="0">
                <a:solidFill>
                  <a:srgbClr val="000066"/>
                </a:solidFill>
                <a:latin typeface="宋体" pitchFamily="2" charset="-122"/>
                <a:ea typeface="+mn-ea"/>
              </a:rPr>
              <a:t>地址：</a:t>
            </a:r>
            <a:r>
              <a:rPr lang="zh-CN" altLang="zh-CN" sz="1400" b="1" kern="0" dirty="0">
                <a:solidFill>
                  <a:srgbClr val="000066"/>
                </a:solidFill>
                <a:latin typeface="宋体" pitchFamily="2" charset="-122"/>
                <a:ea typeface="+mn-ea"/>
              </a:rPr>
              <a:t>北京市西城区宣武门外大街甲</a:t>
            </a:r>
            <a:r>
              <a:rPr lang="en-US" altLang="zh-CN" sz="1400" b="1" kern="0" dirty="0">
                <a:solidFill>
                  <a:srgbClr val="000066"/>
                </a:solidFill>
                <a:latin typeface="宋体" pitchFamily="2" charset="-122"/>
                <a:ea typeface="+mn-ea"/>
              </a:rPr>
              <a:t>1</a:t>
            </a:r>
            <a:r>
              <a:rPr lang="zh-CN" altLang="zh-CN" sz="1400" b="1" kern="0" dirty="0">
                <a:solidFill>
                  <a:srgbClr val="000066"/>
                </a:solidFill>
                <a:latin typeface="宋体" pitchFamily="2" charset="-122"/>
                <a:ea typeface="+mn-ea"/>
              </a:rPr>
              <a:t>号环球财讯中心</a:t>
            </a:r>
            <a:r>
              <a:rPr lang="en-US" altLang="zh-CN" sz="1400" b="1" kern="0" dirty="0">
                <a:solidFill>
                  <a:srgbClr val="000066"/>
                </a:solidFill>
                <a:latin typeface="宋体" pitchFamily="2" charset="-122"/>
                <a:ea typeface="+mn-ea"/>
              </a:rPr>
              <a:t>A</a:t>
            </a:r>
            <a:r>
              <a:rPr lang="zh-CN" altLang="zh-CN" sz="1400" b="1" kern="0" dirty="0">
                <a:solidFill>
                  <a:srgbClr val="000066"/>
                </a:solidFill>
                <a:latin typeface="宋体" pitchFamily="2" charset="-122"/>
                <a:ea typeface="+mn-ea"/>
              </a:rPr>
              <a:t>座</a:t>
            </a:r>
            <a:r>
              <a:rPr lang="en-US" altLang="zh-CN" sz="1400" b="1" kern="0" dirty="0">
                <a:solidFill>
                  <a:srgbClr val="000066"/>
                </a:solidFill>
                <a:latin typeface="宋体" pitchFamily="2" charset="-122"/>
                <a:ea typeface="+mn-ea"/>
              </a:rPr>
              <a:t>4</a:t>
            </a:r>
            <a:r>
              <a:rPr lang="zh-CN" altLang="zh-CN" sz="1400" b="1" kern="0" dirty="0">
                <a:solidFill>
                  <a:srgbClr val="000066"/>
                </a:solidFill>
                <a:latin typeface="宋体" pitchFamily="2" charset="-122"/>
                <a:ea typeface="+mn-ea"/>
              </a:rPr>
              <a:t>层中国图片社（宣武门十字路口西南角），地铁</a:t>
            </a:r>
            <a:r>
              <a:rPr lang="en-US" altLang="zh-CN" sz="1400" b="1" kern="0" dirty="0">
                <a:solidFill>
                  <a:srgbClr val="000066"/>
                </a:solidFill>
                <a:latin typeface="宋体" pitchFamily="2" charset="-122"/>
                <a:ea typeface="+mn-ea"/>
              </a:rPr>
              <a:t>2</a:t>
            </a:r>
            <a:r>
              <a:rPr lang="zh-CN" altLang="zh-CN" sz="1400" b="1" kern="0" dirty="0">
                <a:solidFill>
                  <a:srgbClr val="000066"/>
                </a:solidFill>
                <a:latin typeface="宋体" pitchFamily="2" charset="-122"/>
                <a:ea typeface="+mn-ea"/>
              </a:rPr>
              <a:t>号、</a:t>
            </a:r>
            <a:r>
              <a:rPr lang="en-US" altLang="zh-CN" sz="1400" b="1" kern="0" dirty="0">
                <a:solidFill>
                  <a:srgbClr val="000066"/>
                </a:solidFill>
                <a:latin typeface="宋体" pitchFamily="2" charset="-122"/>
                <a:ea typeface="+mn-ea"/>
              </a:rPr>
              <a:t>4</a:t>
            </a:r>
            <a:r>
              <a:rPr lang="zh-CN" altLang="zh-CN" sz="1400" b="1" kern="0" dirty="0">
                <a:solidFill>
                  <a:srgbClr val="000066"/>
                </a:solidFill>
                <a:latin typeface="宋体" pitchFamily="2" charset="-122"/>
                <a:ea typeface="+mn-ea"/>
              </a:rPr>
              <a:t>号线及公交车宣武门站下车。</a:t>
            </a:r>
            <a:endParaRPr lang="en-US" altLang="zh-CN" sz="1400" b="1" kern="0" dirty="0">
              <a:solidFill>
                <a:srgbClr val="000066"/>
              </a:solidFill>
              <a:latin typeface="宋体" pitchFamily="2" charset="-122"/>
              <a:ea typeface="+mn-ea"/>
            </a:endParaRPr>
          </a:p>
          <a:p>
            <a:pPr marL="863600" lvl="2" eaLnBrk="0" hangingPunct="0">
              <a:lnSpc>
                <a:spcPct val="80000"/>
              </a:lnSpc>
              <a:spcBef>
                <a:spcPct val="30000"/>
              </a:spcBef>
              <a:spcAft>
                <a:spcPct val="30000"/>
              </a:spcAft>
              <a:buClr>
                <a:schemeClr val="accent2"/>
              </a:buClr>
              <a:buSzPct val="70000"/>
              <a:defRPr/>
            </a:pPr>
            <a:r>
              <a:rPr lang="zh-CN" altLang="zh-CN" sz="1400" b="1" kern="0" dirty="0">
                <a:solidFill>
                  <a:srgbClr val="000066"/>
                </a:solidFill>
                <a:latin typeface="宋体" pitchFamily="2" charset="-122"/>
                <a:ea typeface="+mn-ea"/>
              </a:rPr>
              <a:t>咨询电话：</a:t>
            </a:r>
            <a:r>
              <a:rPr lang="en-US" altLang="zh-CN" sz="1400" b="1" kern="0" dirty="0">
                <a:solidFill>
                  <a:srgbClr val="000066"/>
                </a:solidFill>
                <a:latin typeface="宋体" pitchFamily="2" charset="-122"/>
                <a:ea typeface="+mn-ea"/>
              </a:rPr>
              <a:t>010-63076145</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smtClean="0">
                <a:solidFill>
                  <a:srgbClr val="000066"/>
                </a:solidFill>
                <a:latin typeface="宋体" pitchFamily="2" charset="-122"/>
                <a:ea typeface="+mn-ea"/>
              </a:rPr>
              <a:t>每周一到周五</a:t>
            </a:r>
            <a:r>
              <a:rPr lang="en-US" altLang="zh-CN" sz="1400" b="1" kern="0" dirty="0" smtClean="0">
                <a:solidFill>
                  <a:srgbClr val="000066"/>
                </a:solidFill>
                <a:latin typeface="宋体" pitchFamily="2" charset="-122"/>
                <a:ea typeface="+mn-ea"/>
              </a:rPr>
              <a:t>9</a:t>
            </a:r>
            <a:r>
              <a:rPr lang="zh-CN" altLang="en-US" sz="1400" b="1" kern="0" dirty="0" smtClean="0">
                <a:solidFill>
                  <a:srgbClr val="000066"/>
                </a:solidFill>
                <a:latin typeface="宋体" pitchFamily="2" charset="-122"/>
                <a:ea typeface="+mn-ea"/>
              </a:rPr>
              <a:t>：</a:t>
            </a:r>
            <a:r>
              <a:rPr lang="en-US" altLang="zh-CN" sz="1400" b="1" kern="0" dirty="0" smtClean="0">
                <a:solidFill>
                  <a:srgbClr val="000066"/>
                </a:solidFill>
                <a:latin typeface="宋体" pitchFamily="2" charset="-122"/>
                <a:ea typeface="+mn-ea"/>
              </a:rPr>
              <a:t>00—16</a:t>
            </a:r>
            <a:r>
              <a:rPr lang="zh-CN" altLang="en-US" sz="1400" b="1" kern="0" dirty="0" smtClean="0">
                <a:solidFill>
                  <a:srgbClr val="000066"/>
                </a:solidFill>
                <a:latin typeface="宋体" pitchFamily="2" charset="-122"/>
                <a:ea typeface="+mn-ea"/>
              </a:rPr>
              <a:t>：</a:t>
            </a:r>
            <a:r>
              <a:rPr lang="en-US" altLang="zh-CN" sz="1400" b="1" kern="0" dirty="0" smtClean="0">
                <a:solidFill>
                  <a:srgbClr val="000066"/>
                </a:solidFill>
                <a:latin typeface="宋体" pitchFamily="2" charset="-122"/>
                <a:ea typeface="+mn-ea"/>
              </a:rPr>
              <a:t>00</a:t>
            </a:r>
            <a:r>
              <a:rPr lang="zh-CN" altLang="en-US" sz="1400" b="1" kern="0" dirty="0" smtClean="0">
                <a:solidFill>
                  <a:srgbClr val="000066"/>
                </a:solidFill>
                <a:latin typeface="宋体" pitchFamily="2" charset="-122"/>
                <a:ea typeface="+mn-ea"/>
              </a:rPr>
              <a:t>（节假日除外）。</a:t>
            </a:r>
            <a:endParaRPr lang="zh-CN" altLang="en-US" sz="1400" b="1" kern="0" dirty="0">
              <a:solidFill>
                <a:srgbClr val="000066"/>
              </a:solidFill>
              <a:latin typeface="宋体" pitchFamily="2" charset="-122"/>
              <a:ea typeface="+mn-e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Text Box 4"/>
          <p:cNvSpPr txBox="1">
            <a:spLocks noChangeArrowheads="1"/>
          </p:cNvSpPr>
          <p:nvPr/>
        </p:nvSpPr>
        <p:spPr bwMode="auto">
          <a:xfrm>
            <a:off x="323850" y="476250"/>
            <a:ext cx="8424863" cy="5372240"/>
          </a:xfrm>
          <a:prstGeom prst="rect">
            <a:avLst/>
          </a:prstGeom>
          <a:noFill/>
          <a:ln w="9525">
            <a:noFill/>
            <a:miter lim="800000"/>
            <a:headEnd/>
            <a:tailEnd/>
          </a:ln>
          <a:effectLst/>
        </p:spPr>
        <p:txBody>
          <a:bodyPr>
            <a:spAutoFit/>
          </a:bodyPr>
          <a:lstStyle/>
          <a:p>
            <a:pPr>
              <a:lnSpc>
                <a:spcPct val="120000"/>
              </a:lnSpc>
              <a:spcBef>
                <a:spcPct val="25000"/>
              </a:spcBef>
              <a:spcAft>
                <a:spcPct val="25000"/>
              </a:spcAft>
              <a:buFont typeface="Wingdings" pitchFamily="2" charset="2"/>
              <a:buNone/>
              <a:defRPr/>
            </a:pPr>
            <a:r>
              <a:rPr lang="en-US" altLang="zh-CN" sz="2800" b="1" dirty="0">
                <a:solidFill>
                  <a:srgbClr val="FF0000"/>
                </a:solidFill>
                <a:latin typeface="微软雅黑" panose="020B0503020204020204" pitchFamily="34" charset="-122"/>
                <a:ea typeface="微软雅黑" panose="020B0503020204020204" pitchFamily="34" charset="-122"/>
              </a:rPr>
              <a:t>3.</a:t>
            </a:r>
            <a:r>
              <a:rPr lang="zh-CN" altLang="en-US" sz="2800" b="1" dirty="0">
                <a:solidFill>
                  <a:srgbClr val="FF0000"/>
                </a:solidFill>
                <a:latin typeface="微软雅黑" panose="020B0503020204020204" pitchFamily="34" charset="-122"/>
                <a:ea typeface="微软雅黑" panose="020B0503020204020204" pitchFamily="34" charset="-122"/>
              </a:rPr>
              <a:t>学位授予时间及毕业、学位证书发放规定</a:t>
            </a:r>
          </a:p>
          <a:p>
            <a:pPr>
              <a:lnSpc>
                <a:spcPct val="120000"/>
              </a:lnSpc>
              <a:spcBef>
                <a:spcPct val="25000"/>
              </a:spcBef>
              <a:spcAft>
                <a:spcPct val="25000"/>
              </a:spcAft>
              <a:defRPr/>
            </a:pPr>
            <a:r>
              <a:rPr lang="zh-CN" altLang="en-US" sz="2200" b="1" dirty="0">
                <a:solidFill>
                  <a:srgbClr val="000066"/>
                </a:solidFill>
                <a:effectLst>
                  <a:outerShdw blurRad="38100" dist="38100" dir="2700000" algn="tl">
                    <a:srgbClr val="C0C0C0"/>
                  </a:outerShdw>
                </a:effectLst>
                <a:latin typeface="宋体" panose="02010600030101010101" pitchFamily="2" charset="-122"/>
              </a:rPr>
              <a:t>（</a:t>
            </a:r>
            <a:r>
              <a:rPr lang="en-US" altLang="zh-CN" sz="2200" b="1" dirty="0">
                <a:solidFill>
                  <a:srgbClr val="000066"/>
                </a:solidFill>
                <a:effectLst>
                  <a:outerShdw blurRad="38100" dist="38100" dir="2700000" algn="tl">
                    <a:srgbClr val="C0C0C0"/>
                  </a:outerShdw>
                </a:effectLst>
                <a:latin typeface="宋体" panose="02010600030101010101" pitchFamily="2" charset="-122"/>
              </a:rPr>
              <a:t>1</a:t>
            </a:r>
            <a:r>
              <a:rPr lang="zh-CN" altLang="en-US" sz="2200" b="1" dirty="0">
                <a:solidFill>
                  <a:srgbClr val="000066"/>
                </a:solidFill>
                <a:effectLst>
                  <a:outerShdw blurRad="38100" dist="38100" dir="2700000" algn="tl">
                    <a:srgbClr val="C0C0C0"/>
                  </a:outerShdw>
                </a:effectLst>
                <a:latin typeface="宋体" panose="02010600030101010101" pitchFamily="2" charset="-122"/>
              </a:rPr>
              <a:t>）学位授予时间</a:t>
            </a:r>
            <a:r>
              <a:rPr lang="zh-CN" altLang="en-US" sz="2200" b="1" dirty="0">
                <a:latin typeface="宋体" panose="02010600030101010101" pitchFamily="2" charset="-122"/>
              </a:rPr>
              <a:t>      </a:t>
            </a:r>
          </a:p>
          <a:p>
            <a:pPr marL="800100" lvl="1" indent="3175">
              <a:lnSpc>
                <a:spcPct val="120000"/>
              </a:lnSpc>
              <a:spcBef>
                <a:spcPct val="25000"/>
              </a:spcBef>
              <a:spcAft>
                <a:spcPct val="25000"/>
              </a:spcAft>
              <a:defRPr/>
            </a:pPr>
            <a:r>
              <a:rPr lang="en-US" altLang="zh-CN" sz="2200" b="1" dirty="0" smtClean="0">
                <a:latin typeface="宋体" panose="02010600030101010101" pitchFamily="2" charset="-122"/>
              </a:rPr>
              <a:t>2020</a:t>
            </a:r>
            <a:r>
              <a:rPr lang="zh-CN" altLang="en-US" sz="2200" b="1" dirty="0" smtClean="0">
                <a:latin typeface="宋体" panose="02010600030101010101" pitchFamily="2" charset="-122"/>
              </a:rPr>
              <a:t>年</a:t>
            </a:r>
            <a:r>
              <a:rPr lang="en-US" altLang="zh-CN" sz="2200" b="1" dirty="0" smtClean="0">
                <a:latin typeface="宋体" panose="02010600030101010101" pitchFamily="2" charset="-122"/>
              </a:rPr>
              <a:t>7</a:t>
            </a:r>
            <a:r>
              <a:rPr lang="zh-CN" altLang="en-US" sz="2200" b="1" dirty="0" smtClean="0">
                <a:latin typeface="宋体" panose="02010600030101010101" pitchFamily="2" charset="-122"/>
              </a:rPr>
              <a:t>月</a:t>
            </a:r>
            <a:r>
              <a:rPr lang="zh-CN" altLang="en-US" sz="2200" b="1" dirty="0">
                <a:latin typeface="宋体" panose="02010600030101010101" pitchFamily="2" charset="-122"/>
              </a:rPr>
              <a:t>：国科大公布学位授予公告，并开始办理博、硕士毕业、学位证书及存档材料盖章事宜。所教育处将通过邮件、短信等方式通知毕业生领取毕业证书和学位证书。</a:t>
            </a:r>
          </a:p>
          <a:p>
            <a:pPr>
              <a:lnSpc>
                <a:spcPct val="120000"/>
              </a:lnSpc>
              <a:spcBef>
                <a:spcPct val="25000"/>
              </a:spcBef>
              <a:spcAft>
                <a:spcPct val="25000"/>
              </a:spcAft>
              <a:defRPr/>
            </a:pPr>
            <a:r>
              <a:rPr lang="zh-CN" altLang="en-US" sz="2200" b="1" dirty="0">
                <a:solidFill>
                  <a:srgbClr val="000066"/>
                </a:solidFill>
                <a:effectLst>
                  <a:outerShdw blurRad="38100" dist="38100" dir="2700000" algn="tl">
                    <a:srgbClr val="C0C0C0"/>
                  </a:outerShdw>
                </a:effectLst>
                <a:latin typeface="宋体" panose="02010600030101010101" pitchFamily="2" charset="-122"/>
              </a:rPr>
              <a:t>（</a:t>
            </a:r>
            <a:r>
              <a:rPr lang="en-US" altLang="zh-CN" sz="2200" b="1" dirty="0">
                <a:solidFill>
                  <a:srgbClr val="000066"/>
                </a:solidFill>
                <a:effectLst>
                  <a:outerShdw blurRad="38100" dist="38100" dir="2700000" algn="tl">
                    <a:srgbClr val="C0C0C0"/>
                  </a:outerShdw>
                </a:effectLst>
                <a:latin typeface="宋体" panose="02010600030101010101" pitchFamily="2" charset="-122"/>
              </a:rPr>
              <a:t>2</a:t>
            </a:r>
            <a:r>
              <a:rPr lang="zh-CN" altLang="en-US" sz="2200" b="1" dirty="0">
                <a:solidFill>
                  <a:srgbClr val="000066"/>
                </a:solidFill>
                <a:effectLst>
                  <a:outerShdw blurRad="38100" dist="38100" dir="2700000" algn="tl">
                    <a:srgbClr val="C0C0C0"/>
                  </a:outerShdw>
                </a:effectLst>
                <a:latin typeface="宋体" panose="02010600030101010101" pitchFamily="2" charset="-122"/>
              </a:rPr>
              <a:t>）学位证书发放规定</a:t>
            </a:r>
          </a:p>
          <a:p>
            <a:pPr marL="800100" lvl="1" indent="3175">
              <a:lnSpc>
                <a:spcPct val="120000"/>
              </a:lnSpc>
              <a:spcBef>
                <a:spcPct val="25000"/>
              </a:spcBef>
              <a:spcAft>
                <a:spcPct val="25000"/>
              </a:spcAft>
              <a:defRPr/>
            </a:pPr>
            <a:r>
              <a:rPr lang="zh-CN" altLang="en-US" sz="2200" b="1" dirty="0">
                <a:solidFill>
                  <a:srgbClr val="FF0000"/>
                </a:solidFill>
                <a:latin typeface="宋体" panose="02010600030101010101" pitchFamily="2" charset="-122"/>
              </a:rPr>
              <a:t>以发表学术文章录用通知书作为科技成果产出的学位申请人</a:t>
            </a:r>
            <a:r>
              <a:rPr lang="zh-CN" altLang="en-US" sz="2200" b="1" dirty="0">
                <a:latin typeface="宋体" panose="02010600030101010101" pitchFamily="2" charset="-122"/>
              </a:rPr>
              <a:t>，其学位证书暂由研究所保管，待该论文正式发表后再发至本人；以录用通知书日期算起，如二年后该文章仍未发表，将提交所学位委员会讨论其学位资格，并决定是否提请国科大学位委员会撤销其相关学位。</a:t>
            </a:r>
            <a:r>
              <a:rPr lang="en-US" altLang="zh-CN" sz="2200" b="1" dirty="0">
                <a:latin typeface="宋体" panose="02010600030101010101" pitchFamily="2" charset="-122"/>
              </a:rPr>
              <a:t>      </a:t>
            </a:r>
            <a:endParaRPr lang="zh-CN" altLang="en-US" sz="2200" b="1" dirty="0">
              <a:latin typeface="宋体" panose="02010600030101010101" pitchFamily="2"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p:cNvSpPr>
          <p:nvPr>
            <p:ph type="body" idx="1"/>
          </p:nvPr>
        </p:nvSpPr>
        <p:spPr>
          <a:xfrm>
            <a:off x="179512" y="549275"/>
            <a:ext cx="8507288" cy="5976069"/>
          </a:xfrm>
        </p:spPr>
        <p:txBody>
          <a:bodyPr/>
          <a:lstStyle/>
          <a:p>
            <a:pPr marL="0" indent="0">
              <a:lnSpc>
                <a:spcPct val="120000"/>
              </a:lnSpc>
              <a:spcBef>
                <a:spcPct val="40000"/>
              </a:spcBef>
              <a:spcAft>
                <a:spcPct val="40000"/>
              </a:spcAft>
              <a:buFont typeface="Wingdings 2" pitchFamily="18" charset="2"/>
              <a:buNone/>
            </a:pPr>
            <a:r>
              <a:rPr lang="en-US" altLang="zh-CN" b="1" dirty="0">
                <a:solidFill>
                  <a:schemeClr val="tx2"/>
                </a:solidFill>
              </a:rPr>
              <a:t>4. </a:t>
            </a:r>
            <a:r>
              <a:rPr lang="zh-CN" altLang="en-US" b="1" dirty="0">
                <a:solidFill>
                  <a:schemeClr val="tx2"/>
                </a:solidFill>
              </a:rPr>
              <a:t>毕业典礼、学位授予仪式</a:t>
            </a:r>
          </a:p>
          <a:p>
            <a:pPr marL="452438" lvl="1" indent="0">
              <a:lnSpc>
                <a:spcPct val="120000"/>
              </a:lnSpc>
              <a:spcBef>
                <a:spcPts val="600"/>
              </a:spcBef>
              <a:spcAft>
                <a:spcPts val="600"/>
              </a:spcAft>
              <a:buNone/>
            </a:pPr>
            <a:r>
              <a:rPr lang="zh-CN" altLang="en-US" sz="2000" b="1" dirty="0"/>
              <a:t>（</a:t>
            </a:r>
            <a:r>
              <a:rPr lang="en-US" altLang="zh-CN" sz="2000" b="1" dirty="0"/>
              <a:t>1</a:t>
            </a:r>
            <a:r>
              <a:rPr lang="zh-CN" altLang="en-US" sz="2000" b="1" dirty="0"/>
              <a:t>）研究所毕业典礼：</a:t>
            </a:r>
            <a:r>
              <a:rPr lang="en-US" altLang="zh-CN" sz="2000" b="1" dirty="0" smtClean="0"/>
              <a:t>2020</a:t>
            </a:r>
            <a:r>
              <a:rPr lang="zh-CN" altLang="en-US" sz="2000" b="1" dirty="0" smtClean="0"/>
              <a:t>年</a:t>
            </a:r>
            <a:r>
              <a:rPr lang="en-US" altLang="zh-CN" sz="2000" b="1" dirty="0"/>
              <a:t>6</a:t>
            </a:r>
            <a:r>
              <a:rPr lang="zh-CN" altLang="en-US" sz="2000" b="1" dirty="0"/>
              <a:t>月初，教育处组织；</a:t>
            </a:r>
            <a:endParaRPr lang="en-US" altLang="zh-CN" sz="2000" b="1" dirty="0"/>
          </a:p>
          <a:p>
            <a:pPr marL="452438" lvl="1" indent="0">
              <a:lnSpc>
                <a:spcPct val="120000"/>
              </a:lnSpc>
              <a:spcBef>
                <a:spcPts val="600"/>
              </a:spcBef>
              <a:spcAft>
                <a:spcPts val="600"/>
              </a:spcAft>
              <a:buNone/>
            </a:pPr>
            <a:r>
              <a:rPr lang="zh-CN" altLang="en-US" sz="2000" b="1" dirty="0"/>
              <a:t>（</a:t>
            </a:r>
            <a:r>
              <a:rPr lang="en-US" altLang="zh-CN" sz="2000" b="1" dirty="0"/>
              <a:t>2</a:t>
            </a:r>
            <a:r>
              <a:rPr lang="zh-CN" altLang="en-US" sz="2000" b="1" dirty="0"/>
              <a:t>）国科大学位授予仪式：</a:t>
            </a:r>
            <a:r>
              <a:rPr lang="en-US" altLang="zh-CN" sz="2000" b="1" dirty="0" smtClean="0"/>
              <a:t>2020</a:t>
            </a:r>
            <a:r>
              <a:rPr lang="zh-CN" altLang="en-US" sz="2000" b="1" dirty="0" smtClean="0"/>
              <a:t>年</a:t>
            </a:r>
            <a:r>
              <a:rPr lang="en-US" altLang="zh-CN" sz="2000" b="1" dirty="0"/>
              <a:t>7</a:t>
            </a:r>
            <a:r>
              <a:rPr lang="zh-CN" altLang="en-US" sz="2000" b="1" dirty="0"/>
              <a:t>月上旬，国科大组织；</a:t>
            </a:r>
            <a:endParaRPr lang="en-US" altLang="zh-CN" sz="2000" b="1" dirty="0"/>
          </a:p>
          <a:p>
            <a:pPr marL="452438" lvl="1" indent="0">
              <a:lnSpc>
                <a:spcPct val="120000"/>
              </a:lnSpc>
              <a:spcBef>
                <a:spcPts val="600"/>
              </a:spcBef>
              <a:spcAft>
                <a:spcPts val="600"/>
              </a:spcAft>
              <a:buFont typeface="Wingdings 2" pitchFamily="18" charset="2"/>
              <a:buNone/>
            </a:pPr>
            <a:r>
              <a:rPr lang="zh-CN" altLang="en-US" sz="2000" b="1" dirty="0"/>
              <a:t>（</a:t>
            </a:r>
            <a:r>
              <a:rPr lang="en-US" altLang="zh-CN" sz="2000" b="1" dirty="0"/>
              <a:t>3</a:t>
            </a:r>
            <a:r>
              <a:rPr lang="zh-CN" altLang="en-US" sz="2000" b="1" dirty="0"/>
              <a:t>）具体时间请关注所网站和所内公告栏的通知。</a:t>
            </a:r>
          </a:p>
          <a:p>
            <a:pPr marL="0" indent="0">
              <a:lnSpc>
                <a:spcPct val="120000"/>
              </a:lnSpc>
              <a:spcBef>
                <a:spcPct val="40000"/>
              </a:spcBef>
              <a:spcAft>
                <a:spcPct val="40000"/>
              </a:spcAft>
              <a:buFont typeface="Wingdings 2" pitchFamily="18" charset="2"/>
              <a:buNone/>
            </a:pPr>
            <a:r>
              <a:rPr lang="en-US" altLang="zh-CN" b="1" dirty="0">
                <a:solidFill>
                  <a:schemeClr val="tx2"/>
                </a:solidFill>
              </a:rPr>
              <a:t>5. </a:t>
            </a:r>
            <a:r>
              <a:rPr lang="zh-CN" altLang="en-US" b="1" dirty="0">
                <a:solidFill>
                  <a:schemeClr val="tx2"/>
                </a:solidFill>
              </a:rPr>
              <a:t>所教育处联系方式</a:t>
            </a:r>
            <a:endParaRPr lang="en-US" altLang="zh-CN" b="1" dirty="0">
              <a:solidFill>
                <a:schemeClr val="tx2"/>
              </a:solidFill>
            </a:endParaRPr>
          </a:p>
          <a:p>
            <a:pPr marL="450850" indent="0">
              <a:lnSpc>
                <a:spcPct val="120000"/>
              </a:lnSpc>
              <a:spcBef>
                <a:spcPts val="600"/>
              </a:spcBef>
              <a:spcAft>
                <a:spcPts val="600"/>
              </a:spcAft>
              <a:buFont typeface="Wingdings 2" pitchFamily="18" charset="2"/>
              <a:buNone/>
            </a:pPr>
            <a:r>
              <a:rPr lang="zh-CN" altLang="en-US" sz="2000" b="1" dirty="0"/>
              <a:t>电话：</a:t>
            </a:r>
            <a:r>
              <a:rPr lang="en-US" altLang="zh-CN" sz="2000" b="1" dirty="0"/>
              <a:t>010-82998058 / 8733 / 8221</a:t>
            </a:r>
          </a:p>
          <a:p>
            <a:pPr marL="450850" indent="0">
              <a:lnSpc>
                <a:spcPct val="120000"/>
              </a:lnSpc>
              <a:spcBef>
                <a:spcPts val="600"/>
              </a:spcBef>
              <a:spcAft>
                <a:spcPts val="600"/>
              </a:spcAft>
              <a:buFont typeface="Wingdings 2" pitchFamily="18" charset="2"/>
              <a:buNone/>
            </a:pPr>
            <a:r>
              <a:rPr lang="en-US" altLang="zh-CN" sz="2000" b="1" dirty="0"/>
              <a:t>Email</a:t>
            </a:r>
            <a:r>
              <a:rPr lang="zh-CN" altLang="en-US" sz="2000" b="1" dirty="0"/>
              <a:t>：</a:t>
            </a:r>
            <a:r>
              <a:rPr lang="en-US" altLang="zh-CN" sz="2000" b="1" dirty="0"/>
              <a:t>tsli@mail.iggcas.ac.cn</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idx="4294967295"/>
          </p:nvPr>
        </p:nvSpPr>
        <p:spPr>
          <a:xfrm>
            <a:off x="395536" y="188913"/>
            <a:ext cx="5976938" cy="787400"/>
          </a:xfrm>
        </p:spPr>
        <p:txBody>
          <a:bodyPr anchor="ctr"/>
          <a:lstStyle/>
          <a:p>
            <a:pPr eaLnBrk="1" fontAlgn="ctr" hangingPunct="1">
              <a:defRPr/>
            </a:pPr>
            <a:r>
              <a:rPr lang="zh-CN" altLang="en-US" sz="4000" b="1" dirty="0">
                <a:solidFill>
                  <a:srgbClr val="000066"/>
                </a:solidFill>
                <a:effectLst>
                  <a:outerShdw blurRad="38100" dist="38100" dir="2700000" algn="tl">
                    <a:srgbClr val="C0C0C0"/>
                  </a:outerShdw>
                </a:effectLst>
              </a:rPr>
              <a:t>一、时间安排 </a:t>
            </a:r>
          </a:p>
        </p:txBody>
      </p:sp>
      <p:sp>
        <p:nvSpPr>
          <p:cNvPr id="3" name="内容占位符 2"/>
          <p:cNvSpPr>
            <a:spLocks noGrp="1"/>
          </p:cNvSpPr>
          <p:nvPr>
            <p:ph idx="4294967295"/>
          </p:nvPr>
        </p:nvSpPr>
        <p:spPr>
          <a:xfrm>
            <a:off x="755576" y="908050"/>
            <a:ext cx="7056462" cy="4900960"/>
          </a:xfrm>
        </p:spPr>
        <p:txBody>
          <a:bodyPr>
            <a:normAutofit fontScale="92500" lnSpcReduction="10000"/>
          </a:bodyPr>
          <a:lstStyle/>
          <a:p>
            <a:pPr marL="457200" indent="-457200" eaLnBrk="1" hangingPunct="1">
              <a:lnSpc>
                <a:spcPct val="150000"/>
              </a:lnSpc>
              <a:buClrTx/>
              <a:buAutoNum type="arabicPeriod"/>
              <a:defRPr/>
            </a:pPr>
            <a:r>
              <a:rPr lang="zh-CN" altLang="en-US" sz="2400" b="1" dirty="0">
                <a:ea typeface="华文仿宋" pitchFamily="2" charset="-122"/>
              </a:rPr>
              <a:t>毕业申请、延期毕业申请</a:t>
            </a:r>
            <a:r>
              <a:rPr lang="zh-CN" altLang="en-US" sz="2400" b="1" dirty="0">
                <a:solidFill>
                  <a:srgbClr val="FF0000"/>
                </a:solidFill>
                <a:ea typeface="华文仿宋" pitchFamily="2" charset="-122"/>
              </a:rPr>
              <a:t>截止时间</a:t>
            </a:r>
            <a:endParaRPr lang="en-US" altLang="zh-CN" sz="2400" b="1" dirty="0">
              <a:solidFill>
                <a:srgbClr val="FF0000"/>
              </a:solidFill>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a:ea typeface="华文仿宋" pitchFamily="2" charset="-122"/>
                <a:cs typeface="+mn-cs"/>
              </a:rPr>
              <a:t>博士毕业、延期毕业申请</a:t>
            </a:r>
            <a:r>
              <a:rPr lang="zh-CN" altLang="en-US" b="1" dirty="0" smtClean="0">
                <a:ea typeface="华文仿宋" pitchFamily="2" charset="-122"/>
                <a:cs typeface="+mn-cs"/>
              </a:rPr>
              <a:t>：</a:t>
            </a:r>
            <a:r>
              <a:rPr lang="en-US" altLang="zh-CN" b="1" dirty="0" smtClean="0">
                <a:solidFill>
                  <a:srgbClr val="0000FF"/>
                </a:solidFill>
                <a:ea typeface="华文仿宋" pitchFamily="2" charset="-122"/>
                <a:cs typeface="+mn-cs"/>
              </a:rPr>
              <a:t>5</a:t>
            </a:r>
            <a:r>
              <a:rPr lang="zh-CN" altLang="en-US" b="1" dirty="0" smtClean="0">
                <a:solidFill>
                  <a:srgbClr val="0000FF"/>
                </a:solidFill>
                <a:ea typeface="华文仿宋" pitchFamily="2" charset="-122"/>
              </a:rPr>
              <a:t>月</a:t>
            </a:r>
            <a:r>
              <a:rPr lang="en-US" altLang="zh-CN" b="1" dirty="0" smtClean="0">
                <a:solidFill>
                  <a:srgbClr val="0000FF"/>
                </a:solidFill>
                <a:ea typeface="华文仿宋" pitchFamily="2" charset="-122"/>
              </a:rPr>
              <a:t>17</a:t>
            </a:r>
            <a:r>
              <a:rPr lang="zh-CN" altLang="en-US" b="1" dirty="0" smtClean="0">
                <a:solidFill>
                  <a:srgbClr val="0000FF"/>
                </a:solidFill>
                <a:ea typeface="华文仿宋" pitchFamily="2" charset="-122"/>
              </a:rPr>
              <a:t>日</a:t>
            </a:r>
            <a:endParaRPr lang="en-US" altLang="zh-CN" b="1" dirty="0">
              <a:solidFill>
                <a:srgbClr val="0000FF"/>
              </a:solidFill>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a:ea typeface="华文仿宋" pitchFamily="2" charset="-122"/>
              </a:rPr>
              <a:t>硕士毕业、延期毕业申请</a:t>
            </a:r>
            <a:r>
              <a:rPr lang="zh-CN" altLang="en-US" b="1" dirty="0" smtClean="0">
                <a:ea typeface="华文仿宋" pitchFamily="2" charset="-122"/>
                <a:cs typeface="+mn-cs"/>
              </a:rPr>
              <a:t>：</a:t>
            </a:r>
            <a:r>
              <a:rPr lang="en-US" altLang="zh-CN" b="1" dirty="0">
                <a:solidFill>
                  <a:srgbClr val="0000FF"/>
                </a:solidFill>
                <a:ea typeface="华文仿宋" pitchFamily="2" charset="-122"/>
              </a:rPr>
              <a:t>5</a:t>
            </a:r>
            <a:r>
              <a:rPr lang="zh-CN" altLang="en-US" b="1" dirty="0" smtClean="0">
                <a:solidFill>
                  <a:srgbClr val="0000FF"/>
                </a:solidFill>
                <a:ea typeface="华文仿宋" pitchFamily="2" charset="-122"/>
              </a:rPr>
              <a:t>月</a:t>
            </a:r>
            <a:r>
              <a:rPr lang="en-US" altLang="zh-CN" b="1" dirty="0" smtClean="0">
                <a:solidFill>
                  <a:srgbClr val="0000FF"/>
                </a:solidFill>
                <a:ea typeface="华文仿宋" pitchFamily="2" charset="-122"/>
              </a:rPr>
              <a:t>24</a:t>
            </a:r>
            <a:r>
              <a:rPr lang="zh-CN" altLang="en-US" b="1" dirty="0" smtClean="0">
                <a:solidFill>
                  <a:srgbClr val="0000FF"/>
                </a:solidFill>
                <a:ea typeface="华文仿宋" pitchFamily="2" charset="-122"/>
              </a:rPr>
              <a:t>日</a:t>
            </a:r>
            <a:endParaRPr lang="zh-CN" altLang="en-US" b="1" dirty="0">
              <a:solidFill>
                <a:srgbClr val="0000FF"/>
              </a:solidFill>
              <a:ea typeface="华文仿宋" pitchFamily="2" charset="-122"/>
            </a:endParaRPr>
          </a:p>
          <a:p>
            <a:pPr marL="514350" indent="-514350" eaLnBrk="1" hangingPunct="1">
              <a:lnSpc>
                <a:spcPct val="150000"/>
              </a:lnSpc>
              <a:buClr>
                <a:schemeClr val="tx1"/>
              </a:buClr>
              <a:buFont typeface="Wingdings 2" pitchFamily="18" charset="2"/>
              <a:buNone/>
              <a:defRPr/>
            </a:pPr>
            <a:r>
              <a:rPr lang="en-US" altLang="zh-CN" sz="2400" b="1" dirty="0">
                <a:ea typeface="华文仿宋" pitchFamily="2" charset="-122"/>
              </a:rPr>
              <a:t>2. </a:t>
            </a:r>
            <a:r>
              <a:rPr lang="zh-CN" altLang="en-US" sz="2400" b="1" dirty="0">
                <a:ea typeface="华文仿宋" pitchFamily="2" charset="-122"/>
              </a:rPr>
              <a:t>学位论文答辩申请</a:t>
            </a:r>
            <a:r>
              <a:rPr lang="zh-CN" altLang="en-US" sz="2400" b="1" dirty="0">
                <a:solidFill>
                  <a:srgbClr val="FF0000"/>
                </a:solidFill>
                <a:ea typeface="华文仿宋" pitchFamily="2" charset="-122"/>
              </a:rPr>
              <a:t>截止时间</a:t>
            </a:r>
            <a:r>
              <a:rPr lang="zh-CN" altLang="en-US" sz="2400" b="1" dirty="0">
                <a:ea typeface="华文仿宋" pitchFamily="2" charset="-122"/>
              </a:rPr>
              <a:t>：</a:t>
            </a:r>
            <a:endParaRPr lang="en-US" altLang="zh-CN" sz="2400" b="1" dirty="0">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a:ea typeface="华文仿宋" pitchFamily="2" charset="-122"/>
                <a:cs typeface="+mn-cs"/>
              </a:rPr>
              <a:t>博士学位论文答辩申请</a:t>
            </a:r>
            <a:r>
              <a:rPr lang="zh-CN" altLang="en-US" b="1" dirty="0" smtClean="0">
                <a:ea typeface="华文仿宋" pitchFamily="2" charset="-122"/>
                <a:cs typeface="+mn-cs"/>
              </a:rPr>
              <a:t>：</a:t>
            </a:r>
            <a:r>
              <a:rPr lang="en-US" altLang="zh-CN" b="1" dirty="0" smtClean="0">
                <a:solidFill>
                  <a:srgbClr val="0000FF"/>
                </a:solidFill>
                <a:ea typeface="华文仿宋" pitchFamily="2" charset="-122"/>
                <a:cs typeface="+mn-cs"/>
              </a:rPr>
              <a:t>5</a:t>
            </a:r>
            <a:r>
              <a:rPr lang="zh-CN" altLang="en-US" b="1" dirty="0" smtClean="0">
                <a:solidFill>
                  <a:srgbClr val="0000FF"/>
                </a:solidFill>
                <a:ea typeface="华文仿宋" pitchFamily="2" charset="-122"/>
              </a:rPr>
              <a:t>月</a:t>
            </a:r>
            <a:r>
              <a:rPr lang="en-US" altLang="zh-CN" b="1" dirty="0" smtClean="0">
                <a:solidFill>
                  <a:srgbClr val="0000FF"/>
                </a:solidFill>
                <a:ea typeface="华文仿宋" pitchFamily="2" charset="-122"/>
              </a:rPr>
              <a:t>17</a:t>
            </a:r>
            <a:r>
              <a:rPr lang="zh-CN" altLang="en-US" b="1" dirty="0" smtClean="0">
                <a:solidFill>
                  <a:srgbClr val="0000FF"/>
                </a:solidFill>
                <a:ea typeface="华文仿宋" pitchFamily="2" charset="-122"/>
              </a:rPr>
              <a:t>日</a:t>
            </a:r>
            <a:endParaRPr lang="en-US" altLang="zh-CN" b="1" dirty="0">
              <a:solidFill>
                <a:srgbClr val="0000FF"/>
              </a:solidFill>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a:ea typeface="华文仿宋" pitchFamily="2" charset="-122"/>
                <a:cs typeface="+mn-cs"/>
              </a:rPr>
              <a:t>硕士学位论文答辩申请</a:t>
            </a:r>
            <a:r>
              <a:rPr lang="zh-CN" altLang="en-US" b="1" dirty="0" smtClean="0">
                <a:ea typeface="华文仿宋" pitchFamily="2" charset="-122"/>
                <a:cs typeface="+mn-cs"/>
              </a:rPr>
              <a:t>：</a:t>
            </a:r>
            <a:r>
              <a:rPr lang="en-US" altLang="zh-CN" b="1" dirty="0">
                <a:solidFill>
                  <a:srgbClr val="0000FF"/>
                </a:solidFill>
                <a:ea typeface="华文仿宋" pitchFamily="2" charset="-122"/>
              </a:rPr>
              <a:t>5</a:t>
            </a:r>
            <a:r>
              <a:rPr lang="zh-CN" altLang="en-US" b="1" dirty="0" smtClean="0">
                <a:solidFill>
                  <a:srgbClr val="0000FF"/>
                </a:solidFill>
                <a:ea typeface="华文仿宋" pitchFamily="2" charset="-122"/>
              </a:rPr>
              <a:t>月</a:t>
            </a:r>
            <a:r>
              <a:rPr lang="en-US" altLang="zh-CN" b="1" dirty="0" smtClean="0">
                <a:solidFill>
                  <a:srgbClr val="0000FF"/>
                </a:solidFill>
                <a:ea typeface="华文仿宋" pitchFamily="2" charset="-122"/>
              </a:rPr>
              <a:t>24</a:t>
            </a:r>
            <a:r>
              <a:rPr lang="zh-CN" altLang="en-US" b="1" dirty="0" smtClean="0">
                <a:solidFill>
                  <a:srgbClr val="0000FF"/>
                </a:solidFill>
                <a:ea typeface="华文仿宋" pitchFamily="2" charset="-122"/>
              </a:rPr>
              <a:t>日</a:t>
            </a:r>
            <a:endParaRPr lang="en-US" altLang="zh-CN" b="1" dirty="0">
              <a:solidFill>
                <a:srgbClr val="0000FF"/>
              </a:solidFill>
              <a:ea typeface="华文仿宋" pitchFamily="2" charset="-122"/>
            </a:endParaRPr>
          </a:p>
          <a:p>
            <a:pPr marL="514350" indent="-514350" eaLnBrk="1" hangingPunct="1">
              <a:lnSpc>
                <a:spcPct val="150000"/>
              </a:lnSpc>
              <a:buClr>
                <a:schemeClr val="tx1"/>
              </a:buClr>
              <a:buFont typeface="Wingdings 2" pitchFamily="18" charset="2"/>
              <a:buNone/>
              <a:defRPr/>
            </a:pPr>
            <a:r>
              <a:rPr lang="zh-CN" altLang="en-US" sz="2400" b="1" dirty="0">
                <a:ea typeface="华文仿宋" pitchFamily="2" charset="-122"/>
              </a:rPr>
              <a:t>（逾期将不予受理毕业及学位论文答辩申请）</a:t>
            </a:r>
          </a:p>
          <a:p>
            <a:pPr marL="514350" indent="-514350" eaLnBrk="1" hangingPunct="1">
              <a:lnSpc>
                <a:spcPct val="150000"/>
              </a:lnSpc>
              <a:buClr>
                <a:schemeClr val="tx1"/>
              </a:buClr>
              <a:buFont typeface="Wingdings 2" pitchFamily="18" charset="2"/>
              <a:buNone/>
              <a:defRPr/>
            </a:pPr>
            <a:r>
              <a:rPr lang="en-US" altLang="zh-CN" sz="2400" b="1" dirty="0">
                <a:ea typeface="华文仿宋" pitchFamily="2" charset="-122"/>
              </a:rPr>
              <a:t>3. </a:t>
            </a:r>
            <a:r>
              <a:rPr lang="zh-CN" altLang="en-US" sz="2400" b="1" dirty="0">
                <a:ea typeface="华文仿宋" pitchFamily="2" charset="-122"/>
              </a:rPr>
              <a:t>论文答辩</a:t>
            </a:r>
            <a:r>
              <a:rPr lang="zh-CN" altLang="en-US" sz="2400" b="1" dirty="0">
                <a:solidFill>
                  <a:srgbClr val="FF0000"/>
                </a:solidFill>
                <a:ea typeface="华文仿宋" pitchFamily="2" charset="-122"/>
              </a:rPr>
              <a:t>截止时间：</a:t>
            </a:r>
            <a:r>
              <a:rPr lang="zh-CN" altLang="en-US" sz="2400" b="1" dirty="0">
                <a:ea typeface="华文仿宋" pitchFamily="2" charset="-122"/>
              </a:rPr>
              <a:t> </a:t>
            </a:r>
            <a:r>
              <a:rPr lang="en-US" altLang="zh-CN" sz="2400" b="1" dirty="0" smtClean="0">
                <a:solidFill>
                  <a:srgbClr val="0000FF"/>
                </a:solidFill>
                <a:ea typeface="华文仿宋" pitchFamily="2" charset="-122"/>
              </a:rPr>
              <a:t>6</a:t>
            </a:r>
            <a:r>
              <a:rPr lang="zh-CN" altLang="en-US" sz="2400" b="1" dirty="0" smtClean="0">
                <a:solidFill>
                  <a:srgbClr val="0000FF"/>
                </a:solidFill>
                <a:ea typeface="华文仿宋" pitchFamily="2" charset="-122"/>
              </a:rPr>
              <a:t>月</a:t>
            </a:r>
            <a:r>
              <a:rPr lang="en-US" altLang="zh-CN" sz="2400" b="1" dirty="0" smtClean="0">
                <a:solidFill>
                  <a:srgbClr val="0000FF"/>
                </a:solidFill>
                <a:ea typeface="华文仿宋" pitchFamily="2" charset="-122"/>
              </a:rPr>
              <a:t>2</a:t>
            </a:r>
            <a:r>
              <a:rPr lang="zh-CN" altLang="en-US" sz="2400" b="1" dirty="0" smtClean="0">
                <a:solidFill>
                  <a:srgbClr val="0000FF"/>
                </a:solidFill>
                <a:ea typeface="华文仿宋" pitchFamily="2" charset="-122"/>
              </a:rPr>
              <a:t>日</a:t>
            </a:r>
            <a:endParaRPr lang="zh-CN" altLang="en-US" sz="2400" b="1" dirty="0">
              <a:solidFill>
                <a:srgbClr val="0000FF"/>
              </a:solidFill>
              <a:ea typeface="华文仿宋" pitchFamily="2" charset="-122"/>
            </a:endParaRPr>
          </a:p>
          <a:p>
            <a:pPr marL="514350" indent="-514350" eaLnBrk="1" hangingPunct="1">
              <a:lnSpc>
                <a:spcPct val="150000"/>
              </a:lnSpc>
              <a:buClr>
                <a:schemeClr val="tx1"/>
              </a:buClr>
              <a:buFont typeface="Wingdings 2" pitchFamily="18" charset="2"/>
              <a:buNone/>
              <a:defRPr/>
            </a:pPr>
            <a:r>
              <a:rPr lang="en-US" altLang="zh-CN" sz="2400" b="1" dirty="0">
                <a:ea typeface="华文仿宋" pitchFamily="2" charset="-122"/>
              </a:rPr>
              <a:t>4.</a:t>
            </a:r>
            <a:r>
              <a:rPr lang="zh-CN" altLang="en-US" sz="2400" b="1" dirty="0">
                <a:ea typeface="华文仿宋" pitchFamily="2" charset="-122"/>
              </a:rPr>
              <a:t>学位论文纸制版及网上提交</a:t>
            </a:r>
            <a:r>
              <a:rPr lang="zh-CN" altLang="en-US" sz="2400" b="1" dirty="0">
                <a:solidFill>
                  <a:srgbClr val="FF0000"/>
                </a:solidFill>
                <a:ea typeface="华文仿宋" pitchFamily="2" charset="-122"/>
              </a:rPr>
              <a:t>截至时间</a:t>
            </a:r>
            <a:r>
              <a:rPr lang="zh-CN" altLang="en-US" sz="2400" b="1" dirty="0" smtClean="0">
                <a:solidFill>
                  <a:srgbClr val="FF0000"/>
                </a:solidFill>
                <a:ea typeface="华文仿宋" pitchFamily="2" charset="-122"/>
              </a:rPr>
              <a:t>：</a:t>
            </a:r>
            <a:r>
              <a:rPr lang="en-US" altLang="zh-CN" sz="2400" b="1" dirty="0" smtClean="0">
                <a:solidFill>
                  <a:srgbClr val="0000FF"/>
                </a:solidFill>
                <a:ea typeface="华文仿宋" pitchFamily="2" charset="-122"/>
              </a:rPr>
              <a:t>6</a:t>
            </a:r>
            <a:r>
              <a:rPr lang="zh-CN" altLang="en-US" sz="2400" b="1" dirty="0" smtClean="0">
                <a:solidFill>
                  <a:srgbClr val="0000FF"/>
                </a:solidFill>
                <a:ea typeface="华文仿宋" pitchFamily="2" charset="-122"/>
              </a:rPr>
              <a:t>月</a:t>
            </a:r>
            <a:r>
              <a:rPr lang="en-US" altLang="zh-CN" sz="2400" b="1" dirty="0" smtClean="0">
                <a:solidFill>
                  <a:srgbClr val="0000FF"/>
                </a:solidFill>
                <a:ea typeface="华文仿宋" pitchFamily="2" charset="-122"/>
              </a:rPr>
              <a:t>10</a:t>
            </a:r>
            <a:r>
              <a:rPr lang="zh-CN" altLang="en-US" sz="2400" b="1" dirty="0" smtClean="0">
                <a:solidFill>
                  <a:srgbClr val="0000FF"/>
                </a:solidFill>
                <a:ea typeface="华文仿宋" pitchFamily="2" charset="-122"/>
              </a:rPr>
              <a:t>日</a:t>
            </a:r>
            <a:endParaRPr lang="zh-CN" altLang="en-US" sz="2400" b="1" dirty="0">
              <a:solidFill>
                <a:srgbClr val="0000FF"/>
              </a:solidFill>
              <a:ea typeface="华文仿宋" pitchFamily="2" charset="-122"/>
            </a:endParaRPr>
          </a:p>
        </p:txBody>
      </p:sp>
      <p:sp>
        <p:nvSpPr>
          <p:cNvPr id="8" name="TextBox 7"/>
          <p:cNvSpPr txBox="1"/>
          <p:nvPr/>
        </p:nvSpPr>
        <p:spPr>
          <a:xfrm>
            <a:off x="660427" y="5877272"/>
            <a:ext cx="7840663" cy="442674"/>
          </a:xfrm>
          <a:prstGeom prst="roundRect">
            <a:avLst/>
          </a:prstGeom>
        </p:spPr>
        <p:style>
          <a:lnRef idx="1">
            <a:schemeClr val="accent1"/>
          </a:lnRef>
          <a:fillRef idx="2">
            <a:schemeClr val="accent1"/>
          </a:fillRef>
          <a:effectRef idx="1">
            <a:schemeClr val="accent1"/>
          </a:effectRef>
          <a:fontRef idx="minor">
            <a:schemeClr val="dk1"/>
          </a:fontRef>
        </p:style>
        <p:txBody>
          <a:bodyPr>
            <a:spAutoFit/>
          </a:bodyPr>
          <a:lstStyle/>
          <a:p>
            <a:pPr algn="ctr">
              <a:defRPr/>
            </a:pPr>
            <a:r>
              <a:rPr lang="zh-CN" altLang="en-US" sz="2000" b="1" dirty="0">
                <a:solidFill>
                  <a:srgbClr val="660066"/>
                </a:solidFill>
                <a:latin typeface="微软雅黑" panose="020B0503020204020204" pitchFamily="34" charset="-122"/>
                <a:ea typeface="微软雅黑" panose="020B0503020204020204" pitchFamily="34" charset="-122"/>
              </a:rPr>
              <a:t>注意时间节点，合理安排时间，制定学位论文答辩计划！</a:t>
            </a:r>
            <a:endParaRPr lang="zh-CN" altLang="en-US" sz="2000" dirty="0">
              <a:solidFill>
                <a:srgbClr val="660066"/>
              </a:solidFill>
              <a:latin typeface="微软雅黑" panose="020B0503020204020204" pitchFamily="34" charset="-122"/>
              <a:ea typeface="微软雅黑" panose="020B0503020204020204" pitchFamily="34" charset="-122"/>
            </a:endParaRPr>
          </a:p>
        </p:txBody>
      </p:sp>
      <p:grpSp>
        <p:nvGrpSpPr>
          <p:cNvPr id="7173" name="Group 9"/>
          <p:cNvGrpSpPr>
            <a:grpSpLocks/>
          </p:cNvGrpSpPr>
          <p:nvPr/>
        </p:nvGrpSpPr>
        <p:grpSpPr bwMode="auto">
          <a:xfrm>
            <a:off x="14288" y="0"/>
            <a:ext cx="9129712" cy="6864350"/>
            <a:chOff x="9" y="0"/>
            <a:chExt cx="5751" cy="4324"/>
          </a:xfrm>
        </p:grpSpPr>
        <p:grpSp>
          <p:nvGrpSpPr>
            <p:cNvPr id="7174" name="Group 10"/>
            <p:cNvGrpSpPr>
              <a:grpSpLocks/>
            </p:cNvGrpSpPr>
            <p:nvPr/>
          </p:nvGrpSpPr>
          <p:grpSpPr bwMode="auto">
            <a:xfrm>
              <a:off x="9" y="4065"/>
              <a:ext cx="5751" cy="259"/>
              <a:chOff x="9" y="4065"/>
              <a:chExt cx="5751" cy="259"/>
            </a:xfrm>
          </p:grpSpPr>
          <p:sp>
            <p:nvSpPr>
              <p:cNvPr id="7176" name="Line 11"/>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7177" name="Text Box 12"/>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dirty="0"/>
                  <a:t>                                  </a:t>
                </a:r>
                <a:r>
                  <a:rPr lang="zh-CN" altLang="en-US" b="1" dirty="0">
                    <a:solidFill>
                      <a:schemeClr val="tx2"/>
                    </a:solidFill>
                  </a:rPr>
                  <a:t>地质与地球物物理研究所教育处</a:t>
                </a:r>
                <a:endParaRPr lang="en-US" altLang="zh-CN" b="1" dirty="0">
                  <a:solidFill>
                    <a:schemeClr val="tx2"/>
                  </a:solidFill>
                </a:endParaRPr>
              </a:p>
            </p:txBody>
          </p:sp>
          <p:sp>
            <p:nvSpPr>
              <p:cNvPr id="7178" name="Text Box 13"/>
              <p:cNvSpPr txBox="1">
                <a:spLocks noChangeArrowheads="1"/>
              </p:cNvSpPr>
              <p:nvPr/>
            </p:nvSpPr>
            <p:spPr bwMode="auto">
              <a:xfrm>
                <a:off x="9" y="4108"/>
                <a:ext cx="116" cy="213"/>
              </a:xfrm>
              <a:prstGeom prst="rect">
                <a:avLst/>
              </a:prstGeom>
              <a:noFill/>
              <a:ln w="9525">
                <a:noFill/>
                <a:miter lim="800000"/>
                <a:headEnd/>
                <a:tailEnd/>
              </a:ln>
            </p:spPr>
            <p:txBody>
              <a:bodyPr wrap="none">
                <a:spAutoFit/>
              </a:bodyPr>
              <a:lstStyle/>
              <a:p>
                <a:endParaRPr lang="en-US" altLang="zh-CN" sz="1600" b="1" dirty="0">
                  <a:solidFill>
                    <a:schemeClr val="tx2"/>
                  </a:solidFill>
                </a:endParaRPr>
              </a:p>
            </p:txBody>
          </p:sp>
        </p:grpSp>
        <p:pic>
          <p:nvPicPr>
            <p:cNvPr id="7175" name="Picture 14"/>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4"/>
          <p:cNvSpPr>
            <a:spLocks noChangeArrowheads="1"/>
          </p:cNvSpPr>
          <p:nvPr/>
        </p:nvSpPr>
        <p:spPr bwMode="auto">
          <a:xfrm>
            <a:off x="467544" y="1700808"/>
            <a:ext cx="8096250" cy="1938992"/>
          </a:xfrm>
          <a:prstGeom prst="rect">
            <a:avLst/>
          </a:prstGeom>
          <a:noFill/>
          <a:ln w="9525">
            <a:noFill/>
            <a:miter lim="800000"/>
            <a:headEnd/>
            <a:tailEnd/>
          </a:ln>
          <a:effectLst/>
        </p:spPr>
        <p:txBody>
          <a:bodyPr>
            <a:spAutoFit/>
          </a:bodyPr>
          <a:lstStyle/>
          <a:p>
            <a:pPr algn="ctr">
              <a:lnSpc>
                <a:spcPct val="150000"/>
              </a:lnSpc>
              <a:defRPr/>
            </a:pPr>
            <a:r>
              <a:rPr lang="zh-CN" altLang="en-US" sz="4000" b="1" dirty="0">
                <a:solidFill>
                  <a:srgbClr val="000066"/>
                </a:solidFill>
                <a:effectLst>
                  <a:outerShdw blurRad="38100" dist="38100" dir="2700000" algn="tl">
                    <a:srgbClr val="C0C0C0"/>
                  </a:outerShdw>
                </a:effectLst>
                <a:latin typeface="微软雅黑" pitchFamily="34" charset="-122"/>
                <a:ea typeface="微软雅黑" pitchFamily="34" charset="-122"/>
              </a:rPr>
              <a:t>七、可申请毕业及学位论文答辩</a:t>
            </a:r>
            <a:endParaRPr lang="en-US" altLang="zh-CN" sz="4000" b="1" dirty="0">
              <a:solidFill>
                <a:srgbClr val="000066"/>
              </a:solidFill>
              <a:effectLst>
                <a:outerShdw blurRad="38100" dist="38100" dir="2700000" algn="tl">
                  <a:srgbClr val="C0C0C0"/>
                </a:outerShdw>
              </a:effectLst>
              <a:latin typeface="微软雅黑" pitchFamily="34" charset="-122"/>
              <a:ea typeface="微软雅黑" pitchFamily="34" charset="-122"/>
            </a:endParaRPr>
          </a:p>
          <a:p>
            <a:pPr algn="ctr">
              <a:lnSpc>
                <a:spcPct val="150000"/>
              </a:lnSpc>
              <a:defRPr/>
            </a:pPr>
            <a:r>
              <a:rPr lang="zh-CN" altLang="en-US" sz="4000" b="1" dirty="0">
                <a:solidFill>
                  <a:srgbClr val="000066"/>
                </a:solidFill>
                <a:effectLst>
                  <a:outerShdw blurRad="38100" dist="38100" dir="2700000" algn="tl">
                    <a:srgbClr val="C0C0C0"/>
                  </a:outerShdw>
                </a:effectLst>
                <a:latin typeface="微软雅黑" pitchFamily="34" charset="-122"/>
                <a:ea typeface="微软雅黑" pitchFamily="34" charset="-122"/>
              </a:rPr>
              <a:t>研究生名单</a:t>
            </a:r>
          </a:p>
        </p:txBody>
      </p:sp>
      <p:sp>
        <p:nvSpPr>
          <p:cNvPr id="2" name="文本框 1"/>
          <p:cNvSpPr txBox="1"/>
          <p:nvPr/>
        </p:nvSpPr>
        <p:spPr>
          <a:xfrm>
            <a:off x="1403648" y="4077072"/>
            <a:ext cx="6336704" cy="1938992"/>
          </a:xfrm>
          <a:prstGeom prst="rect">
            <a:avLst/>
          </a:prstGeom>
          <a:noFill/>
        </p:spPr>
        <p:txBody>
          <a:bodyPr wrap="square" rtlCol="0">
            <a:spAutoFit/>
          </a:bodyPr>
          <a:lstStyle/>
          <a:p>
            <a:r>
              <a:rPr lang="zh-CN" altLang="en-US" sz="2400" b="1" dirty="0" smtClean="0"/>
              <a:t>可申请毕业总人数</a:t>
            </a:r>
            <a:r>
              <a:rPr lang="en-US" altLang="zh-CN" sz="2400" b="1" dirty="0" smtClean="0"/>
              <a:t>232</a:t>
            </a:r>
            <a:r>
              <a:rPr lang="zh-CN" altLang="en-US" sz="2400" b="1" dirty="0" smtClean="0"/>
              <a:t>人，包括：</a:t>
            </a:r>
            <a:endParaRPr lang="en-US" altLang="zh-CN" sz="2400" b="1" dirty="0" smtClean="0"/>
          </a:p>
          <a:p>
            <a:endParaRPr lang="en-US" altLang="zh-CN" sz="2400" b="1" dirty="0" smtClean="0"/>
          </a:p>
          <a:p>
            <a:pPr marL="285750" indent="-285750">
              <a:buFont typeface="Wingdings" panose="05000000000000000000" pitchFamily="2" charset="2"/>
              <a:buChar char="Ø"/>
            </a:pPr>
            <a:r>
              <a:rPr lang="zh-CN" altLang="en-US" sz="2400" b="1" dirty="0" smtClean="0"/>
              <a:t>博士研究生：</a:t>
            </a:r>
            <a:r>
              <a:rPr lang="en-US" altLang="zh-CN" sz="2400" b="1" dirty="0" smtClean="0"/>
              <a:t>187</a:t>
            </a:r>
            <a:r>
              <a:rPr lang="zh-CN" altLang="en-US" sz="2400" b="1" dirty="0" smtClean="0"/>
              <a:t>人</a:t>
            </a:r>
            <a:endParaRPr lang="en-US" altLang="zh-CN" sz="2400" b="1" dirty="0" smtClean="0"/>
          </a:p>
          <a:p>
            <a:pPr marL="285750" indent="-285750">
              <a:buFont typeface="Wingdings" panose="05000000000000000000" pitchFamily="2" charset="2"/>
              <a:buChar char="Ø"/>
            </a:pPr>
            <a:endParaRPr lang="en-US" altLang="zh-CN" sz="2400" b="1" dirty="0"/>
          </a:p>
          <a:p>
            <a:pPr marL="285750" indent="-285750">
              <a:buFont typeface="Wingdings" panose="05000000000000000000" pitchFamily="2" charset="2"/>
              <a:buChar char="Ø"/>
            </a:pPr>
            <a:r>
              <a:rPr lang="zh-CN" altLang="en-US" sz="2400" b="1" dirty="0" smtClean="0"/>
              <a:t>硕士研究生：</a:t>
            </a:r>
            <a:r>
              <a:rPr lang="en-US" altLang="zh-CN" sz="2400" b="1" dirty="0" smtClean="0"/>
              <a:t>45</a:t>
            </a:r>
            <a:r>
              <a:rPr lang="zh-CN" altLang="en-US" sz="2400" b="1" dirty="0" smtClean="0"/>
              <a:t>人</a:t>
            </a:r>
            <a:endParaRPr lang="zh-CN" altLang="en-US" sz="24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938"/>
          <p:cNvSpPr txBox="1">
            <a:spLocks noChangeArrowheads="1"/>
          </p:cNvSpPr>
          <p:nvPr/>
        </p:nvSpPr>
        <p:spPr bwMode="auto">
          <a:xfrm>
            <a:off x="251520" y="116632"/>
            <a:ext cx="3105337" cy="523220"/>
          </a:xfrm>
          <a:prstGeom prst="rect">
            <a:avLst/>
          </a:prstGeom>
          <a:noFill/>
          <a:ln w="9525">
            <a:noFill/>
            <a:miter lim="800000"/>
            <a:headEnd/>
            <a:tailEnd/>
          </a:ln>
        </p:spPr>
        <p:txBody>
          <a:bodyPr wrap="none">
            <a:spAutoFit/>
          </a:bodyPr>
          <a:lstStyle/>
          <a:p>
            <a:pPr indent="-273050" algn="ctr" fontAlgn="ctr"/>
            <a:r>
              <a:rPr lang="zh-CN" altLang="en-US" sz="2800" b="1" dirty="0">
                <a:solidFill>
                  <a:srgbClr val="000066"/>
                </a:solidFill>
                <a:latin typeface="微软雅黑" panose="020B0503020204020204" pitchFamily="34" charset="-122"/>
                <a:ea typeface="微软雅黑" panose="020B0503020204020204" pitchFamily="34" charset="-122"/>
              </a:rPr>
              <a:t>博士研究生</a:t>
            </a:r>
            <a:r>
              <a:rPr lang="en-US" altLang="zh-CN" sz="2800" b="1" dirty="0">
                <a:solidFill>
                  <a:srgbClr val="000066"/>
                </a:solidFill>
                <a:latin typeface="微软雅黑" panose="020B0503020204020204" pitchFamily="34" charset="-122"/>
                <a:ea typeface="微软雅黑" panose="020B0503020204020204" pitchFamily="34" charset="-122"/>
              </a:rPr>
              <a:t>:187</a:t>
            </a:r>
            <a:r>
              <a:rPr lang="zh-CN" altLang="en-US" sz="2800" b="1" dirty="0">
                <a:solidFill>
                  <a:srgbClr val="000066"/>
                </a:solidFill>
                <a:latin typeface="微软雅黑" panose="020B0503020204020204" pitchFamily="34" charset="-122"/>
                <a:ea typeface="微软雅黑" panose="020B0503020204020204" pitchFamily="34" charset="-122"/>
              </a:rPr>
              <a:t>人</a:t>
            </a:r>
            <a:endParaRPr lang="zh-CN" altLang="en-US" sz="2800" b="1" dirty="0">
              <a:solidFill>
                <a:srgbClr val="000066"/>
              </a:solidFill>
              <a:latin typeface="微软雅黑" panose="020B0503020204020204" pitchFamily="34" charset="-122"/>
              <a:ea typeface="微软雅黑" panose="020B0503020204020204" pitchFamily="34" charset="-122"/>
            </a:endParaRPr>
          </a:p>
        </p:txBody>
      </p:sp>
      <p:graphicFrame>
        <p:nvGraphicFramePr>
          <p:cNvPr id="7" name="Group 939"/>
          <p:cNvGraphicFramePr>
            <a:graphicFrameLocks noGrp="1"/>
          </p:cNvGraphicFramePr>
          <p:nvPr>
            <p:ph/>
            <p:extLst>
              <p:ext uri="{D42A27DB-BD31-4B8C-83A1-F6EECF244321}">
                <p14:modId xmlns:p14="http://schemas.microsoft.com/office/powerpoint/2010/main" val="534814587"/>
              </p:ext>
            </p:extLst>
          </p:nvPr>
        </p:nvGraphicFramePr>
        <p:xfrm>
          <a:off x="611560" y="836712"/>
          <a:ext cx="7920880" cy="5552840"/>
        </p:xfrm>
        <a:graphic>
          <a:graphicData uri="http://schemas.openxmlformats.org/drawingml/2006/table">
            <a:tbl>
              <a:tblPr/>
              <a:tblGrid>
                <a:gridCol w="1074959">
                  <a:extLst>
                    <a:ext uri="{9D8B030D-6E8A-4147-A177-3AD203B41FA5}">
                      <a16:colId xmlns="" xmlns:a16="http://schemas.microsoft.com/office/drawing/2014/main" val="20000"/>
                    </a:ext>
                  </a:extLst>
                </a:gridCol>
                <a:gridCol w="1736472">
                  <a:extLst>
                    <a:ext uri="{9D8B030D-6E8A-4147-A177-3AD203B41FA5}">
                      <a16:colId xmlns="" xmlns:a16="http://schemas.microsoft.com/office/drawing/2014/main" val="20002"/>
                    </a:ext>
                  </a:extLst>
                </a:gridCol>
                <a:gridCol w="992270">
                  <a:extLst>
                    <a:ext uri="{9D8B030D-6E8A-4147-A177-3AD203B41FA5}">
                      <a16:colId xmlns="" xmlns:a16="http://schemas.microsoft.com/office/drawing/2014/main" val="20003"/>
                    </a:ext>
                  </a:extLst>
                </a:gridCol>
                <a:gridCol w="2460995">
                  <a:extLst>
                    <a:ext uri="{9D8B030D-6E8A-4147-A177-3AD203B41FA5}">
                      <a16:colId xmlns="" xmlns:a16="http://schemas.microsoft.com/office/drawing/2014/main" val="20004"/>
                    </a:ext>
                  </a:extLst>
                </a:gridCol>
                <a:gridCol w="1656184"/>
              </a:tblGrid>
              <a:tr h="296569">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273050" algn="ctr" defTabSz="914400" rtl="0" eaLnBrk="1" fontAlgn="ctr" latinLnBrk="0" hangingPunct="1">
                        <a:lnSpc>
                          <a:spcPct val="100000"/>
                        </a:lnSpc>
                        <a:spcBef>
                          <a:spcPct val="0"/>
                        </a:spcBef>
                        <a:spcAft>
                          <a:spcPct val="0"/>
                        </a:spcAft>
                        <a:buClrTx/>
                        <a:buSzTx/>
                        <a:buFontTx/>
                        <a:buNone/>
                        <a:tabLst/>
                      </a:pPr>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学    号</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273050" algn="ctr" defTabSz="914400" rtl="0" eaLnBrk="1" fontAlgn="ctr" latinLnBrk="0" hangingPunct="1">
                        <a:lnSpc>
                          <a:spcPct val="100000"/>
                        </a:lnSpc>
                        <a:spcBef>
                          <a:spcPct val="0"/>
                        </a:spcBef>
                        <a:spcAft>
                          <a:spcPct val="0"/>
                        </a:spcAft>
                        <a:buClrTx/>
                        <a:buSzTx/>
                        <a:buFontTx/>
                        <a:buNone/>
                        <a:tabLst/>
                      </a:pPr>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姓名</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273050" algn="ctr" defTabSz="914400" rtl="0" eaLnBrk="1" fontAlgn="ctr" latinLnBrk="0" hangingPunct="1">
                        <a:lnSpc>
                          <a:spcPct val="100000"/>
                        </a:lnSpc>
                        <a:spcBef>
                          <a:spcPct val="0"/>
                        </a:spcBef>
                        <a:spcAft>
                          <a:spcPct val="0"/>
                        </a:spcAft>
                        <a:buClrTx/>
                        <a:buSzTx/>
                        <a:buFontTx/>
                        <a:buNone/>
                        <a:tabLst/>
                      </a:pPr>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攻读专业</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273050" algn="ctr" defTabSz="914400" rtl="0" eaLnBrk="1" fontAlgn="ctr" latinLnBrk="0" hangingPunct="1">
                        <a:lnSpc>
                          <a:spcPct val="100000"/>
                        </a:lnSpc>
                        <a:spcBef>
                          <a:spcPct val="0"/>
                        </a:spcBef>
                        <a:spcAft>
                          <a:spcPct val="0"/>
                        </a:spcAft>
                        <a:buClrTx/>
                        <a:buSzTx/>
                        <a:buFontTx/>
                        <a:buNone/>
                        <a:tabLst/>
                      </a:pPr>
                      <a:r>
                        <a:rPr lang="zh-CN" altLang="en-US" sz="1400" b="1" i="0" u="none" strike="noStrike" kern="1200" dirty="0" smtClean="0">
                          <a:solidFill>
                            <a:schemeClr val="tx1"/>
                          </a:solidFill>
                          <a:effectLst/>
                          <a:latin typeface="微软雅黑" panose="020B0503020204020204" pitchFamily="34" charset="-122"/>
                          <a:ea typeface="微软雅黑" panose="020B0503020204020204" pitchFamily="34" charset="-122"/>
                          <a:cs typeface="+mn-cs"/>
                        </a:rPr>
                        <a:t>攻读方式</a:t>
                      </a:r>
                      <a:endPar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262402">
                <a:tc>
                  <a:txBody>
                    <a:bodyPr/>
                    <a:lstStyle/>
                    <a:p>
                      <a:pPr algn="ctr" fontAlgn="ctr"/>
                      <a:r>
                        <a:rPr lang="en-US" altLang="zh-CN" sz="1400" b="1" i="0" u="none" strike="noStrike" dirty="0">
                          <a:effectLst/>
                          <a:latin typeface="+mn-ea"/>
                          <a:ea typeface="+mn-ea"/>
                        </a:rPr>
                        <a:t>2013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dirty="0">
                          <a:effectLst/>
                          <a:latin typeface="+mn-ea"/>
                          <a:ea typeface="+mn-ea"/>
                        </a:rPr>
                        <a:t>201318007514066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司翠芹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262402">
                <a:tc>
                  <a:txBody>
                    <a:bodyPr/>
                    <a:lstStyle/>
                    <a:p>
                      <a:pPr algn="ctr" fontAlgn="ctr"/>
                      <a:r>
                        <a:rPr lang="en-US" altLang="zh-CN" sz="1400" b="1" i="0" u="none" strike="noStrike">
                          <a:effectLst/>
                          <a:latin typeface="+mn-ea"/>
                          <a:ea typeface="+mn-ea"/>
                        </a:rPr>
                        <a:t>2013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dirty="0">
                          <a:effectLst/>
                          <a:latin typeface="+mn-ea"/>
                          <a:ea typeface="+mn-ea"/>
                        </a:rPr>
                        <a:t>201318007514051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黎乐</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构造地质学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dirty="0">
                          <a:effectLst/>
                          <a:latin typeface="+mn-ea"/>
                          <a:ea typeface="+mn-ea"/>
                        </a:rPr>
                        <a:t>201418007513037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袁杰</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地球动力学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dirty="0">
                          <a:effectLst/>
                          <a:latin typeface="+mn-ea"/>
                          <a:ea typeface="+mn-ea"/>
                        </a:rPr>
                        <a:t>201418007514068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刘卉</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dirty="0">
                          <a:effectLst/>
                          <a:latin typeface="+mn-ea"/>
                          <a:ea typeface="+mn-ea"/>
                        </a:rPr>
                        <a:t>201418007513035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韩晓华</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地球生物学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dirty="0">
                          <a:effectLst/>
                          <a:latin typeface="+mn-ea"/>
                          <a:ea typeface="+mn-ea"/>
                        </a:rPr>
                        <a:t>201418007534084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段永婷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dirty="0">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dirty="0">
                          <a:effectLst/>
                          <a:latin typeface="+mn-ea"/>
                          <a:ea typeface="+mn-ea"/>
                        </a:rPr>
                        <a:t>201418007534094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唐铁吾</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dirty="0">
                          <a:effectLst/>
                          <a:latin typeface="+mn-ea"/>
                          <a:ea typeface="+mn-ea"/>
                        </a:rPr>
                        <a:t>201418007534098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郗鹏程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dirty="0">
                          <a:effectLst/>
                          <a:latin typeface="+mn-ea"/>
                          <a:ea typeface="+mn-ea"/>
                        </a:rPr>
                        <a:t>201418007534100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张倩</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a:effectLst/>
                          <a:latin typeface="+mn-ea"/>
                          <a:ea typeface="+mn-ea"/>
                        </a:rPr>
                        <a:t>201418007513012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黄继伟</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a:effectLst/>
                          <a:latin typeface="+mn-ea"/>
                          <a:ea typeface="+mn-ea"/>
                        </a:rPr>
                        <a:t>201418007513019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王志伟</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a:effectLst/>
                          <a:latin typeface="+mn-ea"/>
                          <a:ea typeface="+mn-ea"/>
                        </a:rPr>
                        <a:t>201418007513029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陈锟</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a:effectLst/>
                          <a:latin typeface="+mn-ea"/>
                          <a:ea typeface="+mn-ea"/>
                        </a:rPr>
                        <a:t>201418007513030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黄为权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a:effectLst/>
                          <a:latin typeface="+mn-ea"/>
                          <a:ea typeface="+mn-ea"/>
                        </a:rPr>
                        <a:t>201418007514042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冯凯</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a:effectLst/>
                          <a:latin typeface="+mn-ea"/>
                          <a:ea typeface="+mn-ea"/>
                        </a:rPr>
                        <a:t>201418007514046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郭天旭</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a:effectLst/>
                          <a:latin typeface="+mn-ea"/>
                          <a:ea typeface="+mn-ea"/>
                        </a:rPr>
                        <a:t>201418007514051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康珍</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a:effectLst/>
                          <a:latin typeface="+mn-ea"/>
                          <a:ea typeface="+mn-ea"/>
                        </a:rPr>
                        <a:t>201418007514058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苏仕强</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a:effectLst/>
                          <a:latin typeface="+mn-ea"/>
                          <a:ea typeface="+mn-ea"/>
                        </a:rPr>
                        <a:t>201418007514065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张恭境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2402">
                <a:tc>
                  <a:txBody>
                    <a:bodyPr/>
                    <a:lstStyle/>
                    <a:p>
                      <a:pPr algn="ctr" fontAlgn="ctr"/>
                      <a:r>
                        <a:rPr lang="en-US" altLang="zh-CN" sz="1400" b="1" i="0" u="none" strike="noStrike">
                          <a:effectLst/>
                          <a:latin typeface="+mn-ea"/>
                          <a:ea typeface="+mn-ea"/>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a:effectLst/>
                          <a:latin typeface="+mn-ea"/>
                          <a:ea typeface="+mn-ea"/>
                        </a:rPr>
                        <a:t>201518007514076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王念</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262402">
                <a:tc>
                  <a:txBody>
                    <a:bodyPr/>
                    <a:lstStyle/>
                    <a:p>
                      <a:pPr algn="ctr" fontAlgn="ctr"/>
                      <a:r>
                        <a:rPr lang="en-US" altLang="zh-CN" sz="1400" b="1" i="0" u="none" strike="noStrike">
                          <a:effectLst/>
                          <a:latin typeface="+mn-ea"/>
                          <a:ea typeface="+mn-ea"/>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400" b="1" i="0" u="none" strike="noStrike">
                          <a:effectLst/>
                          <a:latin typeface="+mn-ea"/>
                          <a:ea typeface="+mn-ea"/>
                        </a:rPr>
                        <a:t>201518007514077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吴黎光</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a:effectLst/>
                          <a:latin typeface="+mn-ea"/>
                          <a:ea typeface="+mn-ea"/>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400" b="1" i="0" u="none" strike="noStrike" dirty="0">
                          <a:effectLst/>
                          <a:latin typeface="+mn-ea"/>
                          <a:ea typeface="+mn-ea"/>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格 4"/>
          <p:cNvGraphicFramePr>
            <a:graphicFrameLocks noGrp="1"/>
          </p:cNvGraphicFramePr>
          <p:nvPr>
            <p:extLst>
              <p:ext uri="{D42A27DB-BD31-4B8C-83A1-F6EECF244321}">
                <p14:modId xmlns:p14="http://schemas.microsoft.com/office/powerpoint/2010/main" val="3002620236"/>
              </p:ext>
            </p:extLst>
          </p:nvPr>
        </p:nvGraphicFramePr>
        <p:xfrm>
          <a:off x="611560" y="548686"/>
          <a:ext cx="7937500" cy="6120670"/>
        </p:xfrm>
        <a:graphic>
          <a:graphicData uri="http://schemas.openxmlformats.org/drawingml/2006/table">
            <a:tbl>
              <a:tblPr>
                <a:tableStyleId>{5C22544A-7EE6-4342-B048-85BDC9FD1C3A}</a:tableStyleId>
              </a:tblPr>
              <a:tblGrid>
                <a:gridCol w="977900"/>
                <a:gridCol w="1790700"/>
                <a:gridCol w="1130300"/>
                <a:gridCol w="2692400"/>
                <a:gridCol w="1346200"/>
              </a:tblGrid>
              <a:tr h="278649">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学    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姓名</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攻读专业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攻读方式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dirty="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dirty="0">
                          <a:solidFill>
                            <a:schemeClr val="tx1"/>
                          </a:solidFill>
                          <a:effectLst/>
                          <a:latin typeface="+mn-ea"/>
                          <a:ea typeface="+mn-ea"/>
                          <a:cs typeface="+mn-cs"/>
                        </a:rPr>
                        <a:t>201518007514095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许黄涛</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地球生物学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dirty="0">
                          <a:solidFill>
                            <a:schemeClr val="tx1"/>
                          </a:solidFill>
                          <a:effectLst/>
                          <a:latin typeface="+mn-ea"/>
                          <a:ea typeface="+mn-ea"/>
                          <a:cs typeface="+mn-cs"/>
                        </a:rPr>
                        <a:t>201518007514071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张翼飞</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dirty="0">
                          <a:solidFill>
                            <a:schemeClr val="tx1"/>
                          </a:solidFill>
                          <a:effectLst/>
                          <a:latin typeface="+mn-ea"/>
                          <a:ea typeface="+mn-ea"/>
                          <a:cs typeface="+mn-cs"/>
                        </a:rPr>
                        <a:t>201518007534099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冯雪磊</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201518007534103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郝银磊</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dirty="0">
                          <a:solidFill>
                            <a:schemeClr val="tx1"/>
                          </a:solidFill>
                          <a:effectLst/>
                          <a:latin typeface="+mn-ea"/>
                          <a:ea typeface="+mn-ea"/>
                          <a:cs typeface="+mn-cs"/>
                        </a:rPr>
                        <a:t>201518007534104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胡彦智</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201518007534106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刘丽楠</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201518007534107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隋皓月</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dirty="0">
                          <a:solidFill>
                            <a:schemeClr val="tx1"/>
                          </a:solidFill>
                          <a:effectLst/>
                          <a:latin typeface="+mn-ea"/>
                          <a:ea typeface="+mn-ea"/>
                          <a:cs typeface="+mn-cs"/>
                        </a:rPr>
                        <a:t>201518007534108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孙晓冬</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201518007534114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张江义</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201518007534115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张珂</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201518007534116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周晓得</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201518007514091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吴佳斌</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第四纪地质学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201518007514092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谢曼曼</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第四纪地质学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201518007514094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朱泽阳</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第四纪地质学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201518007514083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胡迪</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构造地质学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769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2015A8007507218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RASOUL ESMAEILI</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构造地质学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留学生入学考核</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201518007514079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古生物学与地层学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201518007513004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白一鸣</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201518007513007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郭广瑞</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64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201518007513016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马振军</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2658179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60838618"/>
              </p:ext>
            </p:extLst>
          </p:nvPr>
        </p:nvGraphicFramePr>
        <p:xfrm>
          <a:off x="611560" y="476672"/>
          <a:ext cx="7937500" cy="5904660"/>
        </p:xfrm>
        <a:graphic>
          <a:graphicData uri="http://schemas.openxmlformats.org/drawingml/2006/table">
            <a:tbl>
              <a:tblPr>
                <a:tableStyleId>{5C22544A-7EE6-4342-B048-85BDC9FD1C3A}</a:tableStyleId>
              </a:tblPr>
              <a:tblGrid>
                <a:gridCol w="977900"/>
                <a:gridCol w="1790700"/>
                <a:gridCol w="1130300"/>
                <a:gridCol w="2692400"/>
                <a:gridCol w="1346200"/>
              </a:tblGrid>
              <a:tr h="268815">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学    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姓名</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攻读专业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攻读方式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201518007513020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饶颖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201518007513024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孙晓萌</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201518007513033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张建勇</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201518007513035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张延保</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201518007512002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张强</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海洋地质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201518007513039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范开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201518007513043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周旭</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201518007513045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朱野</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201518007534096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陈沛文</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矿产普查与勘探</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201518007514052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冯浩轩</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201518007514054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胡换龙</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201518007514055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扈永杰</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201518007514058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李佳黛</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201518007514059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李睿</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201518007514062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刘亚东</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201518007514063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彭红卫</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201518007514068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曾冰艳</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201518007514069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张明敏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81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201518007514070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张维骐</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直接攻博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2836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2015A8007507219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THIRI YE HTUT</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留学生入学考核</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7786704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4252787473"/>
              </p:ext>
            </p:extLst>
          </p:nvPr>
        </p:nvGraphicFramePr>
        <p:xfrm>
          <a:off x="683568" y="332656"/>
          <a:ext cx="7937500" cy="5976664"/>
        </p:xfrm>
        <a:graphic>
          <a:graphicData uri="http://schemas.openxmlformats.org/drawingml/2006/table">
            <a:tbl>
              <a:tblPr>
                <a:tableStyleId>{5C22544A-7EE6-4342-B048-85BDC9FD1C3A}</a:tableStyleId>
              </a:tblPr>
              <a:tblGrid>
                <a:gridCol w="977900"/>
                <a:gridCol w="1790700"/>
                <a:gridCol w="1130300"/>
                <a:gridCol w="2692400"/>
                <a:gridCol w="1346200"/>
              </a:tblGrid>
              <a:tr h="272093">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学    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姓名</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攻读专业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攻读方式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201618007513064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沈中山</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地球动力学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201618007513065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张慧慧</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地球动力学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201618007514087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廖鑫</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201618007514088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路凯</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201618007514089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唐国强</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201618007514091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殷广昊</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201618007514092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201618007514110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张兵芳</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地球生物学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201618007514070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董文杰</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201618007534118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贺建先</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201618007534121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潘尚涛</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201618007534123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姚翔龙</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201618007534124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庄茂国</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201618007514107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李佩</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第四纪地质学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4804">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2016A8007507004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PARVIZ NAZAROV</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第四纪地质学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留学生入学考核</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201618007514097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李睿</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构造地质学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201618007514098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孟令通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构造地质学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201618007514099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邱华标</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构造地质学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201618007514102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宋帅华</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构造地质学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09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201618007514094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崔安宁</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古生物学与地层学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5662799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4150839717"/>
              </p:ext>
            </p:extLst>
          </p:nvPr>
        </p:nvGraphicFramePr>
        <p:xfrm>
          <a:off x="683568" y="404664"/>
          <a:ext cx="7646038" cy="5904661"/>
        </p:xfrm>
        <a:graphic>
          <a:graphicData uri="http://schemas.openxmlformats.org/drawingml/2006/table">
            <a:tbl>
              <a:tblPr>
                <a:tableStyleId>{5C22544A-7EE6-4342-B048-85BDC9FD1C3A}</a:tableStyleId>
              </a:tblPr>
              <a:tblGrid>
                <a:gridCol w="941992"/>
                <a:gridCol w="1724946"/>
                <a:gridCol w="1088796"/>
                <a:gridCol w="2593536"/>
                <a:gridCol w="1296768"/>
              </a:tblGrid>
              <a:tr h="257469">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学    号</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姓名</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攻读专业</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攻读方式</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201618007514096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张月婷</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古生物学与地层学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637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201618007513047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穆纳尔丁</a:t>
                      </a:r>
                      <a:r>
                        <a:rPr lang="en-US" altLang="zh-CN" sz="1400" b="1" i="0" u="none" strike="noStrike" kern="1200">
                          <a:solidFill>
                            <a:schemeClr val="tx1"/>
                          </a:solidFill>
                          <a:effectLst/>
                          <a:latin typeface="+mn-ea"/>
                          <a:ea typeface="+mn-ea"/>
                          <a:cs typeface="+mn-cs"/>
                        </a:rPr>
                        <a:t>·</a:t>
                      </a:r>
                      <a:r>
                        <a:rPr lang="zh-CN" altLang="en-US" sz="1400" b="1" i="0" u="none" strike="noStrike" kern="1200">
                          <a:solidFill>
                            <a:schemeClr val="tx1"/>
                          </a:solidFill>
                          <a:effectLst/>
                          <a:latin typeface="+mn-ea"/>
                          <a:ea typeface="+mn-ea"/>
                          <a:cs typeface="+mn-cs"/>
                        </a:rPr>
                        <a:t>托合提</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201618007513048</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聂仕潭</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201618007513052</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魏运浩</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201618007513053</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武巴特尔</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201618007513054</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杨海燕</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201618007513055</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杨震</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201618007513056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俞贵平</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201618007513057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张理蒙</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6375">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2016A8007507001</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CHIT THET MON</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留学生入学考核</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201618007512032</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盖聪聪</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海洋地质</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201618007513060</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陈果</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空间物理学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201618007513061</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韩倩倩</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空间物理学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201618007513063</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覃鹏飞</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空间物理学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201618007534113</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翟媛媛</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矿产普查与勘探</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201618007514073</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李文君</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201618007514078</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王梓毅</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201618007514080</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许蕾</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201618007514081</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张帮禄</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746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201618007514082</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张斌</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5829597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2433727090"/>
              </p:ext>
            </p:extLst>
          </p:nvPr>
        </p:nvGraphicFramePr>
        <p:xfrm>
          <a:off x="683568" y="404664"/>
          <a:ext cx="7646038" cy="5832650"/>
        </p:xfrm>
        <a:graphic>
          <a:graphicData uri="http://schemas.openxmlformats.org/drawingml/2006/table">
            <a:tbl>
              <a:tblPr>
                <a:tableStyleId>{5C22544A-7EE6-4342-B048-85BDC9FD1C3A}</a:tableStyleId>
              </a:tblPr>
              <a:tblGrid>
                <a:gridCol w="941992"/>
                <a:gridCol w="1724946"/>
                <a:gridCol w="1365510"/>
                <a:gridCol w="2316822"/>
                <a:gridCol w="1296768"/>
              </a:tblGrid>
              <a:tr h="254329">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学    号</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姓名</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攻读专业</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攻读方式</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dirty="0">
                          <a:solidFill>
                            <a:schemeClr val="tx1"/>
                          </a:solidFill>
                          <a:effectLst/>
                          <a:latin typeface="+mn-ea"/>
                          <a:ea typeface="+mn-ea"/>
                          <a:cs typeface="+mn-cs"/>
                        </a:rPr>
                        <a:t>201618007514083</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张力钰</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dirty="0">
                          <a:solidFill>
                            <a:schemeClr val="tx1"/>
                          </a:solidFill>
                          <a:effectLst/>
                          <a:latin typeface="+mn-ea"/>
                          <a:ea typeface="+mn-ea"/>
                          <a:cs typeface="+mn-cs"/>
                        </a:rPr>
                        <a:t>201618007514085</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周姗姗</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4607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dirty="0">
                          <a:solidFill>
                            <a:schemeClr val="tx1"/>
                          </a:solidFill>
                          <a:effectLst/>
                          <a:latin typeface="+mn-ea"/>
                          <a:ea typeface="+mn-ea"/>
                          <a:cs typeface="+mn-cs"/>
                        </a:rPr>
                        <a:t>2016A8007507002</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dirty="0">
                          <a:solidFill>
                            <a:schemeClr val="tx1"/>
                          </a:solidFill>
                          <a:effectLst/>
                          <a:latin typeface="+mn-ea"/>
                          <a:ea typeface="+mn-ea"/>
                          <a:cs typeface="+mn-cs"/>
                        </a:rPr>
                        <a:t>GAUTAM PRASHAD KHANAL</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矿物学、岩石学、矿床学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留学生入学考核</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201718007513061</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郝文星</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地球动力学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201718007514069</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孙宝璐</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地球动力学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201718007514080</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黄柯</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地球化学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201718007514081</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楼彦成</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地球化学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201718007514082</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俞志强</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地球化学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201718007514083</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周甜</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地球化学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201718007514097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张文斯</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地球生物学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201718007534101</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段瑞琪</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201718007534102</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郭鹏</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201718007534103</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韩伟歌</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201718007534104</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胡峰</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201718007534105</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黄北秀</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201718007534106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李光</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地质工程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201718007534107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刘国伟</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201718007534108</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刘海洋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201718007534109</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刘文才</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432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201718007534110</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马丽娜</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9268166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2107133748"/>
              </p:ext>
            </p:extLst>
          </p:nvPr>
        </p:nvGraphicFramePr>
        <p:xfrm>
          <a:off x="755576" y="404665"/>
          <a:ext cx="7646038" cy="5613267"/>
        </p:xfrm>
        <a:graphic>
          <a:graphicData uri="http://schemas.openxmlformats.org/drawingml/2006/table">
            <a:tbl>
              <a:tblPr>
                <a:tableStyleId>{5C22544A-7EE6-4342-B048-85BDC9FD1C3A}</a:tableStyleId>
              </a:tblPr>
              <a:tblGrid>
                <a:gridCol w="941992"/>
                <a:gridCol w="1724946"/>
                <a:gridCol w="1437518"/>
                <a:gridCol w="2244814"/>
                <a:gridCol w="1296768"/>
              </a:tblGrid>
              <a:tr h="251189">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学    号</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姓名</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攻读专业</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攻读方式</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201718007534111</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魏雪云</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201718007534112</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张义祥</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201718007514088</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付玉</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第四纪地质学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201718007514089</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黄云</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第四纪地质学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201718007514090</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贾云霞</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第四纪地质学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201718007514091</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李康康</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第四纪地质学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201718007514092</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吕丽星</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第四纪地质学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201718007514093</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邵孔兰</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第四纪地质学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201718007514094</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田晟辰</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第四纪地质学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201718007514095</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王学烨</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第四纪地质学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201718007514096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王永达</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第四纪地质学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201718007514084</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王一波</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构造地质学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201718007514085</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王朱亭</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构造地质学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201718007514086</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曾纪培</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构造地质学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201718007514087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赵亚洲</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构造地质学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894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2017A8007513001</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PHILIP IGBINIGIE IDEHEN</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留学生入学考核</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201718007513032</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陈桂廷</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201718007513033</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程成</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201718007513034</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单小彩</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1189">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201718007513035</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范建保</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340" marR="7340" marT="734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2462243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3322938709"/>
              </p:ext>
            </p:extLst>
          </p:nvPr>
        </p:nvGraphicFramePr>
        <p:xfrm>
          <a:off x="539552" y="404664"/>
          <a:ext cx="7937500" cy="5760636"/>
        </p:xfrm>
        <a:graphic>
          <a:graphicData uri="http://schemas.openxmlformats.org/drawingml/2006/table">
            <a:tbl>
              <a:tblPr>
                <a:tableStyleId>{5C22544A-7EE6-4342-B048-85BDC9FD1C3A}</a:tableStyleId>
              </a:tblPr>
              <a:tblGrid>
                <a:gridCol w="977900"/>
                <a:gridCol w="1790700"/>
                <a:gridCol w="1130300"/>
                <a:gridCol w="2692400"/>
                <a:gridCol w="1346200"/>
              </a:tblGrid>
              <a:tr h="274316">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学    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姓名</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攻读专业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攻读方式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201718007513036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龚萱</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201718007513037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韩光洁</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201718007513038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栗婷姿</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201718007513039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林吉焱</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201718007513040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罗强</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201718007513041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孟繁昌</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201718007513042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秦秋萍</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201718007513043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宋明鹏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201718007513044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王高春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201718007513045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夏鑫</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201718007513046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杨良勇</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201718007513047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游志伟</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201718007513048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袁雨欣</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201718007513049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张广利</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201718007513050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章浩东</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201718007513051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朱俊</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201718007513052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左思成</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201718007513053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何建辉</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201718007513054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431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201718007513055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李佳成</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0003907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807132732"/>
              </p:ext>
            </p:extLst>
          </p:nvPr>
        </p:nvGraphicFramePr>
        <p:xfrm>
          <a:off x="611560" y="476672"/>
          <a:ext cx="7937500" cy="5688630"/>
        </p:xfrm>
        <a:graphic>
          <a:graphicData uri="http://schemas.openxmlformats.org/drawingml/2006/table">
            <a:tbl>
              <a:tblPr>
                <a:tableStyleId>{5C22544A-7EE6-4342-B048-85BDC9FD1C3A}</a:tableStyleId>
              </a:tblPr>
              <a:tblGrid>
                <a:gridCol w="977900"/>
                <a:gridCol w="1790700"/>
                <a:gridCol w="1130300"/>
                <a:gridCol w="2692400"/>
                <a:gridCol w="1346200"/>
              </a:tblGrid>
              <a:tr h="258980">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学    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姓名</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攻读专业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攻读方式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201718007513056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李明哲</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201718007513057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王磊</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201718007513058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杨长俊</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201718007513059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于婷婷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201718007513060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周舸</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201718007534098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韩日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矿产普查与勘探</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201718007534100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柯强</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矿产普查与勘探</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903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2017A8007514004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MUHAMMAD AWAIS</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 岩石学 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留学生入学考核</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201718007514062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白洋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201718007514063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陈思</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201718007514064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邓晨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201718007514065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冯允献</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201718007514066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刘大卫</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201718007514067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欧阳东剑</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201718007514068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苏向东</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201718007514070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孙敬博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201718007514071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孙瑞</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201718007514072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佟小雪</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201718007514073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汪远征</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80">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201718007514074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王翠云</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普通招考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4185396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idx="4294967295"/>
          </p:nvPr>
        </p:nvSpPr>
        <p:spPr/>
        <p:txBody>
          <a:bodyPr anchor="ctr"/>
          <a:lstStyle/>
          <a:p>
            <a:pPr eaLnBrk="1" hangingPunct="1">
              <a:defRPr/>
            </a:pPr>
            <a:r>
              <a:rPr lang="zh-CN" altLang="en-US" sz="4000" b="1" dirty="0">
                <a:solidFill>
                  <a:srgbClr val="000066"/>
                </a:solidFill>
                <a:effectLst>
                  <a:outerShdw blurRad="38100" dist="38100" dir="2700000" algn="tl">
                    <a:srgbClr val="C0C0C0"/>
                  </a:outerShdw>
                </a:effectLst>
              </a:rPr>
              <a:t>二、申请范围</a:t>
            </a:r>
          </a:p>
        </p:txBody>
      </p:sp>
      <p:sp>
        <p:nvSpPr>
          <p:cNvPr id="4" name="TextBox 3"/>
          <p:cNvSpPr txBox="1"/>
          <p:nvPr/>
        </p:nvSpPr>
        <p:spPr>
          <a:xfrm>
            <a:off x="1284287" y="5547029"/>
            <a:ext cx="7248153" cy="510778"/>
          </a:xfrm>
          <a:prstGeom prst="round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defRPr/>
            </a:pPr>
            <a:r>
              <a:rPr lang="zh-CN" altLang="en-US" sz="2400" b="1" dirty="0">
                <a:solidFill>
                  <a:srgbClr val="000000"/>
                </a:solidFill>
                <a:effectLst>
                  <a:outerShdw blurRad="38100" dist="38100" dir="2700000" algn="tl">
                    <a:srgbClr val="C0C0C0"/>
                  </a:outerShdw>
                </a:effectLst>
                <a:latin typeface="隶书" pitchFamily="49" charset="-122"/>
                <a:ea typeface="隶书" pitchFamily="49" charset="-122"/>
              </a:rPr>
              <a:t>本</a:t>
            </a:r>
            <a:r>
              <a:rPr lang="en-US" altLang="zh-CN" sz="2400" b="1" dirty="0">
                <a:solidFill>
                  <a:srgbClr val="000000"/>
                </a:solidFill>
                <a:effectLst>
                  <a:outerShdw blurRad="38100" dist="38100" dir="2700000" algn="tl">
                    <a:srgbClr val="C0C0C0"/>
                  </a:outerShdw>
                </a:effectLst>
                <a:latin typeface="隶书" pitchFamily="49" charset="-122"/>
                <a:ea typeface="隶书" pitchFamily="49" charset="-122"/>
              </a:rPr>
              <a:t>PPT</a:t>
            </a:r>
            <a:r>
              <a:rPr lang="zh-CN" altLang="en-US" sz="2400" b="1" dirty="0">
                <a:solidFill>
                  <a:srgbClr val="000000"/>
                </a:solidFill>
                <a:effectLst>
                  <a:outerShdw blurRad="38100" dist="38100" dir="2700000" algn="tl">
                    <a:srgbClr val="C0C0C0"/>
                  </a:outerShdw>
                </a:effectLst>
                <a:latin typeface="隶书" pitchFamily="49" charset="-122"/>
                <a:ea typeface="隶书" pitchFamily="49" charset="-122"/>
              </a:rPr>
              <a:t>附可申请毕业及学位论文答辩的研究生名单</a:t>
            </a:r>
          </a:p>
        </p:txBody>
      </p:sp>
      <p:grpSp>
        <p:nvGrpSpPr>
          <p:cNvPr id="8197" name="Group 8"/>
          <p:cNvGrpSpPr>
            <a:grpSpLocks/>
          </p:cNvGrpSpPr>
          <p:nvPr/>
        </p:nvGrpSpPr>
        <p:grpSpPr bwMode="auto">
          <a:xfrm>
            <a:off x="201613" y="0"/>
            <a:ext cx="8942387" cy="6813552"/>
            <a:chOff x="127" y="0"/>
            <a:chExt cx="5633" cy="4292"/>
          </a:xfrm>
        </p:grpSpPr>
        <p:grpSp>
          <p:nvGrpSpPr>
            <p:cNvPr id="8198" name="Group 9"/>
            <p:cNvGrpSpPr>
              <a:grpSpLocks/>
            </p:cNvGrpSpPr>
            <p:nvPr/>
          </p:nvGrpSpPr>
          <p:grpSpPr bwMode="auto">
            <a:xfrm>
              <a:off x="127" y="4061"/>
              <a:ext cx="5633" cy="231"/>
              <a:chOff x="127" y="4061"/>
              <a:chExt cx="5633" cy="231"/>
            </a:xfrm>
          </p:grpSpPr>
          <p:sp>
            <p:nvSpPr>
              <p:cNvPr id="8200" name="Line 10"/>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8201" name="Text Box 11"/>
              <p:cNvSpPr txBox="1">
                <a:spLocks noChangeArrowheads="1"/>
              </p:cNvSpPr>
              <p:nvPr/>
            </p:nvSpPr>
            <p:spPr bwMode="auto">
              <a:xfrm>
                <a:off x="2200" y="4061"/>
                <a:ext cx="3426" cy="231"/>
              </a:xfrm>
              <a:prstGeom prst="rect">
                <a:avLst/>
              </a:prstGeom>
              <a:noFill/>
              <a:ln w="9525">
                <a:noFill/>
                <a:miter lim="800000"/>
                <a:headEnd/>
                <a:tailEnd/>
              </a:ln>
            </p:spPr>
            <p:txBody>
              <a:bodyPr wrap="none">
                <a:spAutoFit/>
              </a:bodyPr>
              <a:lstStyle/>
              <a:p>
                <a:r>
                  <a:rPr lang="zh-CN" altLang="en-US" b="1" dirty="0"/>
                  <a:t>                                </a:t>
                </a:r>
                <a:r>
                  <a:rPr lang="zh-CN" altLang="en-US" b="1" dirty="0">
                    <a:solidFill>
                      <a:schemeClr val="tx2"/>
                    </a:solidFill>
                  </a:rPr>
                  <a:t>地质与地球物物理研究所教育处</a:t>
                </a:r>
                <a:endParaRPr lang="en-US" altLang="zh-CN" b="1" dirty="0">
                  <a:solidFill>
                    <a:schemeClr val="tx2"/>
                  </a:solidFill>
                </a:endParaRPr>
              </a:p>
            </p:txBody>
          </p:sp>
        </p:grpSp>
        <p:pic>
          <p:nvPicPr>
            <p:cNvPr id="8199" name="Picture 13"/>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
        <p:nvSpPr>
          <p:cNvPr id="10" name="内容占位符 2"/>
          <p:cNvSpPr txBox="1">
            <a:spLocks/>
          </p:cNvSpPr>
          <p:nvPr/>
        </p:nvSpPr>
        <p:spPr bwMode="auto">
          <a:xfrm>
            <a:off x="899592" y="1916878"/>
            <a:ext cx="7715114" cy="28709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ea typeface="+mn-ea"/>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ea typeface="+mn-ea"/>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ea typeface="+mn-ea"/>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9pPr>
          </a:lstStyle>
          <a:p>
            <a:pPr marL="514350" indent="-514350" eaLnBrk="1" hangingPunct="1">
              <a:lnSpc>
                <a:spcPct val="150000"/>
              </a:lnSpc>
              <a:buClrTx/>
              <a:buFont typeface="Century Schoolbook" pitchFamily="18" charset="0"/>
              <a:buAutoNum type="arabicPeriod"/>
              <a:defRPr/>
            </a:pPr>
            <a:r>
              <a:rPr lang="en-US" altLang="zh-CN" sz="2800" b="1" kern="0" dirty="0">
                <a:effectLst>
                  <a:outerShdw blurRad="38100" dist="38100" dir="2700000" algn="tl">
                    <a:srgbClr val="C0C0C0"/>
                  </a:outerShdw>
                </a:effectLst>
                <a:latin typeface="宋体" pitchFamily="2" charset="-122"/>
              </a:rPr>
              <a:t>2017</a:t>
            </a:r>
            <a:r>
              <a:rPr lang="zh-CN" altLang="en-US" sz="2800" b="1" kern="0" dirty="0">
                <a:effectLst>
                  <a:outerShdw blurRad="38100" dist="38100" dir="2700000" algn="tl">
                    <a:srgbClr val="C0C0C0"/>
                  </a:outerShdw>
                </a:effectLst>
                <a:latin typeface="宋体" pitchFamily="2" charset="-122"/>
              </a:rPr>
              <a:t>级统考博士生、</a:t>
            </a:r>
            <a:r>
              <a:rPr lang="en-US" altLang="zh-CN" sz="2800" b="1" kern="0" dirty="0">
                <a:effectLst>
                  <a:outerShdw blurRad="38100" dist="38100" dir="2700000" algn="tl">
                    <a:srgbClr val="C0C0C0"/>
                  </a:outerShdw>
                </a:effectLst>
                <a:latin typeface="宋体" pitchFamily="2" charset="-122"/>
              </a:rPr>
              <a:t>2017</a:t>
            </a:r>
            <a:r>
              <a:rPr lang="zh-CN" altLang="en-US" sz="2800" b="1" kern="0" dirty="0">
                <a:effectLst>
                  <a:outerShdw blurRad="38100" dist="38100" dir="2700000" algn="tl">
                    <a:srgbClr val="C0C0C0"/>
                  </a:outerShdw>
                </a:effectLst>
                <a:latin typeface="宋体" pitchFamily="2" charset="-122"/>
              </a:rPr>
              <a:t>级硕博连读生、</a:t>
            </a:r>
            <a:r>
              <a:rPr lang="en-US" altLang="zh-CN" sz="2800" b="1" kern="0" dirty="0">
                <a:effectLst>
                  <a:outerShdw blurRad="38100" dist="38100" dir="2700000" algn="tl">
                    <a:srgbClr val="C0C0C0"/>
                  </a:outerShdw>
                </a:effectLst>
                <a:latin typeface="宋体" pitchFamily="2" charset="-122"/>
              </a:rPr>
              <a:t>2015</a:t>
            </a:r>
            <a:r>
              <a:rPr lang="zh-CN" altLang="en-US" sz="2800" b="1" kern="0" dirty="0">
                <a:effectLst>
                  <a:outerShdw blurRad="38100" dist="38100" dir="2700000" algn="tl">
                    <a:srgbClr val="C0C0C0"/>
                  </a:outerShdw>
                </a:effectLst>
                <a:latin typeface="宋体" pitchFamily="2" charset="-122"/>
              </a:rPr>
              <a:t>级直博生、</a:t>
            </a:r>
            <a:r>
              <a:rPr lang="en-US" altLang="zh-CN" sz="2800" b="1" kern="0" dirty="0">
                <a:effectLst>
                  <a:outerShdw blurRad="38100" dist="38100" dir="2700000" algn="tl">
                    <a:srgbClr val="C0C0C0"/>
                  </a:outerShdw>
                </a:effectLst>
                <a:latin typeface="宋体" pitchFamily="2" charset="-122"/>
              </a:rPr>
              <a:t>2017</a:t>
            </a:r>
            <a:r>
              <a:rPr lang="zh-CN" altLang="en-US" sz="2800" b="1" kern="0" dirty="0">
                <a:effectLst>
                  <a:outerShdw blurRad="38100" dist="38100" dir="2700000" algn="tl">
                    <a:srgbClr val="C0C0C0"/>
                  </a:outerShdw>
                </a:effectLst>
                <a:latin typeface="宋体" pitchFamily="2" charset="-122"/>
              </a:rPr>
              <a:t>级硕士生</a:t>
            </a:r>
            <a:r>
              <a:rPr lang="zh-CN" altLang="en-US" sz="2800" b="1" kern="0" dirty="0" smtClean="0">
                <a:effectLst>
                  <a:outerShdw blurRad="38100" dist="38100" dir="2700000" algn="tl">
                    <a:srgbClr val="C0C0C0"/>
                  </a:outerShdw>
                </a:effectLst>
                <a:latin typeface="宋体" pitchFamily="2" charset="-122"/>
              </a:rPr>
              <a:t>；</a:t>
            </a:r>
            <a:endParaRPr lang="en-US" altLang="zh-CN" sz="2800" b="1" kern="0" dirty="0" smtClean="0">
              <a:effectLst>
                <a:outerShdw blurRad="38100" dist="38100" dir="2700000" algn="tl">
                  <a:srgbClr val="C0C0C0"/>
                </a:outerShdw>
              </a:effectLst>
              <a:latin typeface="宋体" pitchFamily="2" charset="-122"/>
            </a:endParaRPr>
          </a:p>
          <a:p>
            <a:pPr marL="514350" indent="-514350" eaLnBrk="1" hangingPunct="1">
              <a:lnSpc>
                <a:spcPct val="150000"/>
              </a:lnSpc>
              <a:buClrTx/>
              <a:buFont typeface="Century Schoolbook" pitchFamily="18" charset="0"/>
              <a:buAutoNum type="arabicPeriod"/>
              <a:defRPr/>
            </a:pPr>
            <a:r>
              <a:rPr lang="zh-CN" altLang="en-US" sz="2800" b="1" kern="0" dirty="0" smtClean="0">
                <a:effectLst>
                  <a:outerShdw blurRad="38100" dist="38100" dir="2700000" algn="tl">
                    <a:srgbClr val="C0C0C0"/>
                  </a:outerShdw>
                </a:effectLst>
                <a:latin typeface="宋体" pitchFamily="2" charset="-122"/>
              </a:rPr>
              <a:t>延期</a:t>
            </a:r>
            <a:r>
              <a:rPr lang="zh-CN" altLang="en-US" sz="2800" b="1" kern="0" dirty="0">
                <a:effectLst>
                  <a:outerShdw blurRad="38100" dist="38100" dir="2700000" algn="tl">
                    <a:srgbClr val="C0C0C0"/>
                  </a:outerShdw>
                </a:effectLst>
                <a:latin typeface="宋体" pitchFamily="2" charset="-122"/>
              </a:rPr>
              <a:t>毕业研究生</a:t>
            </a:r>
            <a:r>
              <a:rPr lang="zh-CN" altLang="en-US" sz="2800" b="1" kern="0" dirty="0" smtClean="0">
                <a:effectLst>
                  <a:outerShdw blurRad="38100" dist="38100" dir="2700000" algn="tl">
                    <a:srgbClr val="C0C0C0"/>
                  </a:outerShdw>
                </a:effectLst>
                <a:latin typeface="宋体" pitchFamily="2" charset="-122"/>
              </a:rPr>
              <a:t>；</a:t>
            </a:r>
            <a:endParaRPr lang="en-US" altLang="zh-CN" sz="2800" b="1" kern="0" dirty="0" smtClean="0">
              <a:effectLst>
                <a:outerShdw blurRad="38100" dist="38100" dir="2700000" algn="tl">
                  <a:srgbClr val="C0C0C0"/>
                </a:outerShdw>
              </a:effectLst>
              <a:latin typeface="宋体" pitchFamily="2" charset="-122"/>
            </a:endParaRPr>
          </a:p>
          <a:p>
            <a:pPr marL="514350" indent="-514350" eaLnBrk="1" hangingPunct="1">
              <a:lnSpc>
                <a:spcPct val="150000"/>
              </a:lnSpc>
              <a:buClrTx/>
              <a:buFont typeface="Century Schoolbook" pitchFamily="18" charset="0"/>
              <a:buAutoNum type="arabicPeriod"/>
              <a:defRPr/>
            </a:pPr>
            <a:r>
              <a:rPr lang="zh-CN" altLang="en-US" sz="2800" b="1" kern="0" dirty="0" smtClean="0">
                <a:effectLst>
                  <a:outerShdw blurRad="38100" dist="38100" dir="2700000" algn="tl">
                    <a:srgbClr val="C0C0C0"/>
                  </a:outerShdw>
                </a:effectLst>
                <a:latin typeface="宋体" pitchFamily="2" charset="-122"/>
              </a:rPr>
              <a:t>申请</a:t>
            </a:r>
            <a:r>
              <a:rPr lang="zh-CN" altLang="en-US" sz="2800" b="1" kern="0" dirty="0">
                <a:effectLst>
                  <a:outerShdw blurRad="38100" dist="38100" dir="2700000" algn="tl">
                    <a:srgbClr val="C0C0C0"/>
                  </a:outerShdw>
                </a:effectLst>
                <a:latin typeface="宋体" pitchFamily="2" charset="-122"/>
              </a:rPr>
              <a:t>提前毕业和学位的研究生</a:t>
            </a:r>
            <a:r>
              <a:rPr lang="zh-CN" altLang="en-US" sz="2800" b="1" kern="0" dirty="0" smtClean="0">
                <a:effectLst>
                  <a:outerShdw blurRad="38100" dist="38100" dir="2700000" algn="tl">
                    <a:srgbClr val="C0C0C0"/>
                  </a:outerShdw>
                </a:effectLst>
                <a:latin typeface="宋体" pitchFamily="2" charset="-122"/>
              </a:rPr>
              <a:t>。</a:t>
            </a:r>
            <a:endParaRPr lang="zh-CN" altLang="en-US" sz="2800" b="1" kern="0" dirty="0">
              <a:effectLst>
                <a:outerShdw blurRad="38100" dist="38100" dir="2700000" algn="tl">
                  <a:srgbClr val="C0C0C0"/>
                </a:outerShdw>
              </a:effectLst>
              <a:latin typeface="宋体" pitchFamily="2" charset="-122"/>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2843749116"/>
              </p:ext>
            </p:extLst>
          </p:nvPr>
        </p:nvGraphicFramePr>
        <p:xfrm>
          <a:off x="827584" y="1124744"/>
          <a:ext cx="7560840" cy="3452899"/>
        </p:xfrm>
        <a:graphic>
          <a:graphicData uri="http://schemas.openxmlformats.org/drawingml/2006/table">
            <a:tbl>
              <a:tblPr>
                <a:tableStyleId>{5C22544A-7EE6-4342-B048-85BDC9FD1C3A}</a:tableStyleId>
              </a:tblPr>
              <a:tblGrid>
                <a:gridCol w="931495"/>
                <a:gridCol w="1705725"/>
                <a:gridCol w="1300761"/>
                <a:gridCol w="2340540"/>
                <a:gridCol w="1282319"/>
              </a:tblGrid>
              <a:tr h="327521">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学    号</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姓名</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攻读专业</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攻读方式</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752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201718007514075</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王天齐</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752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201718007514076</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王昕旭</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普通招考</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752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201718007514077</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杨雷</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752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201718007514078</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俞炳</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硕博连读</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752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201718007514079</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张月阳</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硕博连读</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43186">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2017A8007514001</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HADI MOHAMED MOHAMED ELSHOURBAGI</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矿物学、岩石学、矿床学</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留学生入学考核</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445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2017A8007514002</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sz="1400" b="1" i="0" u="none" strike="noStrike" kern="1200">
                          <a:solidFill>
                            <a:schemeClr val="tx1"/>
                          </a:solidFill>
                          <a:effectLst/>
                          <a:latin typeface="+mn-ea"/>
                          <a:ea typeface="+mn-ea"/>
                          <a:cs typeface="+mn-cs"/>
                        </a:rPr>
                        <a:t>SUSHMITA BHANDARI</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矿物学、岩石学、矿床学</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留学生入学考核</a:t>
                      </a:r>
                    </a:p>
                  </a:txBody>
                  <a:tcPr marL="7034" marR="7034" marT="703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781063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extLst>
              <p:ext uri="{D42A27DB-BD31-4B8C-83A1-F6EECF244321}">
                <p14:modId xmlns:p14="http://schemas.microsoft.com/office/powerpoint/2010/main" val="170227449"/>
              </p:ext>
            </p:extLst>
          </p:nvPr>
        </p:nvGraphicFramePr>
        <p:xfrm>
          <a:off x="611560" y="764696"/>
          <a:ext cx="7937500" cy="5472621"/>
        </p:xfrm>
        <a:graphic>
          <a:graphicData uri="http://schemas.openxmlformats.org/drawingml/2006/table">
            <a:tbl>
              <a:tblPr>
                <a:tableStyleId>{5C22544A-7EE6-4342-B048-85BDC9FD1C3A}</a:tableStyleId>
              </a:tblPr>
              <a:tblGrid>
                <a:gridCol w="977900"/>
                <a:gridCol w="1790700"/>
                <a:gridCol w="1130300"/>
                <a:gridCol w="2692400"/>
                <a:gridCol w="1346200"/>
              </a:tblGrid>
              <a:tr h="260601">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学    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姓名</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攻读专业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攻读方式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201628007512048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白雪银</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构造地质学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201628007514025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吕霖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201728007513024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高春杨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地球动力学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201728007514041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高云路</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地球动力学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dirty="0">
                          <a:solidFill>
                            <a:schemeClr val="tx1"/>
                          </a:solidFill>
                          <a:effectLst/>
                          <a:latin typeface="+mn-ea"/>
                          <a:ea typeface="+mn-ea"/>
                          <a:cs typeface="+mn-cs"/>
                        </a:rPr>
                        <a:t>201728007514042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李文博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地球动力学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201728007514030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吴慧倩</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201728007514032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蒋济莲</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201728007514033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刘为一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201728007514034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王帅</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201728007514074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王伟</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地球化学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201728007514082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纪润佳</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地球生物学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201728007513065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许滔滔</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地球与空间探测技术</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201728007534045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高相波</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201728007534046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刘琪</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201728007534047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孙杰</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201728007534048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尹超</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201728007534049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张奋翔</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201728007534084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马世伟</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201728007534088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王志文</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地质工程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601">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201728007514037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李有生</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第四纪地质学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 name="Text Box 938">
            <a:extLst>
              <a:ext uri="{FF2B5EF4-FFF2-40B4-BE49-F238E27FC236}">
                <a16:creationId xmlns="" xmlns:a16="http://schemas.microsoft.com/office/drawing/2014/main" id="{D34B8CB1-3C49-458B-93AF-DC92CB0503E5}"/>
              </a:ext>
            </a:extLst>
          </p:cNvPr>
          <p:cNvSpPr txBox="1">
            <a:spLocks noChangeArrowheads="1"/>
          </p:cNvSpPr>
          <p:nvPr/>
        </p:nvSpPr>
        <p:spPr bwMode="auto">
          <a:xfrm>
            <a:off x="83881" y="116632"/>
            <a:ext cx="3140603" cy="523220"/>
          </a:xfrm>
          <a:prstGeom prst="rect">
            <a:avLst/>
          </a:prstGeom>
          <a:noFill/>
          <a:ln w="9525">
            <a:noFill/>
            <a:miter lim="800000"/>
            <a:headEnd/>
            <a:tailEnd/>
          </a:ln>
        </p:spPr>
        <p:txBody>
          <a:bodyPr wrap="none">
            <a:spAutoFit/>
          </a:bodyPr>
          <a:lstStyle/>
          <a:p>
            <a:pPr algn="ctr" fontAlgn="ctr"/>
            <a:r>
              <a:rPr lang="zh-CN" altLang="en-US" sz="2800" b="1" dirty="0">
                <a:solidFill>
                  <a:srgbClr val="000066"/>
                </a:solidFill>
                <a:latin typeface="微软雅黑" panose="020B0503020204020204" pitchFamily="34" charset="-122"/>
                <a:ea typeface="微软雅黑" panose="020B0503020204020204" pitchFamily="34" charset="-122"/>
              </a:rPr>
              <a:t>硕士研究生：</a:t>
            </a:r>
            <a:r>
              <a:rPr lang="en-US" altLang="zh-CN" sz="2800" b="1" dirty="0">
                <a:solidFill>
                  <a:srgbClr val="000066"/>
                </a:solidFill>
                <a:latin typeface="微软雅黑" panose="020B0503020204020204" pitchFamily="34" charset="-122"/>
                <a:ea typeface="微软雅黑" panose="020B0503020204020204" pitchFamily="34" charset="-122"/>
              </a:rPr>
              <a:t>45</a:t>
            </a:r>
            <a:r>
              <a:rPr lang="zh-CN" altLang="en-US" sz="2800" b="1" dirty="0">
                <a:solidFill>
                  <a:srgbClr val="000066"/>
                </a:solidFill>
                <a:latin typeface="微软雅黑" panose="020B0503020204020204" pitchFamily="34" charset="-122"/>
                <a:ea typeface="微软雅黑" panose="020B0503020204020204" pitchFamily="34" charset="-122"/>
              </a:rPr>
              <a:t>人</a:t>
            </a:r>
            <a:endParaRPr lang="zh-CN" altLang="en-US" sz="2800" b="1" dirty="0">
              <a:solidFill>
                <a:srgbClr val="000066"/>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543181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extLst>
              <p:ext uri="{D42A27DB-BD31-4B8C-83A1-F6EECF244321}">
                <p14:modId xmlns:p14="http://schemas.microsoft.com/office/powerpoint/2010/main" val="2711096688"/>
              </p:ext>
            </p:extLst>
          </p:nvPr>
        </p:nvGraphicFramePr>
        <p:xfrm>
          <a:off x="683568" y="476672"/>
          <a:ext cx="7937500" cy="5688627"/>
        </p:xfrm>
        <a:graphic>
          <a:graphicData uri="http://schemas.openxmlformats.org/drawingml/2006/table">
            <a:tbl>
              <a:tblPr>
                <a:tableStyleId>{5C22544A-7EE6-4342-B048-85BDC9FD1C3A}</a:tableStyleId>
              </a:tblPr>
              <a:tblGrid>
                <a:gridCol w="977900"/>
                <a:gridCol w="1790700"/>
                <a:gridCol w="1130300"/>
                <a:gridCol w="2692400"/>
                <a:gridCol w="1346200"/>
              </a:tblGrid>
              <a:tr h="270887">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学    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姓名</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攻读专业</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攻读方式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201728007514039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武雪超</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第四纪地质学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201728007514040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岳姣姣</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第四纪地质学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201728007514079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李佳纬</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第四纪地质学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201728007514077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余英浩</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古生物学与地层学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201728007513003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蔡贇</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201728007513004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杜培笑</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201728007513006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康慧敏</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201728007513007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李华林</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201728007513012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屈文璋</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张路</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201728007513050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崔晓娜</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201728007513053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刘国章</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201728007513054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刘俊彤</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201728007513056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谭洁玉</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201728007513057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温韫</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固体地球物理学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201728007512001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段杰翔</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海洋地质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201728007513062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肖寒</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201728007513063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郑智奇</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空间物理学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201728007534083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刘双良</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矿产普查与勘探</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全国统考</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0887">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201728007514026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方林茹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推荐免试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5973636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extLst>
              <p:ext uri="{D42A27DB-BD31-4B8C-83A1-F6EECF244321}">
                <p14:modId xmlns:p14="http://schemas.microsoft.com/office/powerpoint/2010/main" val="2308881961"/>
              </p:ext>
            </p:extLst>
          </p:nvPr>
        </p:nvGraphicFramePr>
        <p:xfrm>
          <a:off x="467544" y="980728"/>
          <a:ext cx="7992889" cy="1800198"/>
        </p:xfrm>
        <a:graphic>
          <a:graphicData uri="http://schemas.openxmlformats.org/drawingml/2006/table">
            <a:tbl>
              <a:tblPr>
                <a:tableStyleId>{5C22544A-7EE6-4342-B048-85BDC9FD1C3A}</a:tableStyleId>
              </a:tblPr>
              <a:tblGrid>
                <a:gridCol w="984724"/>
                <a:gridCol w="1803196"/>
                <a:gridCol w="1138187"/>
                <a:gridCol w="2711188"/>
                <a:gridCol w="1355594"/>
              </a:tblGrid>
              <a:tr h="300033">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入学时间</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学    号</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微软雅黑" panose="020B0503020204020204" pitchFamily="34" charset="-122"/>
                          <a:ea typeface="微软雅黑" panose="020B0503020204020204" pitchFamily="34" charset="-122"/>
                          <a:cs typeface="+mn-cs"/>
                        </a:rPr>
                        <a:t>姓名</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攻读专业</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微软雅黑" panose="020B0503020204020204" pitchFamily="34" charset="-122"/>
                          <a:ea typeface="微软雅黑" panose="020B0503020204020204" pitchFamily="34" charset="-122"/>
                          <a:cs typeface="+mn-cs"/>
                        </a:rPr>
                        <a:t>攻读方式</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003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201728007514027</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冯亚洲</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推荐免试</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003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201728007514067</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董飞羽</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003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201728007514068</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蒋子文</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全国统考</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003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201728007514071</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吕友虎</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全国统考</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0033">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en-US" altLang="zh-CN" sz="1400" b="1" i="0" u="none" strike="noStrike" kern="1200">
                          <a:solidFill>
                            <a:schemeClr val="tx1"/>
                          </a:solidFill>
                          <a:effectLst/>
                          <a:latin typeface="+mn-ea"/>
                          <a:ea typeface="+mn-ea"/>
                          <a:cs typeface="+mn-cs"/>
                        </a:rPr>
                        <a:t>201728007514073</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颜梦珂</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a:solidFill>
                            <a:schemeClr val="tx1"/>
                          </a:solidFill>
                          <a:effectLst/>
                          <a:latin typeface="+mn-ea"/>
                          <a:ea typeface="+mn-ea"/>
                          <a:cs typeface="+mn-cs"/>
                        </a:rPr>
                        <a:t>矿物学、岩石学、矿床学</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r>
                        <a:rPr lang="zh-CN" altLang="en-US" sz="1400" b="1" i="0" u="none" strike="noStrike" kern="1200" dirty="0">
                          <a:solidFill>
                            <a:schemeClr val="tx1"/>
                          </a:solidFill>
                          <a:effectLst/>
                          <a:latin typeface="+mn-ea"/>
                          <a:ea typeface="+mn-ea"/>
                          <a:cs typeface="+mn-cs"/>
                        </a:rPr>
                        <a:t>全国统考</a:t>
                      </a:r>
                    </a:p>
                  </a:txBody>
                  <a:tcPr marL="7044" marR="7044" marT="70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2089686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标题 4"/>
          <p:cNvSpPr>
            <a:spLocks noGrp="1"/>
          </p:cNvSpPr>
          <p:nvPr>
            <p:ph type="title" idx="4294967295"/>
          </p:nvPr>
        </p:nvSpPr>
        <p:spPr>
          <a:xfrm>
            <a:off x="395288" y="1773238"/>
            <a:ext cx="8229600" cy="2438400"/>
          </a:xfrm>
        </p:spPr>
        <p:txBody>
          <a:bodyPr anchor="ctr"/>
          <a:lstStyle/>
          <a:p>
            <a:pPr algn="ctr" eaLnBrk="1" hangingPunct="1">
              <a:defRPr/>
            </a:pPr>
            <a:r>
              <a:rPr lang="zh-CN" altLang="en-US" sz="4000" b="1" dirty="0">
                <a:solidFill>
                  <a:srgbClr val="FF0000"/>
                </a:solidFill>
                <a:effectLst>
                  <a:outerShdw blurRad="38100" dist="38100" dir="2700000" algn="tl">
                    <a:srgbClr val="C0C0C0"/>
                  </a:outerShdw>
                </a:effectLst>
              </a:rPr>
              <a:t>预祝同学们顺利通过学位论文</a:t>
            </a:r>
            <a:br>
              <a:rPr lang="zh-CN" altLang="en-US" sz="4000" b="1" dirty="0">
                <a:solidFill>
                  <a:srgbClr val="FF0000"/>
                </a:solidFill>
                <a:effectLst>
                  <a:outerShdw blurRad="38100" dist="38100" dir="2700000" algn="tl">
                    <a:srgbClr val="C0C0C0"/>
                  </a:outerShdw>
                </a:effectLst>
              </a:rPr>
            </a:br>
            <a:r>
              <a:rPr lang="zh-CN" altLang="en-US" sz="4000" b="1" dirty="0">
                <a:solidFill>
                  <a:srgbClr val="FF0000"/>
                </a:solidFill>
                <a:effectLst>
                  <a:outerShdw blurRad="38100" dist="38100" dir="2700000" algn="tl">
                    <a:srgbClr val="C0C0C0"/>
                  </a:outerShdw>
                </a:effectLst>
              </a:rPr>
              <a:t>答辩，圆满毕业！</a:t>
            </a:r>
          </a:p>
        </p:txBody>
      </p:sp>
      <p:sp>
        <p:nvSpPr>
          <p:cNvPr id="18435" name="内容占位符 5"/>
          <p:cNvSpPr>
            <a:spLocks noGrp="1"/>
          </p:cNvSpPr>
          <p:nvPr>
            <p:ph idx="4294967295"/>
          </p:nvPr>
        </p:nvSpPr>
        <p:spPr>
          <a:xfrm>
            <a:off x="250825" y="4941888"/>
            <a:ext cx="8229600" cy="1109662"/>
          </a:xfrm>
        </p:spPr>
        <p:txBody>
          <a:bodyPr/>
          <a:lstStyle/>
          <a:p>
            <a:pPr algn="r" eaLnBrk="1" hangingPunct="1">
              <a:buFont typeface="Wingdings 2" pitchFamily="18" charset="2"/>
              <a:buNone/>
              <a:defRPr/>
            </a:pPr>
            <a:r>
              <a:rPr lang="zh-CN" altLang="en-US" sz="2400" b="1" dirty="0">
                <a:solidFill>
                  <a:srgbClr val="03495C"/>
                </a:solidFill>
                <a:effectLst>
                  <a:outerShdw blurRad="38100" dist="38100" dir="2700000" algn="tl">
                    <a:srgbClr val="C0C0C0"/>
                  </a:outerShdw>
                </a:effectLst>
                <a:latin typeface="华文楷体" pitchFamily="2" charset="-122"/>
                <a:ea typeface="华文楷体" pitchFamily="2" charset="-122"/>
              </a:rPr>
              <a:t>地质与地球物理所教育处</a:t>
            </a:r>
          </a:p>
          <a:p>
            <a:pPr algn="r" eaLnBrk="1" hangingPunct="1">
              <a:buFont typeface="Wingdings 2" pitchFamily="18" charset="2"/>
              <a:buNone/>
              <a:defRPr/>
            </a:pPr>
            <a:r>
              <a:rPr lang="en-US" altLang="zh-CN" sz="2400" b="1" dirty="0" smtClean="0">
                <a:solidFill>
                  <a:srgbClr val="03495C"/>
                </a:solidFill>
                <a:effectLst>
                  <a:outerShdw blurRad="38100" dist="38100" dir="2700000" algn="tl">
                    <a:srgbClr val="C0C0C0"/>
                  </a:outerShdw>
                </a:effectLst>
                <a:latin typeface="华文楷体" pitchFamily="2" charset="-122"/>
                <a:ea typeface="华文楷体" pitchFamily="2" charset="-122"/>
              </a:rPr>
              <a:t>2020</a:t>
            </a:r>
            <a:r>
              <a:rPr lang="zh-CN" altLang="en-US" sz="2400" b="1" dirty="0" smtClean="0">
                <a:solidFill>
                  <a:srgbClr val="03495C"/>
                </a:solidFill>
                <a:effectLst>
                  <a:outerShdw blurRad="38100" dist="38100" dir="2700000" algn="tl">
                    <a:srgbClr val="C0C0C0"/>
                  </a:outerShdw>
                </a:effectLst>
                <a:latin typeface="华文楷体" pitchFamily="2" charset="-122"/>
                <a:ea typeface="华文楷体" pitchFamily="2" charset="-122"/>
              </a:rPr>
              <a:t>年</a:t>
            </a:r>
            <a:r>
              <a:rPr lang="en-US" altLang="zh-CN" sz="2400" b="1" smtClean="0">
                <a:solidFill>
                  <a:srgbClr val="03495C"/>
                </a:solidFill>
                <a:effectLst>
                  <a:outerShdw blurRad="38100" dist="38100" dir="2700000" algn="tl">
                    <a:srgbClr val="C0C0C0"/>
                  </a:outerShdw>
                </a:effectLst>
                <a:latin typeface="华文楷体" pitchFamily="2" charset="-122"/>
                <a:ea typeface="华文楷体" pitchFamily="2" charset="-122"/>
              </a:rPr>
              <a:t>3</a:t>
            </a:r>
            <a:r>
              <a:rPr lang="zh-CN" altLang="en-US" sz="2400" b="1" smtClean="0">
                <a:solidFill>
                  <a:srgbClr val="03495C"/>
                </a:solidFill>
                <a:effectLst>
                  <a:outerShdw blurRad="38100" dist="38100" dir="2700000" algn="tl">
                    <a:srgbClr val="C0C0C0"/>
                  </a:outerShdw>
                </a:effectLst>
                <a:latin typeface="华文楷体" pitchFamily="2" charset="-122"/>
                <a:ea typeface="华文楷体" pitchFamily="2" charset="-122"/>
              </a:rPr>
              <a:t>月</a:t>
            </a:r>
            <a:endParaRPr lang="zh-CN" altLang="en-US" sz="2400" b="1" dirty="0">
              <a:solidFill>
                <a:srgbClr val="03495C"/>
              </a:solidFill>
              <a:effectLst>
                <a:outerShdw blurRad="38100" dist="38100" dir="2700000" algn="tl">
                  <a:srgbClr val="C0C0C0"/>
                </a:outerShdw>
              </a:effectLst>
              <a:latin typeface="华文楷体" pitchFamily="2" charset="-122"/>
              <a:ea typeface="华文楷体" pitchFamily="2" charset="-122"/>
            </a:endParaRPr>
          </a:p>
        </p:txBody>
      </p:sp>
      <p:grpSp>
        <p:nvGrpSpPr>
          <p:cNvPr id="32772" name="Group 8"/>
          <p:cNvGrpSpPr>
            <a:grpSpLocks/>
          </p:cNvGrpSpPr>
          <p:nvPr/>
        </p:nvGrpSpPr>
        <p:grpSpPr bwMode="auto">
          <a:xfrm>
            <a:off x="201613" y="6453188"/>
            <a:ext cx="8942387" cy="411162"/>
            <a:chOff x="127" y="4065"/>
            <a:chExt cx="5633" cy="259"/>
          </a:xfrm>
        </p:grpSpPr>
        <p:sp>
          <p:nvSpPr>
            <p:cNvPr id="32774" name="Line 9"/>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32775" name="Text Box 10"/>
            <p:cNvSpPr txBox="1">
              <a:spLocks noChangeArrowheads="1"/>
            </p:cNvSpPr>
            <p:nvPr/>
          </p:nvSpPr>
          <p:spPr bwMode="auto">
            <a:xfrm>
              <a:off x="2200" y="4093"/>
              <a:ext cx="167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     </a:t>
              </a:r>
              <a:endParaRPr lang="en-US" altLang="zh-CN" b="1">
                <a:solidFill>
                  <a:schemeClr val="tx2"/>
                </a:solidFill>
              </a:endParaRPr>
            </a:p>
          </p:txBody>
        </p:sp>
      </p:grpSp>
      <p:pic>
        <p:nvPicPr>
          <p:cNvPr id="32773" name="Picture 12"/>
          <p:cNvPicPr>
            <a:picLocks noChangeAspect="1" noChangeArrowheads="1"/>
          </p:cNvPicPr>
          <p:nvPr/>
        </p:nvPicPr>
        <p:blipFill>
          <a:blip r:embed="rId3" cstate="print"/>
          <a:srcRect/>
          <a:stretch>
            <a:fillRect/>
          </a:stretch>
        </p:blipFill>
        <p:spPr bwMode="auto">
          <a:xfrm>
            <a:off x="8266113" y="0"/>
            <a:ext cx="877887" cy="90805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71600" y="620688"/>
            <a:ext cx="7200800" cy="5555367"/>
          </a:xfrm>
          <a:prstGeom prst="rect">
            <a:avLst/>
          </a:prstGeom>
        </p:spPr>
        <p:txBody>
          <a:bodyPr wrap="square">
            <a:spAutoFit/>
          </a:bodyPr>
          <a:lstStyle/>
          <a:p>
            <a:pPr>
              <a:lnSpc>
                <a:spcPts val="3200"/>
              </a:lnSpc>
              <a:spcAft>
                <a:spcPts val="1800"/>
              </a:spcAft>
              <a:defRPr/>
            </a:pPr>
            <a:r>
              <a:rPr lang="zh-CN" altLang="en-US" sz="4000" b="1" dirty="0">
                <a:solidFill>
                  <a:srgbClr val="000066"/>
                </a:solidFill>
                <a:effectLst>
                  <a:outerShdw blurRad="38100" dist="38100" dir="2700000" algn="tl">
                    <a:srgbClr val="C0C0C0"/>
                  </a:outerShdw>
                </a:effectLst>
                <a:latin typeface="+mj-lt"/>
                <a:ea typeface="+mj-ea"/>
                <a:cs typeface="+mj-cs"/>
              </a:rPr>
              <a:t>三、答辩前准备</a:t>
            </a:r>
            <a:endParaRPr lang="en-US" altLang="zh-CN" sz="4000" b="1" dirty="0">
              <a:solidFill>
                <a:srgbClr val="000066"/>
              </a:solidFill>
              <a:effectLst>
                <a:outerShdw blurRad="38100" dist="38100" dir="2700000" algn="tl">
                  <a:srgbClr val="C0C0C0"/>
                </a:outerShdw>
              </a:effectLst>
              <a:latin typeface="+mj-lt"/>
              <a:ea typeface="+mj-ea"/>
              <a:cs typeface="+mj-cs"/>
            </a:endParaRPr>
          </a:p>
          <a:p>
            <a:pPr>
              <a:lnSpc>
                <a:spcPts val="3200"/>
              </a:lnSpc>
              <a:spcBef>
                <a:spcPts val="1200"/>
              </a:spcBef>
              <a:spcAft>
                <a:spcPts val="600"/>
              </a:spcAft>
              <a:defRPr/>
            </a:pPr>
            <a:r>
              <a:rPr lang="zh-CN" altLang="en-US" sz="2400" b="1" dirty="0">
                <a:solidFill>
                  <a:srgbClr val="FF0000"/>
                </a:solidFill>
                <a:effectLst>
                  <a:outerShdw blurRad="38100" dist="38100" dir="2700000" algn="tl">
                    <a:srgbClr val="C0C0C0"/>
                  </a:outerShdw>
                </a:effectLst>
                <a:latin typeface="+mn-ea"/>
              </a:rPr>
              <a:t>（一）论文评阅</a:t>
            </a:r>
            <a:r>
              <a:rPr lang="zh-CN" altLang="en-US" sz="2400" b="1" dirty="0" smtClean="0">
                <a:solidFill>
                  <a:srgbClr val="FF0000"/>
                </a:solidFill>
                <a:effectLst>
                  <a:outerShdw blurRad="38100" dist="38100" dir="2700000" algn="tl">
                    <a:srgbClr val="C0C0C0"/>
                  </a:outerShdw>
                </a:effectLst>
                <a:latin typeface="+mn-ea"/>
              </a:rPr>
              <a:t>前</a:t>
            </a:r>
            <a:endParaRPr lang="en-US" altLang="zh-CN" sz="2400" b="1" dirty="0">
              <a:solidFill>
                <a:srgbClr val="FF0000"/>
              </a:solidFill>
              <a:effectLst>
                <a:outerShdw blurRad="38100" dist="38100" dir="2700000" algn="tl">
                  <a:srgbClr val="C0C0C0"/>
                </a:outerShdw>
              </a:effectLst>
              <a:latin typeface="+mn-ea"/>
            </a:endParaRPr>
          </a:p>
          <a:p>
            <a:pPr marL="541338">
              <a:lnSpc>
                <a:spcPts val="3200"/>
              </a:lnSpc>
              <a:spcBef>
                <a:spcPts val="600"/>
              </a:spcBef>
              <a:spcAft>
                <a:spcPts val="600"/>
              </a:spcAft>
              <a:defRPr/>
            </a:pPr>
            <a:r>
              <a:rPr lang="en-US" altLang="zh-CN" sz="2400" b="1" dirty="0">
                <a:solidFill>
                  <a:srgbClr val="FF0000"/>
                </a:solidFill>
                <a:effectLst>
                  <a:outerShdw blurRad="38100" dist="38100" dir="2700000" algn="tl">
                    <a:srgbClr val="C0C0C0"/>
                  </a:outerShdw>
                </a:effectLst>
                <a:latin typeface="+mn-ea"/>
              </a:rPr>
              <a:t>1</a:t>
            </a:r>
            <a:r>
              <a:rPr lang="zh-CN" altLang="en-US" sz="2400" b="1" dirty="0">
                <a:solidFill>
                  <a:srgbClr val="FF0000"/>
                </a:solidFill>
                <a:effectLst>
                  <a:outerShdw blurRad="38100" dist="38100" dir="2700000" algn="tl">
                    <a:srgbClr val="C0C0C0"/>
                  </a:outerShdw>
                </a:effectLst>
                <a:latin typeface="+mn-ea"/>
              </a:rPr>
              <a:t>、</a:t>
            </a:r>
            <a:r>
              <a:rPr lang="zh-CN" altLang="en-US" sz="2400" b="1" kern="0" dirty="0">
                <a:solidFill>
                  <a:srgbClr val="FF0000"/>
                </a:solidFill>
                <a:effectLst>
                  <a:outerShdw blurRad="38100" dist="38100" dir="2700000" algn="tl">
                    <a:srgbClr val="C0C0C0"/>
                  </a:outerShdw>
                </a:effectLst>
                <a:latin typeface="+mn-ea"/>
              </a:rPr>
              <a:t>博士、硕士学位论文撰写格式</a:t>
            </a:r>
            <a:endParaRPr lang="en-US" altLang="zh-CN" sz="2400" b="1" kern="0" dirty="0">
              <a:solidFill>
                <a:srgbClr val="FF0000"/>
              </a:solidFill>
              <a:effectLst>
                <a:outerShdw blurRad="38100" dist="38100" dir="2700000" algn="tl">
                  <a:srgbClr val="C0C0C0"/>
                </a:outerShdw>
              </a:effectLst>
              <a:latin typeface="+mn-ea"/>
            </a:endParaRPr>
          </a:p>
          <a:p>
            <a:pPr marL="541338">
              <a:lnSpc>
                <a:spcPts val="3200"/>
              </a:lnSpc>
              <a:spcBef>
                <a:spcPts val="600"/>
              </a:spcBef>
              <a:spcAft>
                <a:spcPts val="600"/>
              </a:spcAft>
              <a:defRPr/>
            </a:pPr>
            <a:r>
              <a:rPr lang="en-US" altLang="zh-CN" sz="2400" b="1" kern="0" dirty="0">
                <a:solidFill>
                  <a:srgbClr val="FF0000"/>
                </a:solidFill>
                <a:effectLst>
                  <a:outerShdw blurRad="38100" dist="38100" dir="2700000" algn="tl">
                    <a:srgbClr val="C0C0C0"/>
                  </a:outerShdw>
                </a:effectLst>
                <a:latin typeface="+mn-ea"/>
              </a:rPr>
              <a:t>2</a:t>
            </a:r>
            <a:r>
              <a:rPr lang="zh-CN" altLang="en-US" sz="2400" b="1" kern="0" dirty="0" smtClean="0">
                <a:solidFill>
                  <a:srgbClr val="FF0000"/>
                </a:solidFill>
                <a:effectLst>
                  <a:outerShdw blurRad="38100" dist="38100" dir="2700000" algn="tl">
                    <a:srgbClr val="C0C0C0"/>
                  </a:outerShdw>
                </a:effectLst>
                <a:latin typeface="+mn-ea"/>
              </a:rPr>
              <a:t>、所</a:t>
            </a:r>
            <a:r>
              <a:rPr lang="zh-CN" altLang="en-US" sz="2400" b="1" kern="0" dirty="0">
                <a:solidFill>
                  <a:srgbClr val="FF0000"/>
                </a:solidFill>
                <a:effectLst>
                  <a:outerShdw blurRad="38100" dist="38100" dir="2700000" algn="tl">
                    <a:srgbClr val="C0C0C0"/>
                  </a:outerShdw>
                </a:effectLst>
                <a:latin typeface="+mn-ea"/>
              </a:rPr>
              <a:t>内论文查</a:t>
            </a:r>
            <a:r>
              <a:rPr lang="zh-CN" altLang="en-US" sz="2400" b="1" kern="0" dirty="0" smtClean="0">
                <a:solidFill>
                  <a:srgbClr val="FF0000"/>
                </a:solidFill>
                <a:effectLst>
                  <a:outerShdw blurRad="38100" dist="38100" dir="2700000" algn="tl">
                    <a:srgbClr val="C0C0C0"/>
                  </a:outerShdw>
                </a:effectLst>
                <a:latin typeface="+mn-ea"/>
              </a:rPr>
              <a:t>重</a:t>
            </a:r>
            <a:endParaRPr lang="en-US" altLang="zh-CN" sz="2400" b="1" kern="0" dirty="0" smtClean="0">
              <a:solidFill>
                <a:srgbClr val="FF0000"/>
              </a:solidFill>
              <a:effectLst>
                <a:outerShdw blurRad="38100" dist="38100" dir="2700000" algn="tl">
                  <a:srgbClr val="C0C0C0"/>
                </a:outerShdw>
              </a:effectLst>
              <a:latin typeface="+mn-ea"/>
            </a:endParaRPr>
          </a:p>
          <a:p>
            <a:pPr marL="90488">
              <a:lnSpc>
                <a:spcPts val="3200"/>
              </a:lnSpc>
              <a:spcBef>
                <a:spcPts val="600"/>
              </a:spcBef>
              <a:spcAft>
                <a:spcPts val="600"/>
              </a:spcAft>
              <a:defRPr/>
            </a:pPr>
            <a:r>
              <a:rPr lang="zh-CN" altLang="en-US" sz="2400" b="1" kern="0" dirty="0">
                <a:solidFill>
                  <a:srgbClr val="FF0000"/>
                </a:solidFill>
                <a:effectLst>
                  <a:outerShdw blurRad="38100" dist="38100" dir="2700000" algn="tl">
                    <a:srgbClr val="C0C0C0"/>
                  </a:outerShdw>
                </a:effectLst>
                <a:latin typeface="+mn-ea"/>
              </a:rPr>
              <a:t>提醒</a:t>
            </a:r>
            <a:r>
              <a:rPr lang="zh-CN" altLang="en-US" sz="2400" b="1" kern="0" dirty="0" smtClean="0">
                <a:solidFill>
                  <a:srgbClr val="FF0000"/>
                </a:solidFill>
                <a:effectLst>
                  <a:outerShdw blurRad="38100" dist="38100" dir="2700000" algn="tl">
                    <a:srgbClr val="C0C0C0"/>
                  </a:outerShdw>
                </a:effectLst>
                <a:latin typeface="+mn-ea"/>
              </a:rPr>
              <a:t>：国家</a:t>
            </a:r>
            <a:r>
              <a:rPr lang="zh-CN" altLang="en-US" sz="2400" b="1" kern="0" dirty="0">
                <a:solidFill>
                  <a:srgbClr val="FF0000"/>
                </a:solidFill>
                <a:effectLst>
                  <a:outerShdw blurRad="38100" dist="38100" dir="2700000" algn="tl">
                    <a:srgbClr val="C0C0C0"/>
                  </a:outerShdw>
                </a:effectLst>
                <a:latin typeface="+mn-ea"/>
              </a:rPr>
              <a:t>论文质量抽检及“存在问题论文”</a:t>
            </a:r>
            <a:r>
              <a:rPr lang="zh-CN" altLang="en-US" sz="2400" b="1" kern="0" dirty="0" smtClean="0">
                <a:solidFill>
                  <a:srgbClr val="FF0000"/>
                </a:solidFill>
                <a:effectLst>
                  <a:outerShdw blurRad="38100" dist="38100" dir="2700000" algn="tl">
                    <a:srgbClr val="C0C0C0"/>
                  </a:outerShdw>
                </a:effectLst>
                <a:latin typeface="+mn-ea"/>
              </a:rPr>
              <a:t>处理</a:t>
            </a:r>
            <a:endParaRPr lang="en-US" altLang="zh-CN" sz="2400" b="1" kern="0" dirty="0">
              <a:solidFill>
                <a:srgbClr val="FF0000"/>
              </a:solidFill>
              <a:effectLst>
                <a:outerShdw blurRad="38100" dist="38100" dir="2700000" algn="tl">
                  <a:srgbClr val="C0C0C0"/>
                </a:outerShdw>
              </a:effectLst>
              <a:latin typeface="+mn-ea"/>
            </a:endParaRPr>
          </a:p>
          <a:p>
            <a:pPr>
              <a:lnSpc>
                <a:spcPts val="3200"/>
              </a:lnSpc>
              <a:spcBef>
                <a:spcPts val="1200"/>
              </a:spcBef>
              <a:spcAft>
                <a:spcPts val="600"/>
              </a:spcAft>
              <a:defRPr/>
            </a:pPr>
            <a:r>
              <a:rPr lang="zh-CN" altLang="en-US" sz="2400" b="1" kern="0" dirty="0">
                <a:effectLst>
                  <a:outerShdw blurRad="38100" dist="38100" dir="2700000" algn="tl">
                    <a:srgbClr val="C0C0C0"/>
                  </a:outerShdw>
                </a:effectLst>
                <a:highlight>
                  <a:srgbClr val="FFFF00"/>
                </a:highlight>
                <a:latin typeface="+mn-ea"/>
              </a:rPr>
              <a:t>（二）毕业及学位论文答辩申请资格审核</a:t>
            </a:r>
            <a:endParaRPr lang="en-US" altLang="zh-CN" sz="2400" b="1" kern="0" dirty="0">
              <a:effectLst>
                <a:outerShdw blurRad="38100" dist="38100" dir="2700000" algn="tl">
                  <a:srgbClr val="C0C0C0"/>
                </a:outerShdw>
              </a:effectLst>
              <a:highlight>
                <a:srgbClr val="FFFF00"/>
              </a:highlight>
              <a:latin typeface="+mn-ea"/>
            </a:endParaRPr>
          </a:p>
          <a:p>
            <a:pPr>
              <a:lnSpc>
                <a:spcPts val="3200"/>
              </a:lnSpc>
              <a:spcBef>
                <a:spcPts val="1200"/>
              </a:spcBef>
              <a:spcAft>
                <a:spcPts val="600"/>
              </a:spcAft>
              <a:defRPr/>
            </a:pPr>
            <a:r>
              <a:rPr lang="zh-CN" altLang="en-US" sz="2400" b="1" kern="0" dirty="0">
                <a:effectLst>
                  <a:outerShdw blurRad="38100" dist="38100" dir="2700000" algn="tl">
                    <a:srgbClr val="C0C0C0"/>
                  </a:outerShdw>
                </a:effectLst>
                <a:latin typeface="+mn-ea"/>
              </a:rPr>
              <a:t>（三）答辩前各项工作流程及应提交的纸制材料</a:t>
            </a:r>
            <a:endParaRPr lang="en-US" altLang="zh-CN" sz="2400" b="1" kern="0" dirty="0">
              <a:effectLst>
                <a:outerShdw blurRad="38100" dist="38100" dir="2700000" algn="tl">
                  <a:srgbClr val="C0C0C0"/>
                </a:outerShdw>
              </a:effectLst>
              <a:latin typeface="+mn-ea"/>
            </a:endParaRPr>
          </a:p>
          <a:p>
            <a:pPr>
              <a:lnSpc>
                <a:spcPts val="3200"/>
              </a:lnSpc>
              <a:spcBef>
                <a:spcPts val="1200"/>
              </a:spcBef>
              <a:spcAft>
                <a:spcPts val="600"/>
              </a:spcAft>
              <a:defRPr/>
            </a:pPr>
            <a:r>
              <a:rPr lang="zh-CN" altLang="en-US" sz="2400" b="1" kern="0" dirty="0">
                <a:effectLst>
                  <a:outerShdw blurRad="38100" dist="38100" dir="2700000" algn="tl">
                    <a:srgbClr val="C0C0C0"/>
                  </a:outerShdw>
                </a:effectLst>
                <a:latin typeface="+mn-ea"/>
              </a:rPr>
              <a:t>（四）论文评阅、答辩</a:t>
            </a:r>
            <a:endParaRPr lang="en-US" altLang="zh-CN" sz="2400" b="1" kern="0" dirty="0">
              <a:effectLst>
                <a:outerShdw blurRad="38100" dist="38100" dir="2700000" algn="tl">
                  <a:srgbClr val="C0C0C0"/>
                </a:outerShdw>
              </a:effectLst>
              <a:latin typeface="+mn-ea"/>
            </a:endParaRPr>
          </a:p>
          <a:p>
            <a:pPr>
              <a:lnSpc>
                <a:spcPts val="3200"/>
              </a:lnSpc>
              <a:spcBef>
                <a:spcPts val="1200"/>
              </a:spcBef>
              <a:spcAft>
                <a:spcPts val="600"/>
              </a:spcAft>
              <a:defRPr/>
            </a:pPr>
            <a:r>
              <a:rPr lang="zh-CN" altLang="en-US" sz="2400" b="1" kern="0" dirty="0">
                <a:effectLst>
                  <a:outerShdw blurRad="38100" dist="38100" dir="2700000" algn="tl">
                    <a:srgbClr val="C0C0C0"/>
                  </a:outerShdw>
                </a:effectLst>
                <a:latin typeface="+mn-ea"/>
              </a:rPr>
              <a:t>（五）</a:t>
            </a:r>
            <a:r>
              <a:rPr lang="zh-CN" altLang="en-US" sz="2400" b="1" dirty="0">
                <a:effectLst>
                  <a:outerShdw blurRad="38100" dist="38100" dir="2700000" algn="tl">
                    <a:srgbClr val="C0C0C0"/>
                  </a:outerShdw>
                </a:effectLst>
                <a:latin typeface="+mn-ea"/>
              </a:rPr>
              <a:t>各种提交表格的填写说明</a:t>
            </a:r>
          </a:p>
        </p:txBody>
      </p:sp>
    </p:spTree>
    <p:extLst>
      <p:ext uri="{BB962C8B-B14F-4D97-AF65-F5344CB8AC3E}">
        <p14:creationId xmlns:p14="http://schemas.microsoft.com/office/powerpoint/2010/main" val="2813828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539552" y="1196752"/>
            <a:ext cx="7991475" cy="3711785"/>
          </a:xfrm>
          <a:prstGeom prst="rect">
            <a:avLst/>
          </a:prstGeom>
          <a:noFill/>
          <a:ln w="9525">
            <a:noFill/>
            <a:miter lim="800000"/>
            <a:headEnd/>
            <a:tailEnd/>
          </a:ln>
        </p:spPr>
        <p:txBody>
          <a:bodyPr>
            <a:spAutoFit/>
          </a:bodyPr>
          <a:lstStyle/>
          <a:p>
            <a:pPr>
              <a:lnSpc>
                <a:spcPct val="140000"/>
              </a:lnSpc>
            </a:pPr>
            <a:r>
              <a:rPr lang="en-US" altLang="zh-CN"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1</a:t>
            </a:r>
            <a:r>
              <a:rPr lang="zh-CN" altLang="en-US"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、博士、硕士学位论文撰写格式</a:t>
            </a:r>
          </a:p>
          <a:p>
            <a:pPr indent="711200">
              <a:lnSpc>
                <a:spcPct val="140000"/>
              </a:lnSpc>
            </a:pPr>
            <a:r>
              <a:rPr lang="zh-CN" altLang="en-US" sz="2400" dirty="0" smtClean="0">
                <a:solidFill>
                  <a:srgbClr val="000000"/>
                </a:solidFill>
              </a:rPr>
              <a:t>学位论文需严格按</a:t>
            </a:r>
            <a:r>
              <a:rPr lang="en-US" altLang="zh-CN" sz="2400" b="1" dirty="0">
                <a:solidFill>
                  <a:srgbClr val="FF0000"/>
                </a:solidFill>
              </a:rPr>
              <a:t>《</a:t>
            </a:r>
            <a:r>
              <a:rPr lang="zh-CN" altLang="en-US" sz="2400" b="1" dirty="0">
                <a:solidFill>
                  <a:srgbClr val="FF0000"/>
                </a:solidFill>
              </a:rPr>
              <a:t>中国科学院大学研究生学位论文撰写规范指导意见</a:t>
            </a:r>
            <a:r>
              <a:rPr lang="en-US" altLang="zh-CN" sz="2400" b="1" dirty="0">
                <a:solidFill>
                  <a:srgbClr val="FF0000"/>
                </a:solidFill>
              </a:rPr>
              <a:t>》</a:t>
            </a:r>
            <a:r>
              <a:rPr lang="zh-CN" altLang="en-US" sz="2400" b="1" dirty="0">
                <a:solidFill>
                  <a:srgbClr val="FF0000"/>
                </a:solidFill>
              </a:rPr>
              <a:t>（</a:t>
            </a:r>
            <a:r>
              <a:rPr lang="en-US" altLang="zh-CN" sz="2400" b="1" dirty="0">
                <a:solidFill>
                  <a:srgbClr val="FF0000"/>
                </a:solidFill>
              </a:rPr>
              <a:t>2017</a:t>
            </a:r>
            <a:r>
              <a:rPr lang="zh-CN" altLang="en-US" sz="2400" b="1" dirty="0">
                <a:solidFill>
                  <a:srgbClr val="FF0000"/>
                </a:solidFill>
              </a:rPr>
              <a:t>年</a:t>
            </a:r>
            <a:r>
              <a:rPr lang="en-US" altLang="zh-CN" sz="2400" b="1" dirty="0">
                <a:solidFill>
                  <a:srgbClr val="FF0000"/>
                </a:solidFill>
              </a:rPr>
              <a:t>12</a:t>
            </a:r>
            <a:r>
              <a:rPr lang="zh-CN" altLang="en-US" sz="2400" b="1" dirty="0">
                <a:solidFill>
                  <a:srgbClr val="FF0000"/>
                </a:solidFill>
              </a:rPr>
              <a:t>月发布）</a:t>
            </a:r>
            <a:r>
              <a:rPr lang="zh-CN" altLang="en-US" sz="2400" dirty="0">
                <a:solidFill>
                  <a:srgbClr val="000000"/>
                </a:solidFill>
              </a:rPr>
              <a:t>中的要求</a:t>
            </a:r>
            <a:r>
              <a:rPr lang="zh-CN" altLang="en-US" sz="2400" dirty="0" smtClean="0">
                <a:solidFill>
                  <a:srgbClr val="000000"/>
                </a:solidFill>
              </a:rPr>
              <a:t>撰写，不符合该撰写规范</a:t>
            </a:r>
            <a:r>
              <a:rPr lang="zh-CN" altLang="en-US" sz="2400" dirty="0">
                <a:solidFill>
                  <a:srgbClr val="000000"/>
                </a:solidFill>
              </a:rPr>
              <a:t>的学位</a:t>
            </a:r>
            <a:r>
              <a:rPr lang="zh-CN" altLang="en-US" sz="2400" dirty="0" smtClean="0">
                <a:solidFill>
                  <a:srgbClr val="000000"/>
                </a:solidFill>
              </a:rPr>
              <a:t>论文，将</a:t>
            </a:r>
            <a:r>
              <a:rPr lang="zh-CN" altLang="en-US" sz="2400" dirty="0">
                <a:solidFill>
                  <a:srgbClr val="000000"/>
                </a:solidFill>
              </a:rPr>
              <a:t>不予以进行学位审核</a:t>
            </a:r>
            <a:r>
              <a:rPr lang="zh-CN" altLang="en-US" sz="2400" dirty="0" smtClean="0">
                <a:solidFill>
                  <a:srgbClr val="000000"/>
                </a:solidFill>
              </a:rPr>
              <a:t>。</a:t>
            </a:r>
            <a:endParaRPr lang="en-US" altLang="zh-CN" sz="2400" dirty="0">
              <a:solidFill>
                <a:srgbClr val="000000"/>
              </a:solidFill>
            </a:endParaRPr>
          </a:p>
          <a:p>
            <a:pPr indent="711200">
              <a:lnSpc>
                <a:spcPct val="140000"/>
              </a:lnSpc>
            </a:pPr>
            <a:endParaRPr lang="zh-CN" altLang="en-US" sz="2400" b="1" dirty="0">
              <a:solidFill>
                <a:srgbClr val="003300"/>
              </a:solidFill>
              <a:latin typeface="宋体" pitchFamily="2" charset="-122"/>
            </a:endParaRPr>
          </a:p>
          <a:p>
            <a:pPr>
              <a:lnSpc>
                <a:spcPct val="140000"/>
              </a:lnSpc>
            </a:pPr>
            <a:r>
              <a:rPr lang="zh-CN" altLang="en-US"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注：最终提交至学位管理系统中</a:t>
            </a:r>
            <a:r>
              <a:rPr lang="zh-CN" altLang="en-US" sz="2400" b="1" dirty="0" smtClean="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的学位论文</a:t>
            </a:r>
            <a:r>
              <a:rPr lang="zh-CN" altLang="en-US"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务必与提交</a:t>
            </a:r>
            <a:r>
              <a:rPr lang="zh-CN" altLang="en-US" sz="2400" b="1" dirty="0" smtClean="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的</a:t>
            </a:r>
            <a:r>
              <a:rPr lang="en-US" altLang="zh-CN" sz="2400" b="1" dirty="0" smtClean="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4</a:t>
            </a:r>
            <a:r>
              <a:rPr lang="zh-CN" altLang="en-US" sz="2400" b="1" dirty="0" smtClean="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份纸</a:t>
            </a:r>
            <a:r>
              <a:rPr lang="zh-CN" altLang="en-US"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制版论文</a:t>
            </a:r>
            <a:r>
              <a:rPr lang="zh-CN" altLang="en-US" sz="2400" b="1"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内容完全一致</a:t>
            </a:r>
            <a:r>
              <a:rPr lang="zh-CN" altLang="en-US"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a:t>
            </a:r>
            <a:endParaRPr lang="en-US" altLang="zh-CN" sz="2400" b="1" u="sng" dirty="0">
              <a:solidFill>
                <a:srgbClr val="003300"/>
              </a:solidFill>
              <a:latin typeface="宋体" pitchFamily="2" charset="-122"/>
            </a:endParaRPr>
          </a:p>
        </p:txBody>
      </p:sp>
      <p:sp>
        <p:nvSpPr>
          <p:cNvPr id="4" name="矩形 3"/>
          <p:cNvSpPr/>
          <p:nvPr/>
        </p:nvSpPr>
        <p:spPr>
          <a:xfrm>
            <a:off x="251520" y="457508"/>
            <a:ext cx="3070071" cy="523220"/>
          </a:xfrm>
          <a:prstGeom prst="rect">
            <a:avLst/>
          </a:prstGeom>
        </p:spPr>
        <p:txBody>
          <a:bodyPr wrap="none">
            <a:spAutoFit/>
          </a:bodyPr>
          <a:lstStyle/>
          <a:p>
            <a:r>
              <a:rPr lang="zh-CN" altLang="en-US" sz="2800" b="1" dirty="0">
                <a:solidFill>
                  <a:srgbClr val="FF0000"/>
                </a:solidFill>
                <a:latin typeface="黑体" panose="02010609060101010101" pitchFamily="49" charset="-122"/>
                <a:ea typeface="黑体" panose="02010609060101010101" pitchFamily="49" charset="-122"/>
              </a:rPr>
              <a:t>（一）论文评阅</a:t>
            </a:r>
            <a:r>
              <a:rPr lang="zh-CN" altLang="en-US" sz="2800" b="1" dirty="0" smtClean="0">
                <a:solidFill>
                  <a:srgbClr val="FF0000"/>
                </a:solidFill>
                <a:latin typeface="黑体" panose="02010609060101010101" pitchFamily="49" charset="-122"/>
                <a:ea typeface="黑体" panose="02010609060101010101" pitchFamily="49" charset="-122"/>
              </a:rPr>
              <a:t>前</a:t>
            </a:r>
            <a:endParaRPr lang="zh-CN" altLang="en-US" sz="2800" b="1" dirty="0">
              <a:solidFill>
                <a:srgbClr val="FF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4020201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2"/>
          <p:cNvSpPr txBox="1"/>
          <p:nvPr/>
        </p:nvSpPr>
        <p:spPr>
          <a:xfrm>
            <a:off x="323528" y="476672"/>
            <a:ext cx="8496944" cy="5755422"/>
          </a:xfrm>
          <a:prstGeom prst="rect">
            <a:avLst/>
          </a:prstGeom>
          <a:noFill/>
        </p:spPr>
        <p:txBody>
          <a:bodyPr wrap="square" rtlCol="0">
            <a:spAutoFit/>
          </a:bodyPr>
          <a:lstStyle/>
          <a:p>
            <a:r>
              <a:rPr lang="en-US" altLang="zh-CN" sz="2400" b="1" dirty="0" smtClean="0">
                <a:solidFill>
                  <a:srgbClr val="000066"/>
                </a:solidFill>
                <a:effectLst>
                  <a:outerShdw blurRad="38100" dist="38100" dir="2700000" algn="tl">
                    <a:srgbClr val="000000">
                      <a:alpha val="43137"/>
                    </a:srgbClr>
                  </a:outerShdw>
                </a:effectLst>
                <a:latin typeface="黑体" pitchFamily="49" charset="-122"/>
                <a:ea typeface="黑体" pitchFamily="49" charset="-122"/>
              </a:rPr>
              <a:t>2. </a:t>
            </a:r>
            <a:r>
              <a:rPr lang="zh-CN" altLang="en-US" sz="2400" b="1" dirty="0">
                <a:solidFill>
                  <a:srgbClr val="000066"/>
                </a:solidFill>
                <a:effectLst>
                  <a:outerShdw blurRad="38100" dist="38100" dir="2700000" algn="tl">
                    <a:srgbClr val="000000">
                      <a:alpha val="43137"/>
                    </a:srgbClr>
                  </a:outerShdw>
                </a:effectLst>
                <a:latin typeface="黑体" pitchFamily="49" charset="-122"/>
                <a:ea typeface="黑体" pitchFamily="49" charset="-122"/>
              </a:rPr>
              <a:t>博士、硕士学位论文</a:t>
            </a:r>
            <a:r>
              <a:rPr lang="zh-CN" altLang="en-US" sz="2400" b="1" dirty="0">
                <a:solidFill>
                  <a:srgbClr val="FF0000"/>
                </a:solidFill>
                <a:effectLst>
                  <a:outerShdw blurRad="38100" dist="38100" dir="2700000" algn="tl">
                    <a:srgbClr val="000000">
                      <a:alpha val="43137"/>
                    </a:srgbClr>
                  </a:outerShdw>
                </a:effectLst>
                <a:latin typeface="黑体" pitchFamily="49" charset="-122"/>
                <a:ea typeface="黑体" pitchFamily="49" charset="-122"/>
              </a:rPr>
              <a:t>所内查重</a:t>
            </a:r>
            <a:endParaRPr lang="en-US" altLang="zh-CN" sz="2400" b="1" dirty="0">
              <a:solidFill>
                <a:srgbClr val="FF0000"/>
              </a:solidFill>
              <a:effectLst>
                <a:outerShdw blurRad="38100" dist="38100" dir="2700000" algn="tl">
                  <a:srgbClr val="000000">
                    <a:alpha val="43137"/>
                  </a:srgbClr>
                </a:outerShdw>
              </a:effectLst>
              <a:latin typeface="黑体" pitchFamily="49" charset="-122"/>
              <a:ea typeface="黑体" pitchFamily="49" charset="-122"/>
            </a:endParaRPr>
          </a:p>
          <a:p>
            <a:endParaRPr lang="en-US" altLang="zh-CN" sz="2400" b="1" dirty="0">
              <a:solidFill>
                <a:srgbClr val="FF0000"/>
              </a:solidFill>
              <a:effectLst>
                <a:outerShdw blurRad="38100" dist="38100" dir="2700000" algn="tl">
                  <a:srgbClr val="000000">
                    <a:alpha val="43137"/>
                  </a:srgbClr>
                </a:outerShdw>
              </a:effectLst>
              <a:latin typeface="黑体" pitchFamily="49" charset="-122"/>
              <a:ea typeface="黑体" pitchFamily="49" charset="-122"/>
            </a:endParaRPr>
          </a:p>
          <a:p>
            <a:pPr marL="280988" indent="525463">
              <a:lnSpc>
                <a:spcPts val="3200"/>
              </a:lnSpc>
            </a:pPr>
            <a:r>
              <a:rPr lang="zh-CN" altLang="en-US" sz="1600" b="1" dirty="0">
                <a:solidFill>
                  <a:srgbClr val="000000"/>
                </a:solidFill>
                <a:latin typeface="+mn-ea"/>
                <a:ea typeface="+mn-ea"/>
              </a:rPr>
              <a:t>为维护学术诚信，规范学术行为，决定对研究生学位论文进行查重，以协助导师审核学位论文的</a:t>
            </a:r>
            <a:r>
              <a:rPr lang="zh-CN" altLang="en-US" sz="1600" b="1" dirty="0">
                <a:solidFill>
                  <a:srgbClr val="FF0000"/>
                </a:solidFill>
                <a:latin typeface="+mn-ea"/>
                <a:ea typeface="+mn-ea"/>
              </a:rPr>
              <a:t>真实性、原创性</a:t>
            </a:r>
            <a:r>
              <a:rPr lang="zh-CN" altLang="en-US" sz="1600" b="1" dirty="0">
                <a:solidFill>
                  <a:srgbClr val="000000"/>
                </a:solidFill>
                <a:latin typeface="+mn-ea"/>
                <a:ea typeface="+mn-ea"/>
              </a:rPr>
              <a:t>。具体实施办法如下：</a:t>
            </a:r>
            <a:endParaRPr lang="en-US" altLang="zh-CN" sz="1600" b="1" dirty="0">
              <a:solidFill>
                <a:srgbClr val="000000"/>
              </a:solidFill>
              <a:latin typeface="+mn-ea"/>
              <a:ea typeface="+mn-ea"/>
            </a:endParaRPr>
          </a:p>
          <a:p>
            <a:pPr marL="280988">
              <a:lnSpc>
                <a:spcPts val="3200"/>
              </a:lnSpc>
            </a:pPr>
            <a:r>
              <a:rPr lang="zh-CN" altLang="en-US" sz="1600" b="1" dirty="0">
                <a:solidFill>
                  <a:srgbClr val="FF0000"/>
                </a:solidFill>
                <a:latin typeface="+mn-ea"/>
                <a:ea typeface="+mn-ea"/>
              </a:rPr>
              <a:t>（</a:t>
            </a:r>
            <a:r>
              <a:rPr lang="en-US" altLang="zh-CN" sz="1600" b="1" dirty="0">
                <a:solidFill>
                  <a:srgbClr val="FF0000"/>
                </a:solidFill>
                <a:latin typeface="+mn-ea"/>
                <a:ea typeface="+mn-ea"/>
              </a:rPr>
              <a:t>1</a:t>
            </a:r>
            <a:r>
              <a:rPr lang="zh-CN" altLang="en-US" sz="1600" b="1" dirty="0">
                <a:solidFill>
                  <a:srgbClr val="FF0000"/>
                </a:solidFill>
                <a:latin typeface="+mn-ea"/>
                <a:ea typeface="+mn-ea"/>
              </a:rPr>
              <a:t>）查重时间</a:t>
            </a:r>
            <a:r>
              <a:rPr lang="zh-CN" altLang="en-US" sz="1600" b="1" dirty="0" smtClean="0">
                <a:solidFill>
                  <a:srgbClr val="FF0000"/>
                </a:solidFill>
                <a:latin typeface="+mn-ea"/>
                <a:ea typeface="+mn-ea"/>
              </a:rPr>
              <a:t>：</a:t>
            </a:r>
            <a:r>
              <a:rPr lang="zh-CN" altLang="en-US" sz="1600" b="1" dirty="0" smtClean="0">
                <a:solidFill>
                  <a:srgbClr val="000000"/>
                </a:solidFill>
                <a:latin typeface="+mn-ea"/>
                <a:ea typeface="+mn-ea"/>
              </a:rPr>
              <a:t>学位论文开始评阅</a:t>
            </a:r>
            <a:r>
              <a:rPr lang="zh-CN" altLang="en-US" sz="1600" b="1" dirty="0">
                <a:solidFill>
                  <a:srgbClr val="000000"/>
                </a:solidFill>
                <a:latin typeface="+mn-ea"/>
                <a:ea typeface="+mn-ea"/>
              </a:rPr>
              <a:t>前完成；</a:t>
            </a:r>
            <a:endParaRPr lang="en-US" altLang="zh-CN" sz="1600" b="1" dirty="0">
              <a:solidFill>
                <a:srgbClr val="000000"/>
              </a:solidFill>
              <a:latin typeface="+mn-ea"/>
              <a:ea typeface="+mn-ea"/>
            </a:endParaRPr>
          </a:p>
          <a:p>
            <a:pPr marL="280988">
              <a:lnSpc>
                <a:spcPts val="3200"/>
              </a:lnSpc>
            </a:pPr>
            <a:r>
              <a:rPr lang="zh-CN" altLang="en-US" sz="1600" b="1" dirty="0">
                <a:solidFill>
                  <a:srgbClr val="FF0000"/>
                </a:solidFill>
                <a:latin typeface="+mn-ea"/>
                <a:ea typeface="+mn-ea"/>
              </a:rPr>
              <a:t>（</a:t>
            </a:r>
            <a:r>
              <a:rPr lang="en-US" altLang="zh-CN" sz="1600" b="1" dirty="0">
                <a:solidFill>
                  <a:srgbClr val="FF0000"/>
                </a:solidFill>
                <a:latin typeface="+mn-ea"/>
                <a:ea typeface="+mn-ea"/>
              </a:rPr>
              <a:t>2</a:t>
            </a:r>
            <a:r>
              <a:rPr lang="zh-CN" altLang="en-US" sz="1600" b="1" dirty="0">
                <a:solidFill>
                  <a:srgbClr val="FF0000"/>
                </a:solidFill>
                <a:latin typeface="+mn-ea"/>
                <a:ea typeface="+mn-ea"/>
              </a:rPr>
              <a:t>）查重程序</a:t>
            </a:r>
            <a:r>
              <a:rPr lang="zh-CN" altLang="en-US" sz="1600" b="1" dirty="0" smtClean="0">
                <a:solidFill>
                  <a:srgbClr val="FF0000"/>
                </a:solidFill>
                <a:latin typeface="+mn-ea"/>
                <a:ea typeface="+mn-ea"/>
              </a:rPr>
              <a:t>：</a:t>
            </a:r>
            <a:endParaRPr lang="en-US" altLang="zh-CN" sz="1600" b="1" dirty="0" smtClean="0">
              <a:solidFill>
                <a:srgbClr val="FF0000"/>
              </a:solidFill>
              <a:latin typeface="+mn-ea"/>
              <a:ea typeface="+mn-ea"/>
            </a:endParaRPr>
          </a:p>
          <a:p>
            <a:pPr marL="566738" indent="-285750">
              <a:lnSpc>
                <a:spcPts val="3200"/>
              </a:lnSpc>
              <a:buFont typeface="Wingdings" panose="05000000000000000000" pitchFamily="2" charset="2"/>
              <a:buChar char="n"/>
            </a:pPr>
            <a:r>
              <a:rPr lang="zh-CN" altLang="en-US" sz="1600" b="1" dirty="0" smtClean="0">
                <a:solidFill>
                  <a:srgbClr val="000000"/>
                </a:solidFill>
                <a:latin typeface="+mn-ea"/>
                <a:ea typeface="+mn-ea"/>
              </a:rPr>
              <a:t>论文</a:t>
            </a:r>
            <a:r>
              <a:rPr lang="zh-CN" altLang="en-US" sz="1600" b="1" dirty="0">
                <a:solidFill>
                  <a:srgbClr val="000000"/>
                </a:solidFill>
                <a:latin typeface="+mn-ea"/>
                <a:ea typeface="+mn-ea"/>
              </a:rPr>
              <a:t>送评阅前</a:t>
            </a:r>
            <a:r>
              <a:rPr lang="zh-CN" altLang="en-US" sz="1600" b="1" dirty="0" smtClean="0">
                <a:solidFill>
                  <a:srgbClr val="000000"/>
                </a:solidFill>
                <a:latin typeface="+mn-ea"/>
                <a:ea typeface="+mn-ea"/>
              </a:rPr>
              <a:t>完成，未经查重的论文，不予以答辩资格审核</a:t>
            </a:r>
            <a:endParaRPr lang="en-US" altLang="zh-CN" sz="1600" b="1" dirty="0" smtClean="0">
              <a:solidFill>
                <a:srgbClr val="000000"/>
              </a:solidFill>
              <a:latin typeface="+mn-ea"/>
              <a:ea typeface="+mn-ea"/>
            </a:endParaRPr>
          </a:p>
          <a:p>
            <a:pPr marL="566738" indent="-285750">
              <a:lnSpc>
                <a:spcPts val="3200"/>
              </a:lnSpc>
              <a:buFont typeface="Wingdings" panose="05000000000000000000" pitchFamily="2" charset="2"/>
              <a:buChar char="n"/>
            </a:pPr>
            <a:r>
              <a:rPr lang="zh-CN" altLang="en-US" sz="1600" b="1" dirty="0" smtClean="0">
                <a:solidFill>
                  <a:srgbClr val="000000"/>
                </a:solidFill>
                <a:latin typeface="+mn-ea"/>
                <a:ea typeface="+mn-ea"/>
              </a:rPr>
              <a:t>要求提交查重的论文是：①经修改后、导师同意送评阅的论文；</a:t>
            </a:r>
            <a:r>
              <a:rPr lang="zh-CN" altLang="en-US" sz="1600" b="1" dirty="0" smtClean="0">
                <a:solidFill>
                  <a:srgbClr val="000000"/>
                </a:solidFill>
                <a:latin typeface="+mn-ea"/>
              </a:rPr>
              <a:t> </a:t>
            </a:r>
            <a:r>
              <a:rPr lang="zh-CN" altLang="en-US" sz="1600" b="1" dirty="0">
                <a:solidFill>
                  <a:srgbClr val="000000"/>
                </a:solidFill>
                <a:latin typeface="+mn-ea"/>
              </a:rPr>
              <a:t>②</a:t>
            </a:r>
            <a:r>
              <a:rPr lang="zh-CN" altLang="en-US" sz="1600" b="1" dirty="0" smtClean="0">
                <a:solidFill>
                  <a:srgbClr val="FF0000"/>
                </a:solidFill>
                <a:latin typeface="+mn-ea"/>
                <a:ea typeface="+mn-ea"/>
              </a:rPr>
              <a:t>申请查重时，需填写学位论文查重</a:t>
            </a:r>
            <a:r>
              <a:rPr lang="zh-CN" altLang="en-US" sz="1600" b="1" dirty="0">
                <a:solidFill>
                  <a:srgbClr val="FF0000"/>
                </a:solidFill>
                <a:latin typeface="+mn-ea"/>
                <a:ea typeface="+mn-ea"/>
              </a:rPr>
              <a:t>申请表</a:t>
            </a:r>
            <a:r>
              <a:rPr lang="zh-CN" altLang="en-US" sz="1600" b="1" dirty="0" smtClean="0">
                <a:solidFill>
                  <a:srgbClr val="FF0000"/>
                </a:solidFill>
                <a:latin typeface="+mn-ea"/>
                <a:ea typeface="+mn-ea"/>
              </a:rPr>
              <a:t>，导师亲笔签字后</a:t>
            </a:r>
            <a:r>
              <a:rPr lang="zh-CN" altLang="en-US" sz="1600" b="1" dirty="0" smtClean="0">
                <a:solidFill>
                  <a:srgbClr val="000000"/>
                </a:solidFill>
                <a:latin typeface="+mn-ea"/>
                <a:ea typeface="+mn-ea"/>
              </a:rPr>
              <a:t>，将该表扫描件和论文</a:t>
            </a:r>
            <a:r>
              <a:rPr lang="zh-CN" altLang="en-US" sz="1600" b="1" dirty="0">
                <a:solidFill>
                  <a:srgbClr val="000000"/>
                </a:solidFill>
                <a:latin typeface="+mn-ea"/>
                <a:ea typeface="+mn-ea"/>
              </a:rPr>
              <a:t>的</a:t>
            </a:r>
            <a:r>
              <a:rPr lang="zh-CN" altLang="en-US" sz="1600" b="1" dirty="0" smtClean="0">
                <a:solidFill>
                  <a:srgbClr val="000000"/>
                </a:solidFill>
                <a:latin typeface="+mn-ea"/>
                <a:ea typeface="+mn-ea"/>
              </a:rPr>
              <a:t>电子版（</a:t>
            </a:r>
            <a:r>
              <a:rPr lang="en-US" altLang="zh-CN" sz="1600" b="1" dirty="0">
                <a:solidFill>
                  <a:srgbClr val="000000"/>
                </a:solidFill>
                <a:latin typeface="+mn-ea"/>
                <a:ea typeface="+mn-ea"/>
              </a:rPr>
              <a:t>pdf</a:t>
            </a:r>
            <a:r>
              <a:rPr lang="zh-CN" altLang="en-US" sz="1600" b="1" dirty="0">
                <a:solidFill>
                  <a:srgbClr val="000000"/>
                </a:solidFill>
                <a:latin typeface="+mn-ea"/>
                <a:ea typeface="+mn-ea"/>
              </a:rPr>
              <a:t>格式）发至邮箱</a:t>
            </a:r>
            <a:r>
              <a:rPr lang="en-US" altLang="zh-CN" sz="1600" b="1" dirty="0">
                <a:solidFill>
                  <a:srgbClr val="000000"/>
                </a:solidFill>
                <a:latin typeface="+mn-ea"/>
                <a:ea typeface="+mn-ea"/>
              </a:rPr>
              <a:t>zhzhang@mail.iggcas.ac.cn</a:t>
            </a:r>
            <a:r>
              <a:rPr lang="zh-CN" altLang="en-US" sz="1600" b="1" dirty="0">
                <a:solidFill>
                  <a:srgbClr val="000000"/>
                </a:solidFill>
                <a:latin typeface="+mn-ea"/>
                <a:ea typeface="+mn-ea"/>
              </a:rPr>
              <a:t>，邮件标题写“申请查重</a:t>
            </a:r>
            <a:r>
              <a:rPr lang="en-US" altLang="zh-CN" sz="1600" b="1" dirty="0">
                <a:solidFill>
                  <a:srgbClr val="000000"/>
                </a:solidFill>
                <a:latin typeface="+mn-ea"/>
                <a:ea typeface="+mn-ea"/>
              </a:rPr>
              <a:t>—XXX</a:t>
            </a:r>
            <a:r>
              <a:rPr lang="zh-CN" altLang="en-US" sz="1600" b="1" dirty="0">
                <a:solidFill>
                  <a:srgbClr val="000000"/>
                </a:solidFill>
                <a:latin typeface="+mn-ea"/>
                <a:ea typeface="+mn-ea"/>
              </a:rPr>
              <a:t>（学生姓名</a:t>
            </a:r>
            <a:r>
              <a:rPr lang="en-US" altLang="zh-CN" sz="1600" b="1" dirty="0">
                <a:solidFill>
                  <a:srgbClr val="000000"/>
                </a:solidFill>
                <a:latin typeface="+mn-ea"/>
                <a:ea typeface="+mn-ea"/>
              </a:rPr>
              <a:t>+</a:t>
            </a:r>
            <a:r>
              <a:rPr lang="zh-CN" altLang="en-US" sz="1600" b="1" dirty="0">
                <a:solidFill>
                  <a:srgbClr val="000000"/>
                </a:solidFill>
                <a:latin typeface="+mn-ea"/>
                <a:ea typeface="+mn-ea"/>
              </a:rPr>
              <a:t>学号）的硕士</a:t>
            </a:r>
            <a:r>
              <a:rPr lang="en-US" altLang="zh-CN" sz="1600" b="1" dirty="0">
                <a:solidFill>
                  <a:srgbClr val="000000"/>
                </a:solidFill>
                <a:latin typeface="+mn-ea"/>
                <a:ea typeface="+mn-ea"/>
              </a:rPr>
              <a:t>/</a:t>
            </a:r>
            <a:r>
              <a:rPr lang="zh-CN" altLang="en-US" sz="1600" b="1" dirty="0">
                <a:solidFill>
                  <a:srgbClr val="000000"/>
                </a:solidFill>
                <a:latin typeface="+mn-ea"/>
                <a:ea typeface="+mn-ea"/>
              </a:rPr>
              <a:t>博士学位论文</a:t>
            </a:r>
            <a:r>
              <a:rPr lang="en-US" altLang="zh-CN" sz="1600" b="1" dirty="0">
                <a:solidFill>
                  <a:srgbClr val="000000"/>
                </a:solidFill>
                <a:latin typeface="+mn-ea"/>
                <a:ea typeface="+mn-ea"/>
              </a:rPr>
              <a:t>XXX</a:t>
            </a:r>
            <a:r>
              <a:rPr lang="zh-CN" altLang="en-US" sz="1600" b="1" dirty="0">
                <a:solidFill>
                  <a:srgbClr val="000000"/>
                </a:solidFill>
                <a:latin typeface="+mn-ea"/>
                <a:ea typeface="+mn-ea"/>
              </a:rPr>
              <a:t>（论文标题）”。</a:t>
            </a:r>
            <a:endParaRPr lang="en-US" altLang="zh-CN" sz="1600" b="1" dirty="0">
              <a:solidFill>
                <a:srgbClr val="000000"/>
              </a:solidFill>
              <a:latin typeface="+mn-ea"/>
              <a:ea typeface="+mn-ea"/>
            </a:endParaRPr>
          </a:p>
          <a:p>
            <a:pPr marL="280988">
              <a:lnSpc>
                <a:spcPts val="3200"/>
              </a:lnSpc>
            </a:pPr>
            <a:r>
              <a:rPr lang="zh-CN" altLang="en-US" sz="1600" b="1" dirty="0">
                <a:solidFill>
                  <a:srgbClr val="FF0000"/>
                </a:solidFill>
                <a:latin typeface="+mn-ea"/>
                <a:ea typeface="+mn-ea"/>
              </a:rPr>
              <a:t>（</a:t>
            </a:r>
            <a:r>
              <a:rPr lang="en-US" altLang="zh-CN" sz="1600" b="1" dirty="0">
                <a:solidFill>
                  <a:srgbClr val="FF0000"/>
                </a:solidFill>
                <a:latin typeface="+mn-ea"/>
                <a:ea typeface="+mn-ea"/>
              </a:rPr>
              <a:t>3</a:t>
            </a:r>
            <a:r>
              <a:rPr lang="zh-CN" altLang="en-US" sz="1600" b="1" dirty="0">
                <a:solidFill>
                  <a:srgbClr val="FF0000"/>
                </a:solidFill>
                <a:latin typeface="+mn-ea"/>
                <a:ea typeface="+mn-ea"/>
              </a:rPr>
              <a:t>）查重结果处理：</a:t>
            </a:r>
            <a:r>
              <a:rPr lang="zh-CN" altLang="en-US" sz="1600" b="1" dirty="0">
                <a:solidFill>
                  <a:srgbClr val="000000"/>
                </a:solidFill>
                <a:latin typeface="+mn-ea"/>
                <a:ea typeface="+mn-ea"/>
              </a:rPr>
              <a:t>教育处对学位论文查重并将检测报告（全文对照报告单）反馈给</a:t>
            </a:r>
            <a:r>
              <a:rPr lang="zh-CN" altLang="en-US" sz="1600" dirty="0">
                <a:latin typeface="+mn-ea"/>
                <a:ea typeface="+mn-ea"/>
              </a:rPr>
              <a:t>导师，由导师决定学位论文是否可以直接送审评阅。除去重复本人已发表文献，</a:t>
            </a:r>
            <a:r>
              <a:rPr lang="zh-CN" altLang="en-US" sz="1600" b="1" dirty="0">
                <a:solidFill>
                  <a:srgbClr val="FF0000"/>
                </a:solidFill>
                <a:latin typeface="+mn-ea"/>
                <a:ea typeface="+mn-ea"/>
              </a:rPr>
              <a:t>重复率高于</a:t>
            </a:r>
            <a:r>
              <a:rPr lang="en-US" altLang="zh-CN" sz="1600" b="1" dirty="0">
                <a:solidFill>
                  <a:srgbClr val="FF0000"/>
                </a:solidFill>
                <a:latin typeface="+mn-ea"/>
                <a:ea typeface="+mn-ea"/>
              </a:rPr>
              <a:t>10%</a:t>
            </a:r>
            <a:r>
              <a:rPr lang="zh-CN" altLang="en-US" sz="1600" b="1" dirty="0">
                <a:latin typeface="+mn-ea"/>
                <a:ea typeface="+mn-ea"/>
              </a:rPr>
              <a:t>的学位论文需修改后再次查重。</a:t>
            </a:r>
            <a:endParaRPr lang="zh-CN" altLang="en-US" sz="1600" b="1" dirty="0">
              <a:solidFill>
                <a:srgbClr val="FF0000"/>
              </a:solidFill>
              <a:effectLst>
                <a:outerShdw blurRad="38100" dist="38100" dir="2700000" algn="tl">
                  <a:srgbClr val="000000">
                    <a:alpha val="43137"/>
                  </a:srgbClr>
                </a:outerShdw>
              </a:effectLst>
              <a:latin typeface="+mn-ea"/>
              <a:ea typeface="+mn-ea"/>
            </a:endParaRPr>
          </a:p>
        </p:txBody>
      </p:sp>
    </p:spTree>
    <p:extLst>
      <p:ext uri="{BB962C8B-B14F-4D97-AF65-F5344CB8AC3E}">
        <p14:creationId xmlns:p14="http://schemas.microsoft.com/office/powerpoint/2010/main" val="1322179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43196" y="1815766"/>
            <a:ext cx="8496944" cy="5016758"/>
          </a:xfrm>
          <a:prstGeom prst="rect">
            <a:avLst/>
          </a:prstGeom>
        </p:spPr>
        <p:txBody>
          <a:bodyPr wrap="square">
            <a:spAutoFit/>
          </a:bodyPr>
          <a:lstStyle/>
          <a:p>
            <a:pPr indent="623888">
              <a:lnSpc>
                <a:spcPts val="3000"/>
              </a:lnSpc>
            </a:pPr>
            <a:r>
              <a:rPr lang="zh-CN" altLang="en-US" b="1" u="sng" dirty="0">
                <a:solidFill>
                  <a:srgbClr val="FF0000"/>
                </a:solidFill>
                <a:effectLst>
                  <a:outerShdw blurRad="38100" dist="38100" dir="2700000" algn="tl">
                    <a:srgbClr val="C0C0C0"/>
                  </a:outerShdw>
                </a:effectLst>
                <a:latin typeface="宋体"/>
                <a:ea typeface="宋体"/>
              </a:rPr>
              <a:t>教育部、北京市教委</a:t>
            </a:r>
            <a:r>
              <a:rPr lang="zh-CN" altLang="en-US" dirty="0">
                <a:solidFill>
                  <a:srgbClr val="000000"/>
                </a:solidFill>
                <a:effectLst>
                  <a:outerShdw blurRad="38100" dist="38100" dir="2700000" algn="tl">
                    <a:srgbClr val="C0C0C0"/>
                  </a:outerShdw>
                </a:effectLst>
                <a:latin typeface="宋体"/>
                <a:ea typeface="宋体"/>
              </a:rPr>
              <a:t>每年均对已毕业学生进行博士、硕士学位论文</a:t>
            </a:r>
            <a:r>
              <a:rPr lang="zh-CN" altLang="en-US" b="1" dirty="0">
                <a:solidFill>
                  <a:srgbClr val="000000"/>
                </a:solidFill>
                <a:effectLst>
                  <a:outerShdw blurRad="38100" dist="38100" dir="2700000" algn="tl">
                    <a:srgbClr val="C0C0C0"/>
                  </a:outerShdw>
                </a:effectLst>
                <a:latin typeface="宋体"/>
                <a:ea typeface="宋体"/>
              </a:rPr>
              <a:t>质量抽检，</a:t>
            </a:r>
            <a:r>
              <a:rPr lang="zh-CN" altLang="en-US" dirty="0">
                <a:solidFill>
                  <a:srgbClr val="000000"/>
                </a:solidFill>
                <a:effectLst>
                  <a:outerShdw blurRad="38100" dist="38100" dir="2700000" algn="tl">
                    <a:srgbClr val="C0C0C0"/>
                  </a:outerShdw>
                </a:effectLst>
                <a:latin typeface="宋体"/>
                <a:ea typeface="宋体"/>
              </a:rPr>
              <a:t>对抽检结果为“存在问题学位论文”，经研究所、国科大各级学位评定委员会复审，认定为确属“存在问题学位论文”的，国科大将以适当方式通报校部、培养单位、学位论文作者及其导师，并根据问题的性质和严重程度，做出如下处理决议：</a:t>
            </a:r>
            <a:endParaRPr lang="en-US" altLang="zh-CN" dirty="0">
              <a:solidFill>
                <a:srgbClr val="000000"/>
              </a:solidFill>
              <a:latin typeface="宋体"/>
              <a:ea typeface="宋体"/>
            </a:endParaRPr>
          </a:p>
          <a:p>
            <a:pPr marL="623888" indent="-342900">
              <a:lnSpc>
                <a:spcPts val="2400"/>
              </a:lnSpc>
              <a:buFont typeface="Wingdings" panose="05000000000000000000" pitchFamily="2" charset="2"/>
              <a:buChar char="u"/>
            </a:pPr>
            <a:r>
              <a:rPr lang="zh-CN" altLang="en-US" sz="1600" b="1" dirty="0">
                <a:solidFill>
                  <a:srgbClr val="FF0000"/>
                </a:solidFill>
                <a:latin typeface="黑体" panose="02010609060101010101" pitchFamily="49" charset="-122"/>
                <a:ea typeface="黑体" panose="02010609060101010101" pitchFamily="49" charset="-122"/>
              </a:rPr>
              <a:t>对学生：</a:t>
            </a:r>
            <a:r>
              <a:rPr lang="zh-CN" altLang="en-US" sz="1600" b="1" dirty="0">
                <a:solidFill>
                  <a:srgbClr val="000000"/>
                </a:solidFill>
                <a:latin typeface="宋体"/>
                <a:ea typeface="宋体"/>
              </a:rPr>
              <a:t>（</a:t>
            </a:r>
            <a:r>
              <a:rPr lang="en-US" altLang="zh-CN" sz="1600" b="1" dirty="0">
                <a:solidFill>
                  <a:srgbClr val="000000"/>
                </a:solidFill>
                <a:latin typeface="宋体"/>
                <a:ea typeface="宋体"/>
              </a:rPr>
              <a:t>1</a:t>
            </a:r>
            <a:r>
              <a:rPr lang="zh-CN" altLang="en-US" sz="1600" b="1" dirty="0">
                <a:solidFill>
                  <a:srgbClr val="000000"/>
                </a:solidFill>
                <a:latin typeface="宋体"/>
                <a:ea typeface="宋体"/>
              </a:rPr>
              <a:t>）撤销学位：存在舞弊作伪、抄袭剽窃；（</a:t>
            </a:r>
            <a:r>
              <a:rPr lang="en-US" altLang="zh-CN" sz="1600" b="1" dirty="0">
                <a:solidFill>
                  <a:srgbClr val="000000"/>
                </a:solidFill>
                <a:latin typeface="宋体"/>
                <a:ea typeface="宋体"/>
              </a:rPr>
              <a:t>2</a:t>
            </a:r>
            <a:r>
              <a:rPr lang="zh-CN" altLang="en-US" sz="1600" b="1" dirty="0">
                <a:solidFill>
                  <a:srgbClr val="000000"/>
                </a:solidFill>
                <a:latin typeface="宋体"/>
                <a:ea typeface="宋体"/>
              </a:rPr>
              <a:t>）限期整改：若不属于“撤销学位”范畴的，暂时收回学位证书，作者须在一定时间内根据评阅专家意见，重新完善学位论文。该培养单位对完善后的学位论文重新组织匿名评阅，重新答辩，通过则保留学位，发还学位证书；否则撤销其学位。</a:t>
            </a:r>
            <a:endParaRPr lang="en-US" altLang="zh-CN" sz="1600" b="1" dirty="0">
              <a:solidFill>
                <a:srgbClr val="000000"/>
              </a:solidFill>
              <a:latin typeface="宋体"/>
              <a:ea typeface="宋体"/>
            </a:endParaRPr>
          </a:p>
          <a:p>
            <a:pPr marL="623888" indent="-342900">
              <a:lnSpc>
                <a:spcPts val="2400"/>
              </a:lnSpc>
              <a:buFont typeface="Wingdings" panose="05000000000000000000" pitchFamily="2" charset="2"/>
              <a:buChar char="u"/>
            </a:pPr>
            <a:r>
              <a:rPr lang="zh-CN" altLang="en-US" sz="1600" b="1" dirty="0">
                <a:solidFill>
                  <a:srgbClr val="FF0000"/>
                </a:solidFill>
                <a:latin typeface="黑体" panose="02010609060101010101" pitchFamily="49" charset="-122"/>
                <a:ea typeface="黑体" panose="02010609060101010101" pitchFamily="49" charset="-122"/>
              </a:rPr>
              <a:t>对导师：</a:t>
            </a:r>
            <a:r>
              <a:rPr lang="zh-CN" altLang="en-US" sz="1600" b="1" dirty="0">
                <a:solidFill>
                  <a:srgbClr val="000000"/>
                </a:solidFill>
                <a:latin typeface="宋体"/>
                <a:ea typeface="宋体"/>
              </a:rPr>
              <a:t>暂停连续</a:t>
            </a:r>
            <a:r>
              <a:rPr lang="en-US" altLang="zh-CN" sz="1600" b="1" dirty="0">
                <a:solidFill>
                  <a:srgbClr val="000000"/>
                </a:solidFill>
                <a:latin typeface="宋体"/>
                <a:ea typeface="宋体"/>
              </a:rPr>
              <a:t>3</a:t>
            </a:r>
            <a:r>
              <a:rPr lang="zh-CN" altLang="en-US" sz="1600" b="1" dirty="0">
                <a:solidFill>
                  <a:srgbClr val="000000"/>
                </a:solidFill>
                <a:latin typeface="宋体"/>
                <a:ea typeface="宋体"/>
              </a:rPr>
              <a:t>年研究生招生资格，在此期间，各级学位评定委员会需逐一审核该导师所指导的博士、硕士研究生的学位论文。</a:t>
            </a:r>
            <a:endParaRPr lang="en-US" altLang="zh-CN" sz="1600" b="1" dirty="0">
              <a:solidFill>
                <a:srgbClr val="000000"/>
              </a:solidFill>
              <a:latin typeface="宋体"/>
              <a:ea typeface="宋体"/>
            </a:endParaRPr>
          </a:p>
          <a:p>
            <a:pPr marL="623888" indent="-342900">
              <a:lnSpc>
                <a:spcPts val="2400"/>
              </a:lnSpc>
              <a:buFont typeface="Wingdings" panose="05000000000000000000" pitchFamily="2" charset="2"/>
              <a:buChar char="u"/>
            </a:pPr>
            <a:r>
              <a:rPr lang="zh-CN" altLang="en-US" sz="1600" b="1" dirty="0">
                <a:solidFill>
                  <a:srgbClr val="FF0000"/>
                </a:solidFill>
                <a:latin typeface="黑体" panose="02010609060101010101" pitchFamily="49" charset="-122"/>
                <a:ea typeface="黑体" panose="02010609060101010101" pitchFamily="49" charset="-122"/>
              </a:rPr>
              <a:t>对培养单位：</a:t>
            </a:r>
            <a:r>
              <a:rPr lang="zh-CN" altLang="en-US" sz="1600" b="1" dirty="0">
                <a:latin typeface="宋体"/>
                <a:ea typeface="宋体"/>
              </a:rPr>
              <a:t>（</a:t>
            </a:r>
            <a:r>
              <a:rPr lang="en-US" altLang="zh-CN" sz="1600" b="1" dirty="0">
                <a:latin typeface="宋体"/>
                <a:ea typeface="宋体"/>
              </a:rPr>
              <a:t>1</a:t>
            </a:r>
            <a:r>
              <a:rPr lang="zh-CN" altLang="en-US" sz="1600" b="1" dirty="0">
                <a:latin typeface="宋体"/>
                <a:ea typeface="宋体"/>
              </a:rPr>
              <a:t>）从下一招生年度开始，核减其招生指标</a:t>
            </a:r>
            <a:r>
              <a:rPr lang="en-US" altLang="zh-CN" sz="1600" b="1" dirty="0">
                <a:latin typeface="宋体"/>
                <a:ea typeface="宋体"/>
              </a:rPr>
              <a:t>1-3</a:t>
            </a:r>
            <a:r>
              <a:rPr lang="zh-CN" altLang="en-US" sz="1600" b="1" dirty="0">
                <a:latin typeface="宋体"/>
                <a:ea typeface="宋体"/>
              </a:rPr>
              <a:t>名。若下一年度仍出现“存在问题学位论文”，则翻倍核减。以此类推。（</a:t>
            </a:r>
            <a:r>
              <a:rPr lang="en-US" altLang="zh-CN" sz="1600" b="1" dirty="0">
                <a:latin typeface="宋体"/>
                <a:ea typeface="宋体"/>
              </a:rPr>
              <a:t>2</a:t>
            </a:r>
            <a:r>
              <a:rPr lang="zh-CN" altLang="en-US" sz="1600" b="1" dirty="0">
                <a:latin typeface="宋体"/>
                <a:ea typeface="宋体"/>
              </a:rPr>
              <a:t>）相应的学科培养点需在两年内限期整改，整改期间，所在培养单位暂缓学科培养点增列。（</a:t>
            </a:r>
            <a:r>
              <a:rPr lang="en-US" altLang="zh-CN" sz="1600" b="1" dirty="0">
                <a:latin typeface="宋体"/>
                <a:ea typeface="宋体"/>
              </a:rPr>
              <a:t>3</a:t>
            </a:r>
            <a:r>
              <a:rPr lang="zh-CN" altLang="en-US" sz="1600" b="1" dirty="0">
                <a:latin typeface="宋体"/>
                <a:ea typeface="宋体"/>
              </a:rPr>
              <a:t>）各级学位评定委员会重点审查该学科培养点学位论文，增加对该培养单位学位论文的抽检比例。若连续三年出现“存在问题学位论文”，视为不能保证学位授予质量，撤销该学科培养点</a:t>
            </a:r>
            <a:r>
              <a:rPr lang="zh-CN" altLang="en-US" sz="1600" b="1" dirty="0" smtClean="0">
                <a:latin typeface="宋体"/>
                <a:ea typeface="宋体"/>
              </a:rPr>
              <a:t>。</a:t>
            </a:r>
            <a:endParaRPr lang="en-US" altLang="zh-CN" sz="1600" b="1" dirty="0" smtClean="0">
              <a:latin typeface="宋体"/>
              <a:ea typeface="宋体"/>
            </a:endParaRPr>
          </a:p>
        </p:txBody>
      </p:sp>
      <p:sp>
        <p:nvSpPr>
          <p:cNvPr id="3" name="文本框 2"/>
          <p:cNvSpPr txBox="1"/>
          <p:nvPr/>
        </p:nvSpPr>
        <p:spPr>
          <a:xfrm>
            <a:off x="323528" y="1267075"/>
            <a:ext cx="6991016" cy="461665"/>
          </a:xfrm>
          <a:prstGeom prst="rect">
            <a:avLst/>
          </a:prstGeom>
          <a:noFill/>
        </p:spPr>
        <p:txBody>
          <a:bodyPr wrap="none" rtlCol="0">
            <a:spAutoFit/>
          </a:bodyPr>
          <a:lstStyle/>
          <a:p>
            <a:r>
              <a:rPr lang="zh-CN" altLang="en-US" sz="2400" b="1" dirty="0" smtClean="0">
                <a:solidFill>
                  <a:srgbClr val="000066"/>
                </a:solidFill>
                <a:effectLst>
                  <a:outerShdw blurRad="38100" dist="38100" dir="2700000" algn="tl">
                    <a:srgbClr val="000000">
                      <a:alpha val="43137"/>
                    </a:srgbClr>
                  </a:outerShdw>
                </a:effectLst>
                <a:latin typeface="黑体" pitchFamily="49" charset="-122"/>
                <a:ea typeface="黑体" pitchFamily="49" charset="-122"/>
              </a:rPr>
              <a:t>提醒：国家</a:t>
            </a:r>
            <a:r>
              <a:rPr lang="zh-CN" altLang="en-US" sz="2400" b="1" dirty="0">
                <a:solidFill>
                  <a:srgbClr val="000066"/>
                </a:solidFill>
                <a:effectLst>
                  <a:outerShdw blurRad="38100" dist="38100" dir="2700000" algn="tl">
                    <a:srgbClr val="000000">
                      <a:alpha val="43137"/>
                    </a:srgbClr>
                  </a:outerShdw>
                </a:effectLst>
                <a:latin typeface="黑体" pitchFamily="49" charset="-122"/>
                <a:ea typeface="黑体" pitchFamily="49" charset="-122"/>
              </a:rPr>
              <a:t>论文质量抽检及“存在问题论文”处理</a:t>
            </a:r>
          </a:p>
        </p:txBody>
      </p:sp>
      <p:sp>
        <p:nvSpPr>
          <p:cNvPr id="5" name="TextBox 7"/>
          <p:cNvSpPr txBox="1"/>
          <p:nvPr/>
        </p:nvSpPr>
        <p:spPr>
          <a:xfrm>
            <a:off x="963276" y="260648"/>
            <a:ext cx="7776864" cy="919401"/>
          </a:xfrm>
          <a:prstGeom prst="round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defRPr/>
            </a:pPr>
            <a:r>
              <a:rPr lang="zh-CN" altLang="en-US" sz="2400" b="1" dirty="0">
                <a:solidFill>
                  <a:srgbClr val="FF0000"/>
                </a:solidFill>
                <a:effectLst>
                  <a:outerShdw blurRad="38100" dist="38100" dir="2700000" algn="tl">
                    <a:srgbClr val="000000">
                      <a:alpha val="43137"/>
                    </a:srgbClr>
                  </a:outerShdw>
                </a:effectLst>
                <a:latin typeface="华文琥珀" panose="02010800040101010101" pitchFamily="2" charset="-122"/>
                <a:ea typeface="华文琥珀" panose="02010800040101010101" pitchFamily="2" charset="-122"/>
              </a:rPr>
              <a:t>重视论文质量，规避论文抽检风险</a:t>
            </a:r>
            <a:r>
              <a:rPr lang="zh-CN" altLang="en-US" sz="2400" b="1" dirty="0" smtClean="0">
                <a:solidFill>
                  <a:srgbClr val="FF0000"/>
                </a:solidFill>
                <a:effectLst>
                  <a:outerShdw blurRad="38100" dist="38100" dir="2700000" algn="tl">
                    <a:srgbClr val="000000">
                      <a:alpha val="43137"/>
                    </a:srgbClr>
                  </a:outerShdw>
                </a:effectLst>
                <a:latin typeface="华文琥珀" panose="02010800040101010101" pitchFamily="2" charset="-122"/>
                <a:ea typeface="华文琥珀" panose="02010800040101010101" pitchFamily="2" charset="-122"/>
              </a:rPr>
              <a:t>！</a:t>
            </a:r>
            <a:endParaRPr lang="en-US" altLang="zh-CN" sz="2400" b="1" dirty="0" smtClean="0">
              <a:solidFill>
                <a:srgbClr val="FF0000"/>
              </a:solidFill>
              <a:effectLst>
                <a:outerShdw blurRad="38100" dist="38100" dir="2700000" algn="tl">
                  <a:srgbClr val="000000">
                    <a:alpha val="43137"/>
                  </a:srgbClr>
                </a:outerShdw>
              </a:effectLst>
              <a:latin typeface="华文琥珀" panose="02010800040101010101" pitchFamily="2" charset="-122"/>
              <a:ea typeface="华文琥珀" panose="02010800040101010101" pitchFamily="2" charset="-122"/>
            </a:endParaRPr>
          </a:p>
          <a:p>
            <a:pPr algn="r">
              <a:defRPr/>
            </a:pPr>
            <a:r>
              <a:rPr lang="en-US" altLang="zh-CN" sz="2400" b="1" dirty="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a:t>
            </a:r>
            <a:r>
              <a:rPr lang="zh-CN" altLang="en-US" sz="2400" b="1" dirty="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附件</a:t>
            </a:r>
            <a:r>
              <a:rPr lang="en-US" altLang="zh-CN" sz="2400" b="1" dirty="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7</a:t>
            </a:r>
            <a:r>
              <a:rPr lang="zh-CN" altLang="en-US" sz="2400" b="1" dirty="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：学位论文抽检及被举报情况通报</a:t>
            </a:r>
            <a:endParaRPr lang="en-US" altLang="zh-CN" sz="2400" b="1" dirty="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3069470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93285" y="18000"/>
            <a:ext cx="4836837" cy="6840000"/>
          </a:xfrm>
          <a:prstGeom prst="rect">
            <a:avLst/>
          </a:prstGeom>
        </p:spPr>
      </p:pic>
      <p:pic>
        <p:nvPicPr>
          <p:cNvPr id="4" name="图片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1" y="0"/>
            <a:ext cx="4849565" cy="6858000"/>
          </a:xfrm>
          <a:prstGeom prst="rect">
            <a:avLst/>
          </a:prstGeom>
        </p:spPr>
      </p:pic>
    </p:spTree>
    <p:extLst>
      <p:ext uri="{BB962C8B-B14F-4D97-AF65-F5344CB8AC3E}">
        <p14:creationId xmlns:p14="http://schemas.microsoft.com/office/powerpoint/2010/main" val="2942609006"/>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3_流畅">
  <a:themeElements>
    <a:clrScheme name="3_流畅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fontScheme name="3_流畅">
      <a:majorFont>
        <a:latin typeface="Century Schoolbook"/>
        <a:ea typeface="华文楷体"/>
        <a:cs typeface=""/>
      </a:majorFont>
      <a:minorFont>
        <a:latin typeface="Century Schoolbook"/>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流畅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4_流畅">
      <a:majorFont>
        <a:latin typeface=""/>
        <a:ea typeface=""/>
        <a:cs typeface=""/>
      </a:majorFont>
      <a:minorFont>
        <a:latin typeface=""/>
        <a:ea typeface=""/>
        <a:cs typeface=""/>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TotalTime>
  <Words>7320</Words>
  <Application>Microsoft Office PowerPoint</Application>
  <PresentationFormat>全屏显示(4:3)</PresentationFormat>
  <Paragraphs>1562</Paragraphs>
  <Slides>44</Slides>
  <Notes>25</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44</vt:i4>
      </vt:variant>
    </vt:vector>
  </HeadingPairs>
  <TitlesOfParts>
    <vt:vector size="58" baseType="lpstr">
      <vt:lpstr>黑体</vt:lpstr>
      <vt:lpstr>华文仿宋</vt:lpstr>
      <vt:lpstr>华文琥珀</vt:lpstr>
      <vt:lpstr>华文楷体</vt:lpstr>
      <vt:lpstr>隶书</vt:lpstr>
      <vt:lpstr>宋体</vt:lpstr>
      <vt:lpstr>微软雅黑</vt:lpstr>
      <vt:lpstr>Arial</vt:lpstr>
      <vt:lpstr>Calibri</vt:lpstr>
      <vt:lpstr>Century Schoolbook</vt:lpstr>
      <vt:lpstr>Wingdings</vt:lpstr>
      <vt:lpstr>Wingdings 2</vt:lpstr>
      <vt:lpstr>3_流畅</vt:lpstr>
      <vt:lpstr>4_流畅</vt:lpstr>
      <vt:lpstr>PowerPoint 演示文稿</vt:lpstr>
      <vt:lpstr>PowerPoint 演示文稿</vt:lpstr>
      <vt:lpstr>一、时间安排 </vt:lpstr>
      <vt:lpstr>二、申请范围</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四、答辩秘书筹备答辩会</vt:lpstr>
      <vt:lpstr>PowerPoint 演示文稿</vt:lpstr>
      <vt:lpstr>五、论文答辩后报送材料</vt:lpstr>
      <vt:lpstr>PowerPoint 演示文稿</vt:lpstr>
      <vt:lpstr>2. 学位管理系统：填报信息、完成学位申报</vt:lpstr>
      <vt:lpstr>PowerPoint 演示文稿</vt:lpstr>
      <vt:lpstr>PowerPoint 演示文稿</vt:lpstr>
      <vt:lpstr>六、其他事宜</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预祝同学们顺利通过学位论文 答辩，圆满毕业！</vt:lpstr>
    </vt:vector>
  </TitlesOfParts>
  <Company>physics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张翼</dc:creator>
  <cp:lastModifiedBy>NTKO</cp:lastModifiedBy>
  <cp:revision>653</cp:revision>
  <dcterms:created xsi:type="dcterms:W3CDTF">2008-03-26T05:15:12Z</dcterms:created>
  <dcterms:modified xsi:type="dcterms:W3CDTF">2020-03-13T08:34:46Z</dcterms:modified>
</cp:coreProperties>
</file>